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71" r:id="rId4"/>
    <p:sldId id="258" r:id="rId5"/>
    <p:sldId id="261" r:id="rId6"/>
    <p:sldId id="262" r:id="rId7"/>
    <p:sldId id="272" r:id="rId8"/>
    <p:sldId id="268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3" autoAdjust="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819" y="0"/>
            <a:ext cx="917081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10555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   Методика дистанционного обучения </a:t>
            </a:r>
          </a:p>
          <a:p>
            <a:r>
              <a:rPr lang="ru-RU" sz="4800" b="1" i="1" dirty="0">
                <a:latin typeface="Aharoni" panose="02010803020104030203" pitchFamily="2" charset="-79"/>
                <a:cs typeface="Aharoni" panose="02010803020104030203" pitchFamily="2" charset="-79"/>
              </a:rPr>
              <a:t>а</a:t>
            </a:r>
            <a:r>
              <a:rPr lang="ru-RU" sz="4800" b="1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нглийскому языку </a:t>
            </a:r>
          </a:p>
          <a:p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ru-RU" sz="6000" b="1" i="1" dirty="0" smtClean="0">
                <a:latin typeface="Times New Roman" pitchFamily="18" charset="0"/>
                <a:cs typeface="Times New Roman" panose="02020603050405020304" pitchFamily="18" charset="0"/>
              </a:rPr>
              <a:t>’</a:t>
            </a:r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6000" b="1" i="1" dirty="0" smtClean="0">
                <a:latin typeface="Times New Roman" pitchFamily="18" charset="0"/>
                <a:cs typeface="Times New Roman" panose="02020603050405020304" pitchFamily="18" charset="0"/>
              </a:rPr>
              <a:t>’</a:t>
            </a:r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endParaRPr lang="ru-RU" sz="6000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&amp;Icy;&amp;ncy;&amp;tcy;&amp;iecy;&amp;rcy;&amp;ncy;&amp;iecy;&amp;tcy; &amp;scy;&amp;iecy;&amp;mcy;&amp;icy;&amp;ncy;&amp;acy;&amp;rcy; &amp;dcy;&amp;lcy;&amp;yacy; &amp;kcy;&amp;lcy;&amp;acy;&amp;scy;&amp;scy;&amp;ncy;&amp;ycy;&amp;khcy; &amp;rcy;&amp;ucy;&amp;kcy;&amp;ocy;&amp;vcy;&amp;ocy;&amp;dcy;&amp;icy;&amp;tcy;&amp;iecy;&amp;lcy;&amp;iecy;&amp;jcy; - 19 &amp;YAcy;&amp;ncy;&amp;vcy;&amp;acy;&amp;rcy;&amp;yacy; 2012 - &amp;Mcy;&amp;Ocy;&amp;Ucy; &quot;&amp;Scy;&amp;Ocy;&amp;SHcy; 12&quot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214554"/>
            <a:ext cx="5643602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819" cy="6858000"/>
          </a:xfrm>
          <a:prstGeom prst="rect">
            <a:avLst/>
          </a:prstGeom>
          <a:noFill/>
        </p:spPr>
      </p:pic>
      <p:pic>
        <p:nvPicPr>
          <p:cNvPr id="24578" name="Picture 2" descr="C:\Users\зк\Desktop\Платицына Семинар\IMG_61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277" y="214290"/>
            <a:ext cx="4263286" cy="3143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79" name="Picture 3" descr="C:\Users\зк\Desktop\Платицына Семинар\IMG_61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214290"/>
            <a:ext cx="4315195" cy="3071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0" name="Picture 4" descr="C:\Users\зк\Desktop\Платицына Семинар\IMG_61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4286249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F:\Платицына Семинар\IMG_61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357562"/>
            <a:ext cx="4214842" cy="3125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F:\Платицына Семинар\DSC029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3357562"/>
            <a:ext cx="4399890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F:\Платицына Семинар\DSC0292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785794"/>
            <a:ext cx="4357686" cy="2900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 descr="G:\DCIM\102MSDCF\DSC0079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186" y="2685741"/>
            <a:ext cx="4114893" cy="3086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819" cy="6858000"/>
          </a:xfrm>
          <a:prstGeom prst="rect">
            <a:avLst/>
          </a:prstGeom>
          <a:noFill/>
        </p:spPr>
      </p:pic>
      <p:sp>
        <p:nvSpPr>
          <p:cNvPr id="4" name="Rectangle 7"/>
          <p:cNvSpPr>
            <a:spLocks/>
          </p:cNvSpPr>
          <p:nvPr/>
        </p:nvSpPr>
        <p:spPr bwMode="auto">
          <a:xfrm>
            <a:off x="214282" y="1156880"/>
            <a:ext cx="678661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l"/>
            <a:r>
              <a:rPr lang="ru-RU" altLang="ru-RU" sz="2400" dirty="0" smtClean="0">
                <a:latin typeface="Times New Roman" pitchFamily="18" charset="0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      </a:t>
            </a:r>
            <a:r>
              <a:rPr lang="en-US" altLang="ru-RU" sz="2400" dirty="0" err="1" smtClean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Система</a:t>
            </a:r>
            <a:r>
              <a:rPr lang="en-US" altLang="ru-RU" sz="2400" dirty="0" smtClean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 </a:t>
            </a:r>
            <a:r>
              <a:rPr lang="en-US" altLang="ru-RU" sz="2400" dirty="0" err="1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контроля</a:t>
            </a:r>
            <a:r>
              <a:rPr lang="en-US" altLang="ru-RU" sz="2400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 </a:t>
            </a:r>
            <a:r>
              <a:rPr lang="en-US" altLang="ru-RU" sz="2400" dirty="0" err="1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обучения</a:t>
            </a:r>
            <a:r>
              <a:rPr lang="en-US" altLang="ru-RU" sz="2400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 в </a:t>
            </a:r>
            <a:r>
              <a:rPr lang="en-US" altLang="ru-RU" sz="2400" dirty="0" err="1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режиме</a:t>
            </a:r>
            <a:r>
              <a:rPr lang="en-US" altLang="ru-RU" sz="2400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 on-line</a:t>
            </a:r>
          </a:p>
        </p:txBody>
      </p:sp>
      <p:sp>
        <p:nvSpPr>
          <p:cNvPr id="9" name="AutoShape 2"/>
          <p:cNvSpPr>
            <a:spLocks/>
          </p:cNvSpPr>
          <p:nvPr/>
        </p:nvSpPr>
        <p:spPr bwMode="auto">
          <a:xfrm>
            <a:off x="7188200" y="0"/>
            <a:ext cx="1955800" cy="1785926"/>
          </a:xfrm>
          <a:prstGeom prst="roundRect">
            <a:avLst>
              <a:gd name="adj" fmla="val 9736"/>
            </a:avLst>
          </a:prstGeom>
          <a:solidFill>
            <a:srgbClr val="3581BC"/>
          </a:soli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alt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78395" y="285728"/>
            <a:ext cx="8751322" cy="6572272"/>
            <a:chOff x="178395" y="285728"/>
            <a:chExt cx="8751322" cy="6572272"/>
          </a:xfrm>
        </p:grpSpPr>
        <p:sp>
          <p:nvSpPr>
            <p:cNvPr id="3" name="Rectangle 4"/>
            <p:cNvSpPr>
              <a:spLocks/>
            </p:cNvSpPr>
            <p:nvPr/>
          </p:nvSpPr>
          <p:spPr bwMode="auto">
            <a:xfrm>
              <a:off x="642910" y="285728"/>
              <a:ext cx="5869468" cy="16430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>
                <a:spcBef>
                  <a:spcPts val="969"/>
                </a:spcBef>
              </a:pPr>
              <a:r>
                <a:rPr lang="ru-RU" altLang="ru-RU" sz="2800" dirty="0" smtClean="0">
                  <a:latin typeface="Times New Roman" pitchFamily="18" charset="0"/>
                  <a:ea typeface="MS PGothic" pitchFamily="34" charset="-128"/>
                  <a:cs typeface="Aharoni" panose="02010803020104030203" pitchFamily="2" charset="-79"/>
                  <a:sym typeface="Arial" pitchFamily="34" charset="0"/>
                </a:rPr>
                <a:t> </a:t>
              </a:r>
              <a:r>
                <a:rPr lang="en-US" altLang="ru-RU" sz="2800" dirty="0" smtClean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" pitchFamily="34" charset="0"/>
                </a:rPr>
                <a:t>Learning </a:t>
              </a:r>
              <a:r>
                <a:rPr lang="en-US" altLang="ru-RU" sz="2800" dirty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" pitchFamily="34" charset="0"/>
                </a:rPr>
                <a:t>Management system</a:t>
              </a:r>
            </a:p>
            <a:p>
              <a:pPr>
                <a:spcBef>
                  <a:spcPts val="969"/>
                </a:spcBef>
              </a:pPr>
              <a:endParaRPr lang="en-US" altLang="ru-RU" sz="2800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 Bold" charset="0"/>
              </a:endParaRPr>
            </a:p>
          </p:txBody>
        </p:sp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395" y="1785926"/>
              <a:ext cx="4433154" cy="49736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>
              <a:spLocks/>
            </p:cNvSpPr>
            <p:nvPr/>
          </p:nvSpPr>
          <p:spPr bwMode="auto">
            <a:xfrm>
              <a:off x="4786314" y="1785926"/>
              <a:ext cx="4143403" cy="50720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23438" tIns="23438" rIns="23438" bIns="23438"/>
            <a:lstStyle/>
            <a:p>
              <a:pPr algn="l">
                <a:lnSpc>
                  <a:spcPct val="120000"/>
                </a:lnSpc>
              </a:pP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Список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ru-RU" altLang="ru-RU" sz="1400" b="1" dirty="0" smtClean="0">
                  <a:latin typeface="Lucida Grande" charset="0"/>
                  <a:ea typeface="MS PGothic" pitchFamily="34" charset="-128"/>
                  <a:sym typeface="Lucida Grande" charset="0"/>
                </a:rPr>
                <a:t> обучаемых, их языковые </a:t>
              </a:r>
              <a:r>
                <a:rPr lang="ru-RU" altLang="ru-RU" sz="1400" b="1" dirty="0" err="1" smtClean="0">
                  <a:latin typeface="Lucida Grande" charset="0"/>
                  <a:ea typeface="MS PGothic" pitchFamily="34" charset="-128"/>
                  <a:sym typeface="Lucida Grande" charset="0"/>
                </a:rPr>
                <a:t>уровени</a:t>
              </a: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>
                <a:lnSpc>
                  <a:spcPct val="120000"/>
                </a:lnSpc>
              </a:pPr>
              <a:endParaRPr lang="en-US" altLang="ru-RU" sz="14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Основные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события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курса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и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информационные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сообщения</a:t>
              </a: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/>
              </a:r>
              <a:b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</a:b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Существующие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группы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разбитые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по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уровням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обучения</a:t>
              </a: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>
                <a:lnSpc>
                  <a:spcPct val="120000"/>
                </a:lnSpc>
              </a:pP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Отслеживание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прогресса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студентов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в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режиме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реального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времени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</a:p>
            <a:p>
              <a:pPr algn="l">
                <a:lnSpc>
                  <a:spcPct val="120000"/>
                </a:lnSpc>
              </a:pP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Гистограмма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соединений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по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дням</a:t>
              </a: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>
                <a:lnSpc>
                  <a:spcPct val="120000"/>
                </a:lnSpc>
              </a:pP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/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Контроль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за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посещением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занятий</a:t>
              </a:r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/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/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Отчеты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о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прогрессе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в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программе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e-Learning</a:t>
              </a:r>
            </a:p>
            <a:p>
              <a:pPr algn="l"/>
              <a:endParaRPr lang="en-US" altLang="ru-RU" sz="1400" b="1" dirty="0">
                <a:latin typeface="Lucida Grande" charset="0"/>
                <a:ea typeface="MS PGothic" pitchFamily="34" charset="-128"/>
                <a:sym typeface="Lucida Grande" charset="0"/>
              </a:endParaRPr>
            </a:p>
            <a:p>
              <a:pPr algn="l"/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Постоянные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отчеты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,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составленные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</a:t>
              </a:r>
              <a:r>
                <a:rPr lang="en-US" altLang="ru-RU" sz="1400" b="1" dirty="0" err="1">
                  <a:latin typeface="Lucida Grande" charset="0"/>
                  <a:ea typeface="MS PGothic" pitchFamily="34" charset="-128"/>
                  <a:sym typeface="Lucida Grande" charset="0"/>
                </a:rPr>
                <a:t>преподавателями</a:t>
              </a:r>
              <a:r>
                <a:rPr lang="en-US" altLang="ru-RU" sz="1400" b="1" dirty="0">
                  <a:latin typeface="Lucida Grande" charset="0"/>
                  <a:ea typeface="MS PGothic" pitchFamily="34" charset="-128"/>
                  <a:sym typeface="Lucida Grande" charset="0"/>
                </a:rPr>
                <a:t> YES  </a:t>
              </a:r>
              <a:endParaRPr lang="en-US" altLang="ru-RU" sz="1400" b="1" dirty="0">
                <a:latin typeface="Arial" pitchFamily="34" charset="0"/>
                <a:ea typeface="MS PGothic" pitchFamily="34" charset="-128"/>
                <a:sym typeface="Arial" pitchFamily="34" charset="0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ru-RU" sz="1400" dirty="0">
                  <a:latin typeface="Arial Bold" charset="0"/>
                  <a:ea typeface="MS PGothic" pitchFamily="34" charset="-128"/>
                  <a:sym typeface="Arial Bold" charset="0"/>
                </a:rPr>
                <a:t> </a:t>
              </a:r>
            </a:p>
          </p:txBody>
        </p:sp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43834" y="285728"/>
              <a:ext cx="1143008" cy="11430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819" y="0"/>
            <a:ext cx="9170819" cy="6858000"/>
          </a:xfrm>
          <a:prstGeom prst="rect">
            <a:avLst/>
          </a:prstGeom>
          <a:noFill/>
        </p:spPr>
      </p:pic>
      <p:pic>
        <p:nvPicPr>
          <p:cNvPr id="25602" name="Picture 2" descr="C:\Users\зк\Desktop\Платицына Семинар\IMG_61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3714942" cy="2786081"/>
          </a:xfrm>
          <a:prstGeom prst="rect">
            <a:avLst/>
          </a:prstGeom>
          <a:noFill/>
        </p:spPr>
      </p:pic>
      <p:pic>
        <p:nvPicPr>
          <p:cNvPr id="25603" name="Picture 3" descr="C:\Users\зк\Desktop\Платицына Семинар\DSC029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3750979" cy="2809751"/>
          </a:xfrm>
          <a:prstGeom prst="rect">
            <a:avLst/>
          </a:prstGeom>
          <a:noFill/>
        </p:spPr>
      </p:pic>
      <p:pic>
        <p:nvPicPr>
          <p:cNvPr id="25604" name="Picture 4" descr="C:\Users\зк\Desktop\Платицына Семинар\IMG_61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00438"/>
            <a:ext cx="3738606" cy="2857520"/>
          </a:xfrm>
          <a:prstGeom prst="rect">
            <a:avLst/>
          </a:prstGeom>
          <a:noFill/>
        </p:spPr>
      </p:pic>
      <p:pic>
        <p:nvPicPr>
          <p:cNvPr id="25605" name="Picture 5" descr="C:\Users\зк\Desktop\Платицына Семинар\DSC029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728"/>
            <a:ext cx="3809326" cy="2857520"/>
          </a:xfrm>
          <a:prstGeom prst="rect">
            <a:avLst/>
          </a:prstGeom>
          <a:noFill/>
        </p:spPr>
      </p:pic>
      <p:pic>
        <p:nvPicPr>
          <p:cNvPr id="25606" name="Picture 6" descr="C:\Users\зк\Desktop\Платицына Семинар\DSC0289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1714488"/>
            <a:ext cx="378653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819" y="0"/>
            <a:ext cx="9170819" cy="6858000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/>
          </p:cNvSpPr>
          <p:nvPr/>
        </p:nvSpPr>
        <p:spPr bwMode="auto">
          <a:xfrm>
            <a:off x="395536" y="500043"/>
            <a:ext cx="8064896" cy="23574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altLang="ru-RU" sz="3200" dirty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Arial" pitchFamily="34" charset="0"/>
              </a:rPr>
              <a:t>©</a:t>
            </a:r>
          </a:p>
          <a:p>
            <a:r>
              <a:rPr lang="en-US" altLang="ru-RU" sz="2800" b="1" dirty="0" smtClean="0">
                <a:solidFill>
                  <a:srgbClr val="262626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YES’N’YOU</a:t>
            </a:r>
            <a:r>
              <a:rPr lang="en-US" altLang="ru-RU" sz="2800" dirty="0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создает</a:t>
            </a:r>
            <a:r>
              <a:rPr lang="en-US" altLang="ru-RU" sz="2800" dirty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свои</a:t>
            </a:r>
            <a:r>
              <a:rPr lang="en-US" altLang="ru-RU" sz="2800" dirty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собст</a:t>
            </a:r>
            <a:r>
              <a:rPr lang="ru-RU" altLang="ru-RU" sz="2800" dirty="0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в</a:t>
            </a:r>
            <a:r>
              <a:rPr lang="en-US" altLang="ru-RU" sz="2800" dirty="0" err="1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енные</a:t>
            </a:r>
            <a:r>
              <a:rPr lang="en-US" altLang="ru-RU" sz="2800" dirty="0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авторские</a:t>
            </a:r>
            <a:r>
              <a:rPr lang="en-US" altLang="ru-RU" sz="2800" dirty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материалы</a:t>
            </a:r>
            <a:r>
              <a:rPr lang="ru-RU" altLang="ru-RU" sz="2800" dirty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ru-RU" altLang="ru-RU" sz="2800" dirty="0" smtClean="0">
                <a:solidFill>
                  <a:srgbClr val="262626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и</a:t>
            </a:r>
            <a:r>
              <a:rPr lang="ru-RU" altLang="ru-RU" sz="2800" dirty="0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использует</a:t>
            </a:r>
            <a:r>
              <a:rPr lang="ru-RU" altLang="ru-RU" sz="2800" dirty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авторскую</a:t>
            </a:r>
            <a:r>
              <a:rPr lang="en-US" altLang="ru-RU" sz="2800" dirty="0" smtClean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2800" dirty="0" err="1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методику</a:t>
            </a:r>
            <a:r>
              <a:rPr lang="en-US" altLang="ru-RU" sz="2800" dirty="0">
                <a:solidFill>
                  <a:srgbClr val="262626"/>
                </a:solidFill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</a:p>
          <a:p>
            <a:r>
              <a:rPr lang="en-US" altLang="ru-RU" sz="2800" b="1" dirty="0">
                <a:solidFill>
                  <a:srgbClr val="262626"/>
                </a:solidFill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Full Blended Approach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4897DC"/>
              </a:clrFrom>
              <a:clrTo>
                <a:srgbClr val="4897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7476" y="3071810"/>
            <a:ext cx="4626226" cy="3786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819" y="0"/>
            <a:ext cx="9170819" cy="6858000"/>
          </a:xfrm>
          <a:prstGeom prst="rect">
            <a:avLst/>
          </a:prstGeom>
          <a:noFill/>
        </p:spPr>
      </p:pic>
      <p:sp>
        <p:nvSpPr>
          <p:cNvPr id="13313" name="AutoShape 1"/>
          <p:cNvSpPr>
            <a:spLocks/>
          </p:cNvSpPr>
          <p:nvPr/>
        </p:nvSpPr>
        <p:spPr bwMode="auto">
          <a:xfrm>
            <a:off x="1571625" y="2688499"/>
            <a:ext cx="5981700" cy="3331029"/>
          </a:xfrm>
          <a:prstGeom prst="roundRect">
            <a:avLst>
              <a:gd name="adj" fmla="val 1370"/>
            </a:avLst>
          </a:prstGeom>
          <a:solidFill>
            <a:srgbClr val="262626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25400" dist="76199" dir="5400000" algn="ctr" rotWithShape="0">
              <a:schemeClr val="bg2">
                <a:alpha val="9998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9939" name="Rectangle 2"/>
          <p:cNvSpPr>
            <a:spLocks/>
          </p:cNvSpPr>
          <p:nvPr/>
        </p:nvSpPr>
        <p:spPr bwMode="auto">
          <a:xfrm>
            <a:off x="1933575" y="2932611"/>
            <a:ext cx="5257800" cy="203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40000"/>
              </a:lnSpc>
            </a:pPr>
            <a:r>
              <a:rPr lang="en-US" altLang="ru-RU" sz="1500" b="1">
                <a:solidFill>
                  <a:srgbClr val="FFFFFF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33,000 упражнений</a:t>
            </a:r>
          </a:p>
          <a:p>
            <a:pPr algn="l">
              <a:lnSpc>
                <a:spcPct val="140000"/>
              </a:lnSpc>
            </a:pPr>
            <a:r>
              <a:rPr lang="en-US" altLang="ru-RU" sz="1500" b="1">
                <a:solidFill>
                  <a:srgbClr val="FFFFFF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300 видео</a:t>
            </a:r>
          </a:p>
          <a:p>
            <a:pPr algn="l">
              <a:lnSpc>
                <a:spcPct val="140000"/>
              </a:lnSpc>
            </a:pPr>
            <a:r>
              <a:rPr lang="en-US" altLang="ru-RU" sz="1500" b="1">
                <a:solidFill>
                  <a:srgbClr val="FFFFFF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32 актеров</a:t>
            </a:r>
          </a:p>
          <a:p>
            <a:pPr algn="l">
              <a:lnSpc>
                <a:spcPct val="140000"/>
              </a:lnSpc>
            </a:pPr>
            <a:r>
              <a:rPr lang="en-US" altLang="ru-RU" sz="1500" b="1">
                <a:solidFill>
                  <a:srgbClr val="FFFFFF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28 акцентов</a:t>
            </a:r>
          </a:p>
          <a:p>
            <a:pPr algn="l">
              <a:lnSpc>
                <a:spcPct val="140000"/>
              </a:lnSpc>
            </a:pPr>
            <a:r>
              <a:rPr lang="en-US" altLang="ru-RU" sz="1500" b="1">
                <a:solidFill>
                  <a:srgbClr val="FFFFFF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11,000 аудио файлов</a:t>
            </a:r>
          </a:p>
          <a:p>
            <a:pPr algn="l">
              <a:lnSpc>
                <a:spcPct val="140000"/>
              </a:lnSpc>
            </a:pPr>
            <a:r>
              <a:rPr lang="en-US" altLang="ru-RU" sz="1500" b="1">
                <a:solidFill>
                  <a:srgbClr val="FFFFFF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1,000 иллюстраций и 3D анимации</a:t>
            </a: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490" y="581297"/>
            <a:ext cx="7070271" cy="187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804" y="659674"/>
            <a:ext cx="7070271" cy="187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82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42" y="0"/>
            <a:ext cx="9170819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71538" y="-61555"/>
            <a:ext cx="678661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latin typeface="Times New Roman" pitchFamily="18" charset="0"/>
                <a:ea typeface="Calibri" pitchFamily="34" charset="0"/>
                <a:cs typeface="Aharoni" panose="02010803020104030203" pitchFamily="2" charset="-79"/>
              </a:rPr>
              <a:t> 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Aharoni" panose="02010803020104030203" pitchFamily="2" charset="-79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anose="02010803020104030203" pitchFamily="2" charset="-79"/>
              </a:rPr>
              <a:t>Результаты анкетирования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anose="02010803020104030203" pitchFamily="2" charset="-79"/>
              </a:rPr>
              <a:t>обучаемых и их  родителей об участие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anose="02010803020104030203" pitchFamily="2" charset="-79"/>
              </a:rPr>
              <a:t>в дистанционном обучение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Yes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anose="02020603050405020304" pitchFamily="18" charset="0"/>
              </a:rPr>
              <a:t>’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n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anose="02020603050405020304" pitchFamily="18" charset="0"/>
              </a:rPr>
              <a:t>’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you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anose="02020603050405020304" pitchFamily="18" charset="0"/>
              </a:rPr>
              <a:t>   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Aharoni" panose="02010803020104030203" pitchFamily="2" charset="-79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8900" y="155679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 родителей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5579" y="234888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 обучающихся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09" y="1988840"/>
            <a:ext cx="5191782" cy="31683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1552" y="3140968"/>
            <a:ext cx="5661937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53" y="0"/>
            <a:ext cx="9170819" cy="6858000"/>
          </a:xfrm>
          <a:prstGeom prst="rect">
            <a:avLst/>
          </a:prstGeom>
          <a:noFill/>
        </p:spPr>
      </p:pic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0"/>
            <a:ext cx="17399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Rectangle 14"/>
          <p:cNvSpPr>
            <a:spLocks/>
          </p:cNvSpPr>
          <p:nvPr/>
        </p:nvSpPr>
        <p:spPr bwMode="auto">
          <a:xfrm>
            <a:off x="285720" y="1785926"/>
            <a:ext cx="8643998" cy="20717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ts val="500"/>
              </a:spcBef>
            </a:pPr>
            <a:r>
              <a:rPr lang="en-US" altLang="ru-RU" sz="3600" b="1" i="1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YES’N’YOU</a:t>
            </a:r>
            <a:r>
              <a:rPr lang="en-US" altLang="ru-RU" sz="4800" dirty="0" smtClean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40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выбирает</a:t>
            </a:r>
            <a:r>
              <a:rPr lang="en-US" altLang="ru-RU" sz="4800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3600" b="1" i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the CEFR*,  </a:t>
            </a:r>
          </a:p>
          <a:p>
            <a:pPr marL="457200" indent="-457200">
              <a:spcBef>
                <a:spcPts val="500"/>
              </a:spcBef>
              <a:buFont typeface="Arial" pitchFamily="34" charset="0"/>
              <a:buChar char="•"/>
            </a:pPr>
            <a:r>
              <a:rPr lang="en-US" altLang="ru-RU" sz="3200" b="1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Common European </a:t>
            </a:r>
            <a:r>
              <a:rPr lang="en-US" altLang="ru-RU" sz="32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framework of reference </a:t>
            </a:r>
            <a:endParaRPr lang="en-US" altLang="ru-RU" sz="3200" b="1" dirty="0" smtClean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Lucida Grande" charset="0"/>
            </a:endParaRPr>
          </a:p>
          <a:p>
            <a:pPr>
              <a:spcBef>
                <a:spcPts val="500"/>
              </a:spcBef>
            </a:pPr>
            <a:r>
              <a:rPr lang="en-US" altLang="ru-RU" sz="3200" b="1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for </a:t>
            </a:r>
            <a:r>
              <a:rPr lang="en-US" altLang="ru-RU" sz="32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languages</a:t>
            </a:r>
          </a:p>
          <a:p>
            <a:pPr>
              <a:spcBef>
                <a:spcPts val="500"/>
              </a:spcBef>
            </a:pPr>
            <a:endParaRPr lang="en-US" altLang="ru-RU" sz="2400" dirty="0">
              <a:solidFill>
                <a:srgbClr val="3D3D3D"/>
              </a:solidFill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Arial Italic" charset="0"/>
            </a:endParaRPr>
          </a:p>
        </p:txBody>
      </p:sp>
      <p:sp>
        <p:nvSpPr>
          <p:cNvPr id="5" name="Rectangle 2"/>
          <p:cNvSpPr>
            <a:spLocks/>
          </p:cNvSpPr>
          <p:nvPr/>
        </p:nvSpPr>
        <p:spPr bwMode="auto">
          <a:xfrm>
            <a:off x="1010331" y="3672296"/>
            <a:ext cx="43922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3400" b="1" dirty="0">
                <a:latin typeface="Lucida Grande" charset="0"/>
                <a:ea typeface="MS PGothic" pitchFamily="34" charset="-128"/>
                <a:sym typeface="Lucida Grande" charset="0"/>
              </a:rPr>
              <a:t>A1</a:t>
            </a:r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2180545" y="3672296"/>
            <a:ext cx="43922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3400" b="1" dirty="0">
                <a:latin typeface="Lucida Grande" charset="0"/>
                <a:ea typeface="MS PGothic" pitchFamily="34" charset="-128"/>
                <a:sym typeface="Lucida Grande" charset="0"/>
              </a:rPr>
              <a:t>A2</a:t>
            </a: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3528332" y="3672296"/>
            <a:ext cx="43922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3400" b="1" dirty="0">
                <a:latin typeface="Lucida Grande" charset="0"/>
                <a:ea typeface="MS PGothic" pitchFamily="34" charset="-128"/>
                <a:sym typeface="Lucida Grande" charset="0"/>
              </a:rPr>
              <a:t>B1</a:t>
            </a:r>
          </a:p>
        </p:txBody>
      </p:sp>
      <p:sp>
        <p:nvSpPr>
          <p:cNvPr id="8" name="Rectangle 8"/>
          <p:cNvSpPr>
            <a:spLocks/>
          </p:cNvSpPr>
          <p:nvPr/>
        </p:nvSpPr>
        <p:spPr bwMode="auto">
          <a:xfrm>
            <a:off x="4876800" y="3672296"/>
            <a:ext cx="43922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3400" b="1" dirty="0">
                <a:latin typeface="Lucida Grande" charset="0"/>
                <a:ea typeface="MS PGothic" pitchFamily="34" charset="-128"/>
                <a:sym typeface="Lucida Grande" charset="0"/>
              </a:rPr>
              <a:t>B2</a:t>
            </a:r>
          </a:p>
        </p:txBody>
      </p:sp>
      <p:sp>
        <p:nvSpPr>
          <p:cNvPr id="9" name="Rectangle 10"/>
          <p:cNvSpPr>
            <a:spLocks/>
          </p:cNvSpPr>
          <p:nvPr/>
        </p:nvSpPr>
        <p:spPr bwMode="auto">
          <a:xfrm>
            <a:off x="6315075" y="3672296"/>
            <a:ext cx="43922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3400" b="1" dirty="0">
                <a:latin typeface="Lucida Grande" charset="0"/>
                <a:ea typeface="MS PGothic" pitchFamily="34" charset="-128"/>
                <a:sym typeface="Lucida Grande" charset="0"/>
              </a:rPr>
              <a:t>C1</a:t>
            </a:r>
          </a:p>
        </p:txBody>
      </p:sp>
      <p:sp>
        <p:nvSpPr>
          <p:cNvPr id="10" name="Rectangle 12"/>
          <p:cNvSpPr>
            <a:spLocks/>
          </p:cNvSpPr>
          <p:nvPr/>
        </p:nvSpPr>
        <p:spPr bwMode="auto">
          <a:xfrm>
            <a:off x="7573736" y="3672296"/>
            <a:ext cx="43922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3400" b="1" dirty="0">
                <a:latin typeface="Lucida Grande" charset="0"/>
                <a:ea typeface="MS PGothic" pitchFamily="34" charset="-128"/>
                <a:sym typeface="Lucida Grande" charset="0"/>
              </a:rPr>
              <a:t>C2</a:t>
            </a:r>
          </a:p>
        </p:txBody>
      </p:sp>
      <p:sp>
        <p:nvSpPr>
          <p:cNvPr id="11" name="Rectangle 3"/>
          <p:cNvSpPr>
            <a:spLocks/>
          </p:cNvSpPr>
          <p:nvPr/>
        </p:nvSpPr>
        <p:spPr bwMode="auto">
          <a:xfrm>
            <a:off x="959984" y="4576898"/>
            <a:ext cx="625171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600" b="1" dirty="0">
                <a:latin typeface="Lucida Grande" charset="0"/>
                <a:ea typeface="MS PGothic" pitchFamily="34" charset="-128"/>
                <a:sym typeface="Lucida Grande" charset="0"/>
              </a:rPr>
              <a:t>Basics</a:t>
            </a:r>
          </a:p>
        </p:txBody>
      </p:sp>
      <p:sp>
        <p:nvSpPr>
          <p:cNvPr id="12" name="Rectangle 5"/>
          <p:cNvSpPr>
            <a:spLocks/>
          </p:cNvSpPr>
          <p:nvPr/>
        </p:nvSpPr>
        <p:spPr bwMode="auto">
          <a:xfrm>
            <a:off x="1964191" y="4576898"/>
            <a:ext cx="1041952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600" b="1" dirty="0">
                <a:latin typeface="Lucida Grande" charset="0"/>
                <a:ea typeface="MS PGothic" pitchFamily="34" charset="-128"/>
                <a:sym typeface="Lucida Grande" charset="0"/>
              </a:rPr>
              <a:t>Essentials</a:t>
            </a:r>
          </a:p>
        </p:txBody>
      </p:sp>
      <p:sp>
        <p:nvSpPr>
          <p:cNvPr id="13" name="Rectangle 7"/>
          <p:cNvSpPr>
            <a:spLocks/>
          </p:cNvSpPr>
          <p:nvPr/>
        </p:nvSpPr>
        <p:spPr bwMode="auto">
          <a:xfrm>
            <a:off x="3334431" y="4576898"/>
            <a:ext cx="1041952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600" b="1" dirty="0">
                <a:latin typeface="Lucida Grande" charset="0"/>
                <a:ea typeface="MS PGothic" pitchFamily="34" charset="-128"/>
                <a:sym typeface="Lucida Grande" charset="0"/>
              </a:rPr>
              <a:t>Efficiency</a:t>
            </a:r>
          </a:p>
        </p:txBody>
      </p:sp>
      <p:sp>
        <p:nvSpPr>
          <p:cNvPr id="14" name="Rectangle 9"/>
          <p:cNvSpPr>
            <a:spLocks/>
          </p:cNvSpPr>
          <p:nvPr/>
        </p:nvSpPr>
        <p:spPr bwMode="auto">
          <a:xfrm>
            <a:off x="4661807" y="4576898"/>
            <a:ext cx="833562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600" b="1" dirty="0">
                <a:latin typeface="Lucida Grande" charset="0"/>
                <a:ea typeface="MS PGothic" pitchFamily="34" charset="-128"/>
                <a:sym typeface="Lucida Grande" charset="0"/>
              </a:rPr>
              <a:t>Autonomy</a:t>
            </a:r>
          </a:p>
        </p:txBody>
      </p:sp>
      <p:sp>
        <p:nvSpPr>
          <p:cNvPr id="15" name="Rectangle 11"/>
          <p:cNvSpPr>
            <a:spLocks/>
          </p:cNvSpPr>
          <p:nvPr/>
        </p:nvSpPr>
        <p:spPr bwMode="auto">
          <a:xfrm>
            <a:off x="6054499" y="4576898"/>
            <a:ext cx="1146148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600" b="1" dirty="0">
                <a:latin typeface="Lucida Grande" charset="0"/>
                <a:ea typeface="MS PGothic" pitchFamily="34" charset="-128"/>
                <a:sym typeface="Lucida Grande" charset="0"/>
              </a:rPr>
              <a:t>Proficiency</a:t>
            </a:r>
          </a:p>
        </p:txBody>
      </p:sp>
      <p:sp>
        <p:nvSpPr>
          <p:cNvPr id="16" name="Rectangle 13"/>
          <p:cNvSpPr>
            <a:spLocks/>
          </p:cNvSpPr>
          <p:nvPr/>
        </p:nvSpPr>
        <p:spPr bwMode="auto">
          <a:xfrm>
            <a:off x="7534275" y="4576898"/>
            <a:ext cx="625171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600" b="1" dirty="0">
                <a:latin typeface="Lucida Grande" charset="0"/>
                <a:ea typeface="MS PGothic" pitchFamily="34" charset="-128"/>
                <a:sym typeface="Lucida Grande" charset="0"/>
              </a:rPr>
              <a:t>Expert</a:t>
            </a:r>
          </a:p>
        </p:txBody>
      </p:sp>
      <p:sp>
        <p:nvSpPr>
          <p:cNvPr id="17" name="Rectangle 1"/>
          <p:cNvSpPr>
            <a:spLocks/>
          </p:cNvSpPr>
          <p:nvPr/>
        </p:nvSpPr>
        <p:spPr bwMode="auto">
          <a:xfrm>
            <a:off x="1423988" y="5465990"/>
            <a:ext cx="6392636" cy="8229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spcBef>
                <a:spcPts val="231"/>
              </a:spcBef>
            </a:pPr>
            <a:r>
              <a:rPr lang="en-US" altLang="ru-RU" sz="1600" b="1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разделена</a:t>
            </a:r>
            <a:r>
              <a:rPr lang="en-US" altLang="ru-RU" sz="16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 </a:t>
            </a:r>
            <a:r>
              <a:rPr lang="en-US" altLang="ru-RU" sz="1600" b="1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на</a:t>
            </a:r>
            <a:r>
              <a:rPr lang="en-US" altLang="ru-RU" sz="1600" b="1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 14 </a:t>
            </a:r>
            <a:r>
              <a:rPr lang="en-US" altLang="ru-RU" sz="1600" b="1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Lucida Grande" charset="0"/>
              </a:rPr>
              <a:t>уровней</a:t>
            </a:r>
            <a:endParaRPr lang="ru-RU" altLang="ru-RU" sz="1600" b="1" dirty="0">
              <a:latin typeface="Times New Roman" pitchFamily="18" charset="0"/>
              <a:ea typeface="MS PGothic" pitchFamily="34" charset="-128"/>
              <a:cs typeface="Times New Roman" panose="02020603050405020304" pitchFamily="18" charset="0"/>
              <a:sym typeface="Lucida Grande" charset="0"/>
            </a:endParaRPr>
          </a:p>
          <a:p>
            <a:pPr>
              <a:spcBef>
                <a:spcPts val="231"/>
              </a:spcBef>
            </a:pPr>
            <a:endParaRPr lang="ru-RU" altLang="ru-RU" sz="1600" b="1" dirty="0">
              <a:latin typeface="Times New Roman" pitchFamily="18" charset="0"/>
              <a:ea typeface="MS PGothic" pitchFamily="34" charset="-128"/>
              <a:cs typeface="Aharoni" panose="02010803020104030203" pitchFamily="2" charset="-79"/>
              <a:sym typeface="Lucida Grande" charset="0"/>
            </a:endParaRPr>
          </a:p>
          <a:p>
            <a:pPr>
              <a:spcBef>
                <a:spcPts val="231"/>
              </a:spcBef>
            </a:pPr>
            <a:r>
              <a:rPr lang="ru-RU" altLang="ru-RU" sz="1600" b="1" dirty="0">
                <a:latin typeface="Times New Roman" pitchFamily="18" charset="0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А1</a:t>
            </a:r>
            <a:r>
              <a:rPr lang="en-US" altLang="ru-RU" sz="16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ru-RU" altLang="ru-RU" sz="1600" b="1" dirty="0">
                <a:latin typeface="Times New Roman" pitchFamily="18" charset="0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А1+</a:t>
            </a:r>
            <a:r>
              <a:rPr lang="en-US" altLang="ru-RU" sz="16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ru-RU" altLang="ru-RU" sz="1600" b="1" dirty="0">
                <a:latin typeface="Times New Roman" pitchFamily="18" charset="0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 </a:t>
            </a:r>
            <a:r>
              <a:rPr lang="en-US" altLang="ru-RU" sz="16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A2  </a:t>
            </a:r>
            <a:r>
              <a:rPr lang="en-US" altLang="ru-RU" sz="1600" b="1" dirty="0" err="1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A2</a:t>
            </a:r>
            <a:r>
              <a:rPr lang="en-US" altLang="ru-RU" sz="16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+  A2++  B1  </a:t>
            </a:r>
            <a:r>
              <a:rPr lang="en-US" altLang="ru-RU" sz="1600" b="1" dirty="0" err="1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B1</a:t>
            </a:r>
            <a:r>
              <a:rPr lang="en-US" altLang="ru-RU" sz="16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+  B1++  B2  </a:t>
            </a:r>
            <a:r>
              <a:rPr lang="en-US" altLang="ru-RU" sz="1600" b="1" dirty="0" err="1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B2</a:t>
            </a:r>
            <a:r>
              <a:rPr lang="en-US" altLang="ru-RU" sz="16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+  B2++  C1  </a:t>
            </a:r>
            <a:r>
              <a:rPr lang="en-US" altLang="ru-RU" sz="1600" b="1" dirty="0" err="1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C1</a:t>
            </a:r>
            <a:r>
              <a:rPr lang="en-US" altLang="ru-RU" sz="1600" b="1" dirty="0">
                <a:latin typeface="Aharoni" panose="02010803020104030203" pitchFamily="2" charset="-79"/>
                <a:ea typeface="MS PGothic" pitchFamily="34" charset="-128"/>
                <a:cs typeface="Aharoni" panose="02010803020104030203" pitchFamily="2" charset="-79"/>
                <a:sym typeface="Lucida Grande" charset="0"/>
              </a:rPr>
              <a:t>+  C2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819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14291"/>
          <a:ext cx="8286808" cy="4381501"/>
        </p:xfrm>
        <a:graphic>
          <a:graphicData uri="http://schemas.openxmlformats.org/drawingml/2006/table">
            <a:tbl>
              <a:tblPr/>
              <a:tblGrid>
                <a:gridCol w="697176"/>
                <a:gridCol w="1869704"/>
                <a:gridCol w="1477618"/>
                <a:gridCol w="4242310"/>
              </a:tblGrid>
              <a:tr h="1095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ФИО учащихся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Уровень обучения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Адрес электронной почты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91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Глинчиков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Алексей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А1+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glinchikov13@mail.ru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05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Зобнина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Анастасия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А1+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nasya.zobnina@yandex.ru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18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Лукин Александр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А1+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aleksandr.lukin.01@mail.ru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43438" y="1741737"/>
          <a:ext cx="2500330" cy="559303"/>
        </p:xfrm>
        <a:graphic>
          <a:graphicData uri="http://schemas.openxmlformats.org/drawingml/2006/table">
            <a:tbl>
              <a:tblPr/>
              <a:tblGrid>
                <a:gridCol w="1328301"/>
                <a:gridCol w="1172029"/>
              </a:tblGrid>
              <a:tr h="329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Login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*: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glinchikov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Aharoni" panose="02010803020104030203" pitchFamily="2" charset="-79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82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Password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*: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zde8epp0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43438" y="2928934"/>
          <a:ext cx="2643206" cy="458724"/>
        </p:xfrm>
        <a:graphic>
          <a:graphicData uri="http://schemas.openxmlformats.org/drawingml/2006/table">
            <a:tbl>
              <a:tblPr/>
              <a:tblGrid>
                <a:gridCol w="1084381"/>
                <a:gridCol w="1558825"/>
              </a:tblGrid>
              <a:tr h="1594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Login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*: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zobnina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Aharoni" panose="02010803020104030203" pitchFamily="2" charset="-79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97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Password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*: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yu0n966g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43438" y="3929067"/>
          <a:ext cx="2714645" cy="500066"/>
        </p:xfrm>
        <a:graphic>
          <a:graphicData uri="http://schemas.openxmlformats.org/drawingml/2006/table">
            <a:tbl>
              <a:tblPr/>
              <a:tblGrid>
                <a:gridCol w="1496535"/>
                <a:gridCol w="1218110"/>
              </a:tblGrid>
              <a:tr h="254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Login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*: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lukin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Aharoni" panose="02010803020104030203" pitchFamily="2" charset="-79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45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Password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*: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Aharoni" panose="02010803020104030203" pitchFamily="2" charset="-79"/>
                        </a:rPr>
                        <a:t>ki4j0tbn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Picture 6" descr="&amp;Bcy;&amp;icy;&amp;zcy;&amp;ncy;&amp;iecy;&amp;scy; &amp;icy;&amp;dcy;&amp;iecy;&amp;icy;, &amp;kcy;&amp;acy;&amp;kcy; &amp;scy;&amp;tcy;&amp;acy;&amp;tcy;&amp;softcy; &amp;mcy;&amp;icy;&amp;lcy;&amp;lcy;&amp;icy;&amp;ocy;&amp;ncy;&amp;iecy;&amp;rcy;&amp;ocy;&amp;mcy;, &amp;kcy;&amp;acy;&amp;kcy; &amp;scy;&amp;tcy;&amp;acy;&amp;tcy;&amp;softcy; &amp;bcy;&amp;ocy;&amp;gcy;&amp;acy;&amp;tcy;&amp;ycy;&amp;mcy; &amp;bcy;&amp;icy;&amp;zcy;&amp;ncy;&amp;iecy;&amp;scy; &amp;icy;&amp;dcy;&amp;iecy;&amp;icy; - Part 1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686158"/>
            <a:ext cx="2928958" cy="2171842"/>
          </a:xfrm>
          <a:prstGeom prst="rect">
            <a:avLst/>
          </a:prstGeom>
          <a:noFill/>
        </p:spPr>
      </p:pic>
      <p:pic>
        <p:nvPicPr>
          <p:cNvPr id="11" name="Picture 8" descr="&amp;Gcy;&amp;dcy;&amp;iecy; &amp;dcy;&amp;ocy;&amp;shcy;&amp;kcy;&amp;ocy;&amp;lcy;&amp;softcy;&amp;ncy;&amp;icy;&amp;kcy;&amp;ucy; &amp;lcy;&amp;ucy;&amp;chcy;&amp;shcy;&amp;iecy; &amp;ucy;&amp;chcy;&amp;icy;&amp;tcy;&amp;softcy; &amp;acy;&amp;ncy;&amp;gcy;&amp;lcy;&amp;icy;&amp;jcy;&amp;scy;&amp;kcy;&amp;icy;&amp;jcy; &amp;yacy;&amp;zcy;&amp;ycy;&amp;kcy;?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58016" y="4714884"/>
            <a:ext cx="1928826" cy="1857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3287" cy="6858000"/>
          </a:xfrm>
          <a:prstGeom prst="rect">
            <a:avLst/>
          </a:prstGeom>
          <a:noFill/>
        </p:spPr>
      </p:pic>
      <p:pic>
        <p:nvPicPr>
          <p:cNvPr id="41986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528" y="770709"/>
            <a:ext cx="587829" cy="70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/>
          </p:cNvSpPr>
          <p:nvPr/>
        </p:nvSpPr>
        <p:spPr bwMode="auto">
          <a:xfrm>
            <a:off x="612322" y="1850027"/>
            <a:ext cx="7913914" cy="72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ru-RU" sz="3600" b="1" dirty="0" err="1">
                <a:latin typeface="Lucida Grande" charset="0"/>
                <a:ea typeface="MS PGothic" pitchFamily="34" charset="-128"/>
                <a:sym typeface="Arial Bold" charset="0"/>
              </a:rPr>
              <a:t>Процесс</a:t>
            </a:r>
            <a:r>
              <a:rPr lang="en-US" altLang="ru-RU" sz="3600" b="1" dirty="0">
                <a:latin typeface="Lucida Grande" charset="0"/>
                <a:ea typeface="MS PGothic" pitchFamily="34" charset="-128"/>
                <a:sym typeface="Arial Bold" charset="0"/>
              </a:rPr>
              <a:t> </a:t>
            </a:r>
            <a:r>
              <a:rPr lang="en-US" altLang="ru-RU" sz="3600" b="1" dirty="0" err="1">
                <a:latin typeface="Lucida Grande" charset="0"/>
                <a:ea typeface="MS PGothic" pitchFamily="34" charset="-128"/>
                <a:sym typeface="Arial Bold" charset="0"/>
              </a:rPr>
              <a:t>Обучения</a:t>
            </a:r>
            <a:endParaRPr lang="en-US" altLang="ru-RU" sz="3200" b="1" dirty="0">
              <a:latin typeface="Lucida Grande" charset="0"/>
              <a:ea typeface="MS PGothic" pitchFamily="34" charset="-128"/>
              <a:sym typeface="Arial Bold" charset="0"/>
            </a:endParaRPr>
          </a:p>
          <a:p>
            <a:r>
              <a:rPr lang="en-US" altLang="ru-RU" sz="2400" b="1" dirty="0" err="1">
                <a:latin typeface="Lucida Grande" charset="0"/>
                <a:ea typeface="MS PGothic" pitchFamily="34" charset="-128"/>
                <a:sym typeface="Arial" pitchFamily="34" charset="0"/>
              </a:rPr>
              <a:t>Многоосевое</a:t>
            </a:r>
            <a:r>
              <a:rPr lang="en-US" altLang="ru-RU" sz="2400" b="1" dirty="0">
                <a:latin typeface="Lucida Grande" charset="0"/>
                <a:ea typeface="MS PGothic" pitchFamily="34" charset="-128"/>
                <a:sym typeface="Arial" pitchFamily="34" charset="0"/>
              </a:rPr>
              <a:t> </a:t>
            </a:r>
            <a:r>
              <a:rPr lang="en-US" altLang="ru-RU" sz="2400" b="1" dirty="0" err="1">
                <a:latin typeface="Lucida Grande" charset="0"/>
                <a:ea typeface="MS PGothic" pitchFamily="34" charset="-128"/>
                <a:sym typeface="Arial" pitchFamily="34" charset="0"/>
              </a:rPr>
              <a:t>стимулирование</a:t>
            </a:r>
            <a:r>
              <a:rPr lang="en-US" altLang="ru-RU" sz="2400" b="1" dirty="0">
                <a:latin typeface="Lucida Grande" charset="0"/>
                <a:ea typeface="MS PGothic" pitchFamily="34" charset="-128"/>
                <a:sym typeface="Arial" pitchFamily="34" charset="0"/>
              </a:rPr>
              <a:t> </a:t>
            </a:r>
            <a:r>
              <a:rPr lang="en-US" altLang="ru-RU" sz="2400" b="1" dirty="0" err="1">
                <a:latin typeface="Lucida Grande" charset="0"/>
                <a:ea typeface="MS PGothic" pitchFamily="34" charset="-128"/>
                <a:sym typeface="Arial" pitchFamily="34" charset="0"/>
              </a:rPr>
              <a:t>памяти</a:t>
            </a:r>
            <a:endParaRPr lang="en-US" altLang="ru-RU" sz="2400" b="1" dirty="0">
              <a:latin typeface="Lucida Grande" charset="0"/>
              <a:ea typeface="MS PGothic" pitchFamily="34" charset="-128"/>
              <a:sym typeface="Arial" pitchFamily="34" charset="0"/>
            </a:endParaRP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2662918" y="3172095"/>
            <a:ext cx="68929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100" b="1">
                <a:solidFill>
                  <a:srgbClr val="262626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E-learning</a:t>
            </a: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5497966" y="3431720"/>
            <a:ext cx="92333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altLang="ru-RU" sz="1100" b="1">
                <a:solidFill>
                  <a:srgbClr val="262626"/>
                </a:solidFill>
                <a:latin typeface="Lucida Grande" charset="0"/>
                <a:ea typeface="MS PGothic" pitchFamily="34" charset="-128"/>
                <a:sym typeface="Lucida Grande" charset="0"/>
              </a:rPr>
              <a:t>Microlearning</a:t>
            </a: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2483" y="3725364"/>
            <a:ext cx="1596798" cy="191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27" y="3281226"/>
            <a:ext cx="1597479" cy="191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79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819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0" y="26680"/>
            <a:ext cx="9143999" cy="68580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668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0" y="0"/>
            <a:ext cx="9385101" cy="6858000"/>
            <a:chOff x="0" y="0"/>
            <a:chExt cx="9385101" cy="6858000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0" y="0"/>
              <a:ext cx="9385101" cy="6858000"/>
              <a:chOff x="0" y="0"/>
              <a:chExt cx="9385101" cy="6858000"/>
            </a:xfrm>
          </p:grpSpPr>
          <p:pic>
            <p:nvPicPr>
              <p:cNvPr id="2" name="Picture 2" descr="&amp;Ucy;&amp;chcy;&amp;iecy;&amp;bcy;&amp;ncy;&amp;icy;&amp;kcy; &amp;ncy;&amp;ocy;&amp;vcy;&amp;ocy;&amp;jcy; &amp;icy;&amp;scy;&amp;tcy;&amp;ocy;&amp;rcy;&amp;icy;&amp;icy; 7 &amp;kcy;&amp;lcy;&amp;acy;&amp;scy;&amp;scy; &amp;ocy;&amp;rcy;&amp;acy;&amp;ncy;&amp;zhcy;&amp;iecy;&amp;vcy;&amp;ycy;&amp;jcy;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9385101" cy="6858000"/>
              </a:xfrm>
              <a:prstGeom prst="rect">
                <a:avLst/>
              </a:prstGeom>
              <a:noFill/>
            </p:spPr>
          </p:pic>
          <p:sp>
            <p:nvSpPr>
              <p:cNvPr id="16" name="Rectangle 16"/>
              <p:cNvSpPr>
                <a:spLocks/>
              </p:cNvSpPr>
              <p:nvPr/>
            </p:nvSpPr>
            <p:spPr bwMode="auto">
              <a:xfrm>
                <a:off x="5000628" y="2143116"/>
                <a:ext cx="4143372" cy="200026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50787" tIns="50787" rIns="50787" bIns="50787" anchor="ctr"/>
              <a:lstStyle/>
              <a:p>
                <a:pPr algn="l"/>
                <a:r>
                  <a:rPr lang="en-US" altLang="ru-RU" sz="24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 Bold" charset="0"/>
                  </a:rPr>
                  <a:t>When</a:t>
                </a:r>
                <a:r>
                  <a:rPr lang="en-US" altLang="ru-RU" sz="17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" pitchFamily="34" charset="0"/>
                  </a:rPr>
                  <a:t> I re</a:t>
                </a:r>
                <a:r>
                  <a:rPr lang="en-US" altLang="ru-RU" sz="24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 Bold" charset="0"/>
                  </a:rPr>
                  <a:t>view</a:t>
                </a:r>
                <a:r>
                  <a:rPr lang="en-US" altLang="ru-RU" sz="17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" pitchFamily="34" charset="0"/>
                  </a:rPr>
                  <a:t>ed our </a:t>
                </a:r>
                <a:r>
                  <a:rPr lang="en-US" altLang="ru-RU" sz="24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 Bold" charset="0"/>
                  </a:rPr>
                  <a:t>achieve</a:t>
                </a:r>
                <a:r>
                  <a:rPr lang="en-US" altLang="ru-RU" sz="17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" pitchFamily="34" charset="0"/>
                  </a:rPr>
                  <a:t>ments, I was </a:t>
                </a:r>
                <a:r>
                  <a:rPr lang="en-US" altLang="ru-RU" sz="24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 Bold" charset="0"/>
                  </a:rPr>
                  <a:t>sa</a:t>
                </a:r>
                <a:r>
                  <a:rPr lang="en-US" altLang="ru-RU" sz="17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" pitchFamily="34" charset="0"/>
                  </a:rPr>
                  <a:t>tisfied that we had </a:t>
                </a:r>
                <a:r>
                  <a:rPr lang="en-US" altLang="ru-RU" sz="24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 Bold" charset="0"/>
                  </a:rPr>
                  <a:t>made</a:t>
                </a:r>
                <a:r>
                  <a:rPr lang="en-US" altLang="ru-RU" sz="17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" pitchFamily="34" charset="0"/>
                  </a:rPr>
                  <a:t> </a:t>
                </a:r>
                <a:r>
                  <a:rPr lang="en-US" altLang="ru-RU" sz="24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 Bold" charset="0"/>
                  </a:rPr>
                  <a:t>good</a:t>
                </a:r>
                <a:r>
                  <a:rPr lang="en-US" altLang="ru-RU" sz="17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" pitchFamily="34" charset="0"/>
                  </a:rPr>
                  <a:t> </a:t>
                </a:r>
                <a:r>
                  <a:rPr lang="en-US" altLang="ru-RU" sz="24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 Bold" charset="0"/>
                  </a:rPr>
                  <a:t>pro</a:t>
                </a:r>
                <a:r>
                  <a:rPr lang="en-US" altLang="ru-RU" sz="1700" b="1" dirty="0">
                    <a:latin typeface="Aharoni" panose="02010803020104030203" pitchFamily="2" charset="-79"/>
                    <a:ea typeface="MS PGothic" pitchFamily="34" charset="-128"/>
                    <a:cs typeface="Aharoni" panose="02010803020104030203" pitchFamily="2" charset="-79"/>
                    <a:sym typeface="Arial" pitchFamily="34" charset="0"/>
                  </a:rPr>
                  <a:t>gress. </a:t>
                </a:r>
              </a:p>
            </p:txBody>
          </p:sp>
        </p:grpSp>
        <p:sp>
          <p:nvSpPr>
            <p:cNvPr id="18" name="AutoShape 21"/>
            <p:cNvSpPr>
              <a:spLocks/>
            </p:cNvSpPr>
            <p:nvPr/>
          </p:nvSpPr>
          <p:spPr bwMode="auto">
            <a:xfrm flipH="1" flipV="1">
              <a:off x="5000628" y="2285992"/>
              <a:ext cx="285752" cy="142876"/>
            </a:xfrm>
            <a:prstGeom prst="roundRect">
              <a:avLst>
                <a:gd name="adj" fmla="val 18750"/>
              </a:avLst>
            </a:prstGeom>
            <a:solidFill>
              <a:srgbClr val="800000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altLang="ru-RU"/>
            </a:p>
          </p:txBody>
        </p:sp>
        <p:sp>
          <p:nvSpPr>
            <p:cNvPr id="19" name="Oval 20"/>
            <p:cNvSpPr>
              <a:spLocks/>
            </p:cNvSpPr>
            <p:nvPr/>
          </p:nvSpPr>
          <p:spPr bwMode="auto">
            <a:xfrm flipH="1">
              <a:off x="5143504" y="3857628"/>
              <a:ext cx="214314" cy="142876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alt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0" y="214290"/>
            <a:ext cx="9144000" cy="6490730"/>
            <a:chOff x="214282" y="357166"/>
            <a:chExt cx="8929718" cy="634785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357290" y="357166"/>
              <a:ext cx="664373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ru-RU" sz="4400" b="1" i="1" dirty="0" err="1" smtClean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" pitchFamily="34" charset="0"/>
                </a:rPr>
                <a:t>Тренировка</a:t>
              </a:r>
              <a:r>
                <a:rPr lang="en-US" altLang="ru-RU" sz="4400" b="1" i="1" dirty="0" smtClean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" pitchFamily="34" charset="0"/>
                </a:rPr>
                <a:t> </a:t>
              </a:r>
              <a:r>
                <a:rPr lang="en-US" altLang="ru-RU" sz="4400" b="1" i="1" dirty="0" err="1" smtClean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" pitchFamily="34" charset="0"/>
                </a:rPr>
                <a:t>произношения</a:t>
              </a:r>
              <a:r>
                <a:rPr lang="en-US" altLang="ru-RU" sz="4400" b="1" i="1" dirty="0" smtClean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" pitchFamily="34" charset="0"/>
                </a:rPr>
                <a:t> </a:t>
              </a:r>
              <a:endParaRPr lang="ru-RU" sz="4400" b="1" i="1" dirty="0">
                <a:latin typeface="Times New Roman" pitchFamily="18" charset="0"/>
                <a:cs typeface="Aharoni" panose="02010803020104030203" pitchFamily="2" charset="-79"/>
              </a:endParaRPr>
            </a:p>
          </p:txBody>
        </p: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214282" y="2428868"/>
              <a:ext cx="1571636" cy="1643074"/>
              <a:chOff x="0" y="0"/>
              <a:chExt cx="1014" cy="976"/>
            </a:xfrm>
          </p:grpSpPr>
          <p:sp>
            <p:nvSpPr>
              <p:cNvPr id="7" name="Rectangle 8"/>
              <p:cNvSpPr>
                <a:spLocks/>
              </p:cNvSpPr>
              <p:nvPr/>
            </p:nvSpPr>
            <p:spPr bwMode="auto">
              <a:xfrm>
                <a:off x="0" y="352"/>
                <a:ext cx="494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/>
                <a:r>
                  <a:rPr lang="en-US" altLang="ru-RU" sz="1700" b="1" dirty="0">
                    <a:latin typeface="Arial Bold" charset="0"/>
                    <a:ea typeface="MS PGothic" pitchFamily="34" charset="-128"/>
                    <a:sym typeface="Arial Bold" charset="0"/>
                  </a:rPr>
                  <a:t>Listen</a:t>
                </a:r>
              </a:p>
            </p:txBody>
          </p:sp>
          <p:grpSp>
            <p:nvGrpSpPr>
              <p:cNvPr id="8" name="Group 12"/>
              <p:cNvGrpSpPr>
                <a:grpSpLocks/>
              </p:cNvGrpSpPr>
              <p:nvPr/>
            </p:nvGrpSpPr>
            <p:grpSpPr bwMode="auto">
              <a:xfrm>
                <a:off x="904" y="0"/>
                <a:ext cx="110" cy="976"/>
                <a:chOff x="0" y="0"/>
                <a:chExt cx="110" cy="976"/>
              </a:xfrm>
            </p:grpSpPr>
            <p:sp>
              <p:nvSpPr>
                <p:cNvPr id="9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0" y="54"/>
                  <a:ext cx="0" cy="883"/>
                </a:xfrm>
                <a:prstGeom prst="line">
                  <a:avLst/>
                </a:prstGeom>
                <a:noFill/>
                <a:ln w="25400">
                  <a:solidFill>
                    <a:srgbClr val="454647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ru-RU"/>
                </a:p>
              </p:txBody>
            </p:sp>
            <p:sp>
              <p:nvSpPr>
                <p:cNvPr id="10" name="AutoShape 10"/>
                <p:cNvSpPr>
                  <a:spLocks/>
                </p:cNvSpPr>
                <p:nvPr/>
              </p:nvSpPr>
              <p:spPr bwMode="auto">
                <a:xfrm>
                  <a:off x="22" y="0"/>
                  <a:ext cx="88" cy="88"/>
                </a:xfrm>
                <a:prstGeom prst="rightArrow">
                  <a:avLst>
                    <a:gd name="adj1" fmla="val 32000"/>
                    <a:gd name="adj2" fmla="val 400000"/>
                  </a:avLst>
                </a:prstGeom>
                <a:solidFill>
                  <a:srgbClr val="454647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ru-RU" altLang="ru-RU"/>
                </a:p>
              </p:txBody>
            </p:sp>
            <p:sp>
              <p:nvSpPr>
                <p:cNvPr id="11" name="AutoShape 11"/>
                <p:cNvSpPr>
                  <a:spLocks/>
                </p:cNvSpPr>
                <p:nvPr/>
              </p:nvSpPr>
              <p:spPr bwMode="auto">
                <a:xfrm>
                  <a:off x="22" y="888"/>
                  <a:ext cx="88" cy="88"/>
                </a:xfrm>
                <a:prstGeom prst="rightArrow">
                  <a:avLst>
                    <a:gd name="adj1" fmla="val 32000"/>
                    <a:gd name="adj2" fmla="val 400000"/>
                  </a:avLst>
                </a:prstGeom>
                <a:solidFill>
                  <a:srgbClr val="454647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ru-RU" altLang="ru-RU"/>
                </a:p>
              </p:txBody>
            </p:sp>
          </p:grpSp>
        </p:grpSp>
        <p:pic>
          <p:nvPicPr>
            <p:cNvPr id="12" name="Picture 1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8860" y="2214554"/>
              <a:ext cx="495300" cy="495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3571876"/>
              <a:ext cx="495300" cy="495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4" name="Rectangle 15"/>
            <p:cNvSpPr>
              <a:spLocks/>
            </p:cNvSpPr>
            <p:nvPr/>
          </p:nvSpPr>
          <p:spPr bwMode="auto">
            <a:xfrm>
              <a:off x="3286116" y="2357431"/>
              <a:ext cx="1143008" cy="3641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50787" tIns="50787" rIns="50787" bIns="50787" anchor="ctr">
              <a:spAutoFit/>
            </a:bodyPr>
            <a:lstStyle/>
            <a:p>
              <a:pPr algn="l"/>
              <a:r>
                <a:rPr lang="en-US" altLang="ru-RU" sz="1700" b="1" dirty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 Bold" charset="0"/>
                </a:rPr>
                <a:t>Listen</a:t>
              </a:r>
            </a:p>
          </p:txBody>
        </p:sp>
        <p:sp>
          <p:nvSpPr>
            <p:cNvPr id="15" name="Rectangle 7"/>
            <p:cNvSpPr>
              <a:spLocks/>
            </p:cNvSpPr>
            <p:nvPr/>
          </p:nvSpPr>
          <p:spPr bwMode="auto">
            <a:xfrm>
              <a:off x="3143240" y="3643314"/>
              <a:ext cx="1779587" cy="3641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50787" tIns="50787" rIns="50787" bIns="50787" anchor="ctr">
              <a:spAutoFit/>
            </a:bodyPr>
            <a:lstStyle/>
            <a:p>
              <a:pPr algn="l"/>
              <a:r>
                <a:rPr lang="en-US" altLang="ru-RU" sz="1700" b="1" dirty="0">
                  <a:latin typeface="Aharoni" panose="02010803020104030203" pitchFamily="2" charset="-79"/>
                  <a:ea typeface="MS PGothic" pitchFamily="34" charset="-128"/>
                  <a:cs typeface="Aharoni" panose="02010803020104030203" pitchFamily="2" charset="-79"/>
                  <a:sym typeface="Arial Bold" charset="0"/>
                </a:rPr>
                <a:t>Repeat &amp; Record</a:t>
              </a:r>
            </a:p>
          </p:txBody>
        </p:sp>
        <p:pic>
          <p:nvPicPr>
            <p:cNvPr id="21" name="Picture 2" descr="&amp;Vcy;&amp;scy;&amp;tcy;&amp;acy;&amp;vcy;&amp;kcy;&amp;acy; &amp;mcy;&amp;ucy;&amp;zcy;&amp;ycy;&amp;kcy;&amp;icy; - &amp;Vcy;&amp;scy;&amp;tcy;&amp;acy;&amp;vcy;&amp;kcy;&amp;icy; &amp;vcy; &amp;pcy;&amp;rcy;&amp;iecy;&amp;zcy;&amp;iecy;&amp;ncy;&amp;tcy;&amp;acy;&amp;tscy;&amp;icy;&amp;yucy; - &amp;Kcy;&amp;acy;&amp;rcy;&amp;tcy;&amp;icy;&amp;ncy;&amp;kcy;&amp;icy; &amp;pcy;&amp;ocy; &amp;icy;&amp;ncy;&amp;fcy;&amp;ocy;&amp;rcy;&amp;mcy;&amp;acy;&amp;tcy;&amp;icy;&amp;kcy;&amp;iecy;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7714" y="4071942"/>
              <a:ext cx="3766286" cy="263307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212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зк</dc:creator>
  <cp:lastModifiedBy>user</cp:lastModifiedBy>
  <cp:revision>48</cp:revision>
  <dcterms:created xsi:type="dcterms:W3CDTF">2015-04-17T05:50:49Z</dcterms:created>
  <dcterms:modified xsi:type="dcterms:W3CDTF">2017-08-23T19:49:47Z</dcterms:modified>
</cp:coreProperties>
</file>