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0" r:id="rId3"/>
    <p:sldId id="271" r:id="rId4"/>
    <p:sldId id="272" r:id="rId5"/>
    <p:sldId id="273" r:id="rId6"/>
    <p:sldId id="274" r:id="rId7"/>
    <p:sldId id="256" r:id="rId8"/>
    <p:sldId id="259" r:id="rId9"/>
    <p:sldId id="260" r:id="rId10"/>
    <p:sldId id="261" r:id="rId11"/>
    <p:sldId id="262" r:id="rId12"/>
    <p:sldId id="275" r:id="rId13"/>
    <p:sldId id="263" r:id="rId14"/>
    <p:sldId id="264" r:id="rId15"/>
    <p:sldId id="265" r:id="rId16"/>
    <p:sldId id="267" r:id="rId17"/>
    <p:sldId id="268" r:id="rId18"/>
    <p:sldId id="26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FA"/>
    <a:srgbClr val="FF004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30" autoAdjust="0"/>
    <p:restoredTop sz="94660"/>
  </p:normalViewPr>
  <p:slideViewPr>
    <p:cSldViewPr snapToGrid="0">
      <p:cViewPr>
        <p:scale>
          <a:sx n="70" d="100"/>
          <a:sy n="70" d="100"/>
        </p:scale>
        <p:origin x="-1500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96788" y="4435522"/>
            <a:ext cx="5610436" cy="1091821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/>
            </a:r>
            <a:b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</a:br>
            <a:r>
              <a:rPr lang="ru-RU" sz="73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ИВАН </a:t>
            </a:r>
            <a:r>
              <a:rPr lang="en-US" sz="73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III</a:t>
            </a:r>
            <a:endParaRPr lang="ru-RU" sz="73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pic>
        <p:nvPicPr>
          <p:cNvPr id="2050" name="Picture 2" descr="http://pereformat.ru/wp-content/uploads/2012/06/ivan-II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6096" y="259308"/>
            <a:ext cx="5500047" cy="40533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693832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1446663" y="232013"/>
            <a:ext cx="6414448" cy="103723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bg1"/>
                </a:solidFill>
              </a:rPr>
              <a:t>КНЯЖЕНИЕ ИВАНА </a:t>
            </a:r>
            <a:r>
              <a:rPr lang="en-US" b="1" i="1" dirty="0" smtClean="0">
                <a:solidFill>
                  <a:schemeClr val="bg1"/>
                </a:solidFill>
              </a:rPr>
              <a:t>III</a:t>
            </a:r>
            <a:endParaRPr lang="ru-RU" b="1" i="1" dirty="0">
              <a:solidFill>
                <a:schemeClr val="bg1"/>
              </a:solidFill>
            </a:endParaRPr>
          </a:p>
        </p:txBody>
      </p:sp>
      <p:sp>
        <p:nvSpPr>
          <p:cNvPr id="6" name="Заголовок 8"/>
          <p:cNvSpPr txBox="1">
            <a:spLocks/>
          </p:cNvSpPr>
          <p:nvPr/>
        </p:nvSpPr>
        <p:spPr>
          <a:xfrm>
            <a:off x="1583140" y="1872018"/>
            <a:ext cx="5882185" cy="78929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1462 год</a:t>
            </a:r>
            <a:endParaRPr kumimoji="0" lang="ru-RU" sz="40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8"/>
          <p:cNvSpPr txBox="1">
            <a:spLocks/>
          </p:cNvSpPr>
          <p:nvPr/>
        </p:nvSpPr>
        <p:spPr>
          <a:xfrm>
            <a:off x="1924335" y="2979759"/>
            <a:ext cx="5486400" cy="69148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i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Василий </a:t>
            </a:r>
            <a:r>
              <a:rPr lang="en-US" sz="4000" b="1" i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II </a:t>
            </a:r>
            <a:r>
              <a:rPr lang="ru-RU" sz="4000" b="1" i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Тёмный 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40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Заголовок 8"/>
          <p:cNvSpPr txBox="1">
            <a:spLocks/>
          </p:cNvSpPr>
          <p:nvPr/>
        </p:nvSpPr>
        <p:spPr>
          <a:xfrm>
            <a:off x="1667302" y="4189861"/>
            <a:ext cx="5882185" cy="79384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i="1" noProof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           Россия</a:t>
            </a:r>
            <a:endParaRPr kumimoji="0" lang="ru-RU" sz="40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1" name="Group 7"/>
          <p:cNvGrpSpPr>
            <a:grpSpLocks/>
          </p:cNvGrpSpPr>
          <p:nvPr/>
        </p:nvGrpSpPr>
        <p:grpSpPr bwMode="auto">
          <a:xfrm>
            <a:off x="955343" y="1965343"/>
            <a:ext cx="6270009" cy="555625"/>
            <a:chOff x="1248" y="2030"/>
            <a:chExt cx="3216" cy="350"/>
          </a:xfrm>
        </p:grpSpPr>
        <p:sp>
          <p:nvSpPr>
            <p:cNvPr id="12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5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1</a:t>
              </a:r>
            </a:p>
          </p:txBody>
        </p:sp>
      </p:grpSp>
      <p:grpSp>
        <p:nvGrpSpPr>
          <p:cNvPr id="16" name="Group 12"/>
          <p:cNvGrpSpPr>
            <a:grpSpLocks/>
          </p:cNvGrpSpPr>
          <p:nvPr/>
        </p:nvGrpSpPr>
        <p:grpSpPr bwMode="auto">
          <a:xfrm>
            <a:off x="1009933" y="3076498"/>
            <a:ext cx="6174475" cy="555625"/>
            <a:chOff x="1248" y="2640"/>
            <a:chExt cx="3216" cy="350"/>
          </a:xfrm>
        </p:grpSpPr>
        <p:sp>
          <p:nvSpPr>
            <p:cNvPr id="17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  <a:contourClr>
                <a:srgbClr val="006699"/>
              </a:contour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20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2</a:t>
              </a:r>
            </a:p>
          </p:txBody>
        </p:sp>
      </p:grpSp>
      <p:grpSp>
        <p:nvGrpSpPr>
          <p:cNvPr id="21" name="Group 17"/>
          <p:cNvGrpSpPr>
            <a:grpSpLocks/>
          </p:cNvGrpSpPr>
          <p:nvPr/>
        </p:nvGrpSpPr>
        <p:grpSpPr bwMode="auto">
          <a:xfrm>
            <a:off x="1037230" y="4351426"/>
            <a:ext cx="6147179" cy="555625"/>
            <a:chOff x="1248" y="3230"/>
            <a:chExt cx="3216" cy="350"/>
          </a:xfrm>
        </p:grpSpPr>
        <p:sp>
          <p:nvSpPr>
            <p:cNvPr id="22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  <a:contourClr>
                <a:srgbClr val="FF9933"/>
              </a:contour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25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693832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8434" name="Picture 2" descr="https://www.wikireading.ru/img/428063_27_i_0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800299"/>
          </a:xfrm>
          <a:prstGeom prst="rect">
            <a:avLst/>
          </a:prstGeom>
          <a:noFill/>
        </p:spPr>
      </p:pic>
      <p:sp>
        <p:nvSpPr>
          <p:cNvPr id="11" name="Заголовок 10"/>
          <p:cNvSpPr>
            <a:spLocks noGrp="1"/>
          </p:cNvSpPr>
          <p:nvPr>
            <p:ph type="ctrTitle"/>
          </p:nvPr>
        </p:nvSpPr>
        <p:spPr>
          <a:xfrm>
            <a:off x="3149221" y="1433015"/>
            <a:ext cx="2964975" cy="300250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Constantia" pitchFamily="18" charset="0"/>
                <a:ea typeface="Batang" pitchFamily="18" charset="-127"/>
                <a:cs typeface="Arial" pitchFamily="34" charset="0"/>
              </a:rPr>
              <a:t>Пермские земли</a:t>
            </a:r>
            <a:endParaRPr lang="ru-RU" sz="1800" dirty="0">
              <a:latin typeface="Constantia" pitchFamily="18" charset="0"/>
              <a:ea typeface="Batang" pitchFamily="18" charset="-127"/>
              <a:cs typeface="Arial" pitchFamily="34" charset="0"/>
            </a:endParaRPr>
          </a:p>
        </p:txBody>
      </p:sp>
      <p:sp>
        <p:nvSpPr>
          <p:cNvPr id="12" name="Заголовок 10"/>
          <p:cNvSpPr txBox="1">
            <a:spLocks/>
          </p:cNvSpPr>
          <p:nvPr/>
        </p:nvSpPr>
        <p:spPr>
          <a:xfrm>
            <a:off x="191069" y="5991367"/>
            <a:ext cx="8734567" cy="65509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solidFill>
                  <a:schemeClr val="bg1"/>
                </a:solidFill>
                <a:ea typeface="Batang" pitchFamily="18" charset="-127"/>
                <a:cs typeface="Arial" pitchFamily="34" charset="0"/>
              </a:rPr>
              <a:t>Московское княжество 1462 г. – 1533 г.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Batang" pitchFamily="18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Заголовок 10"/>
          <p:cNvSpPr>
            <a:spLocks noGrp="1"/>
          </p:cNvSpPr>
          <p:nvPr>
            <p:ph type="ctrTitle"/>
          </p:nvPr>
        </p:nvSpPr>
        <p:spPr>
          <a:xfrm>
            <a:off x="232013" y="764275"/>
            <a:ext cx="7110484" cy="887104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Arial Black" pitchFamily="34" charset="0"/>
                <a:ea typeface="Batang" pitchFamily="18" charset="-127"/>
                <a:cs typeface="Arial" pitchFamily="34" charset="0"/>
              </a:rPr>
              <a:t>1478 год - </a:t>
            </a:r>
            <a:r>
              <a:rPr lang="ru-RU" sz="3200" dirty="0" smtClean="0">
                <a:solidFill>
                  <a:schemeClr val="bg1"/>
                </a:solidFill>
                <a:latin typeface="Arial Black" pitchFamily="34" charset="0"/>
                <a:ea typeface="Batang" pitchFamily="18" charset="-127"/>
                <a:cs typeface="Arial" pitchFamily="34" charset="0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Arial Black" pitchFamily="34" charset="0"/>
                <a:ea typeface="Batang" pitchFamily="18" charset="-127"/>
                <a:cs typeface="Arial" pitchFamily="34" charset="0"/>
              </a:rPr>
              <a:t>Пермские земли</a:t>
            </a:r>
            <a:endParaRPr lang="ru-RU" sz="3200" dirty="0">
              <a:solidFill>
                <a:schemeClr val="bg1"/>
              </a:solidFill>
              <a:latin typeface="Arial Black" pitchFamily="34" charset="0"/>
              <a:ea typeface="Batang" pitchFamily="18" charset="-127"/>
              <a:cs typeface="Arial" pitchFamily="34" charset="0"/>
            </a:endParaRPr>
          </a:p>
        </p:txBody>
      </p:sp>
      <p:sp>
        <p:nvSpPr>
          <p:cNvPr id="12" name="Заголовок 10"/>
          <p:cNvSpPr txBox="1">
            <a:spLocks/>
          </p:cNvSpPr>
          <p:nvPr/>
        </p:nvSpPr>
        <p:spPr>
          <a:xfrm>
            <a:off x="191069" y="5991367"/>
            <a:ext cx="8734567" cy="65509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solidFill>
                  <a:schemeClr val="bg1"/>
                </a:solidFill>
                <a:ea typeface="Batang" pitchFamily="18" charset="-127"/>
                <a:cs typeface="Arial" pitchFamily="34" charset="0"/>
              </a:rPr>
              <a:t>Московское княжество 1462 г. – 1533 г.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Batang" pitchFamily="18" charset="-127"/>
              <a:cs typeface="Arial" pitchFamily="34" charset="0"/>
            </a:endParaRPr>
          </a:p>
        </p:txBody>
      </p:sp>
      <p:sp>
        <p:nvSpPr>
          <p:cNvPr id="8" name="Заголовок 10"/>
          <p:cNvSpPr txBox="1">
            <a:spLocks/>
          </p:cNvSpPr>
          <p:nvPr/>
        </p:nvSpPr>
        <p:spPr>
          <a:xfrm>
            <a:off x="464025" y="1774210"/>
            <a:ext cx="5036023" cy="6550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itchFamily="34" charset="0"/>
                <a:ea typeface="Batang" pitchFamily="18" charset="-127"/>
                <a:cs typeface="Arial" pitchFamily="34" charset="0"/>
              </a:rPr>
              <a:t>1478 год -  Новгород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itchFamily="34" charset="0"/>
              <a:ea typeface="Batang" pitchFamily="18" charset="-127"/>
              <a:cs typeface="Arial" pitchFamily="34" charset="0"/>
            </a:endParaRPr>
          </a:p>
        </p:txBody>
      </p:sp>
      <p:sp>
        <p:nvSpPr>
          <p:cNvPr id="9" name="Заголовок 10"/>
          <p:cNvSpPr txBox="1">
            <a:spLocks/>
          </p:cNvSpPr>
          <p:nvPr/>
        </p:nvSpPr>
        <p:spPr>
          <a:xfrm>
            <a:off x="354842" y="2800067"/>
            <a:ext cx="5322627" cy="6550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itchFamily="34" charset="0"/>
                <a:ea typeface="Batang" pitchFamily="18" charset="-127"/>
                <a:cs typeface="Arial" pitchFamily="34" charset="0"/>
              </a:rPr>
              <a:t>1494 год -  Смоленск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itchFamily="34" charset="0"/>
              <a:ea typeface="Batang" pitchFamily="18" charset="-127"/>
              <a:cs typeface="Arial" pitchFamily="34" charset="0"/>
            </a:endParaRPr>
          </a:p>
        </p:txBody>
      </p:sp>
      <p:sp>
        <p:nvSpPr>
          <p:cNvPr id="10" name="Заголовок 10"/>
          <p:cNvSpPr txBox="1">
            <a:spLocks/>
          </p:cNvSpPr>
          <p:nvPr/>
        </p:nvSpPr>
        <p:spPr>
          <a:xfrm>
            <a:off x="0" y="3730390"/>
            <a:ext cx="5090615" cy="6550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itchFamily="34" charset="0"/>
                <a:ea typeface="Batang" pitchFamily="18" charset="-127"/>
                <a:cs typeface="Arial" pitchFamily="34" charset="0"/>
              </a:rPr>
              <a:t>1514 год -  Тверь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itchFamily="34" charset="0"/>
              <a:ea typeface="Batang" pitchFamily="18" charset="-127"/>
              <a:cs typeface="Arial" pitchFamily="34" charset="0"/>
            </a:endParaRPr>
          </a:p>
        </p:txBody>
      </p:sp>
      <p:sp>
        <p:nvSpPr>
          <p:cNvPr id="13" name="Заголовок 10"/>
          <p:cNvSpPr txBox="1">
            <a:spLocks/>
          </p:cNvSpPr>
          <p:nvPr/>
        </p:nvSpPr>
        <p:spPr>
          <a:xfrm>
            <a:off x="464024" y="4383205"/>
            <a:ext cx="8502555" cy="88710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itchFamily="34" charset="0"/>
                <a:ea typeface="Batang" pitchFamily="18" charset="-127"/>
                <a:cs typeface="Arial" pitchFamily="34" charset="0"/>
              </a:rPr>
              <a:t>1521 год -  Переяславль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itchFamily="34" charset="0"/>
                <a:ea typeface="Batang" pitchFamily="18" charset="-127"/>
                <a:cs typeface="Arial" pitchFamily="34" charset="0"/>
              </a:rPr>
              <a:t> Рязанский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itchFamily="34" charset="0"/>
              <a:ea typeface="Batang" pitchFamily="18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488" name="Picture 8" descr="http://fishing-club-en.ucoz.ru/Fishes/tumblr_n6ne2ehsFY1sk87juo1_540-1-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8591" y="859810"/>
            <a:ext cx="6327112" cy="413527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5" name="Заголовок 10"/>
          <p:cNvSpPr>
            <a:spLocks noGrp="1"/>
          </p:cNvSpPr>
          <p:nvPr>
            <p:ph type="ctrTitle"/>
          </p:nvPr>
        </p:nvSpPr>
        <p:spPr>
          <a:xfrm>
            <a:off x="3217460" y="286603"/>
            <a:ext cx="2964975" cy="573206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latin typeface="Constantia" pitchFamily="18" charset="0"/>
                <a:ea typeface="Batang" pitchFamily="18" charset="-127"/>
                <a:cs typeface="Arial" pitchFamily="34" charset="0"/>
              </a:rPr>
              <a:t>С</a:t>
            </a:r>
            <a:endParaRPr lang="ru-RU" sz="4400" b="1" dirty="0">
              <a:solidFill>
                <a:schemeClr val="bg1"/>
              </a:solidFill>
              <a:latin typeface="Constantia" pitchFamily="18" charset="0"/>
              <a:ea typeface="Batang" pitchFamily="18" charset="-127"/>
              <a:cs typeface="Arial" pitchFamily="34" charset="0"/>
            </a:endParaRPr>
          </a:p>
        </p:txBody>
      </p:sp>
      <p:sp>
        <p:nvSpPr>
          <p:cNvPr id="16" name="Заголовок 10"/>
          <p:cNvSpPr txBox="1">
            <a:spLocks/>
          </p:cNvSpPr>
          <p:nvPr/>
        </p:nvSpPr>
        <p:spPr>
          <a:xfrm>
            <a:off x="0" y="2677236"/>
            <a:ext cx="1528549" cy="57320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dirty="0" smtClean="0">
                <a:solidFill>
                  <a:schemeClr val="bg1"/>
                </a:solidFill>
                <a:latin typeface="Constantia" pitchFamily="18" charset="0"/>
                <a:ea typeface="Batang" pitchFamily="18" charset="-127"/>
                <a:cs typeface="Arial" pitchFamily="34" charset="0"/>
              </a:rPr>
              <a:t>З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onstantia" pitchFamily="18" charset="0"/>
              <a:ea typeface="Batang" pitchFamily="18" charset="-127"/>
              <a:cs typeface="Arial" pitchFamily="34" charset="0"/>
            </a:endParaRPr>
          </a:p>
        </p:txBody>
      </p:sp>
      <p:sp>
        <p:nvSpPr>
          <p:cNvPr id="17" name="Заголовок 10"/>
          <p:cNvSpPr txBox="1">
            <a:spLocks/>
          </p:cNvSpPr>
          <p:nvPr/>
        </p:nvSpPr>
        <p:spPr>
          <a:xfrm>
            <a:off x="7945271" y="2611272"/>
            <a:ext cx="1198729" cy="57320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noProof="0" dirty="0" smtClean="0">
                <a:solidFill>
                  <a:schemeClr val="bg1"/>
                </a:solidFill>
                <a:latin typeface="Constantia" pitchFamily="18" charset="0"/>
                <a:ea typeface="Batang" pitchFamily="18" charset="-127"/>
                <a:cs typeface="Arial" pitchFamily="34" charset="0"/>
              </a:rPr>
              <a:t>В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onstantia" pitchFamily="18" charset="0"/>
              <a:ea typeface="Batang" pitchFamily="18" charset="-127"/>
              <a:cs typeface="Arial" pitchFamily="34" charset="0"/>
            </a:endParaRPr>
          </a:p>
        </p:txBody>
      </p:sp>
      <p:sp>
        <p:nvSpPr>
          <p:cNvPr id="18" name="Заголовок 10"/>
          <p:cNvSpPr txBox="1">
            <a:spLocks/>
          </p:cNvSpPr>
          <p:nvPr/>
        </p:nvSpPr>
        <p:spPr>
          <a:xfrm>
            <a:off x="4030639" y="5179326"/>
            <a:ext cx="1528549" cy="57320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noProof="0" dirty="0" smtClean="0">
                <a:solidFill>
                  <a:schemeClr val="bg1"/>
                </a:solidFill>
                <a:latin typeface="Constantia" pitchFamily="18" charset="0"/>
                <a:ea typeface="Batang" pitchFamily="18" charset="-127"/>
                <a:cs typeface="Arial" pitchFamily="34" charset="0"/>
              </a:rPr>
              <a:t>Ю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onstantia" pitchFamily="18" charset="0"/>
              <a:ea typeface="Batang" pitchFamily="18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Заголовок 10"/>
          <p:cNvSpPr>
            <a:spLocks noGrp="1"/>
          </p:cNvSpPr>
          <p:nvPr>
            <p:ph type="ctrTitle"/>
          </p:nvPr>
        </p:nvSpPr>
        <p:spPr>
          <a:xfrm>
            <a:off x="313898" y="300250"/>
            <a:ext cx="3016155" cy="1078173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Constantia" pitchFamily="18" charset="0"/>
                <a:ea typeface="Batang" pitchFamily="18" charset="-127"/>
                <a:cs typeface="Arial" pitchFamily="34" charset="0"/>
              </a:rPr>
              <a:t>СУДЕБНИК</a:t>
            </a:r>
            <a:r>
              <a:rPr lang="ru-RU" sz="4400" b="1" dirty="0" smtClean="0">
                <a:solidFill>
                  <a:schemeClr val="bg1"/>
                </a:solidFill>
                <a:latin typeface="Constantia" pitchFamily="18" charset="0"/>
                <a:ea typeface="Batang" pitchFamily="18" charset="-127"/>
                <a:cs typeface="Arial" pitchFamily="34" charset="0"/>
              </a:rPr>
              <a:t> </a:t>
            </a:r>
            <a:endParaRPr lang="ru-RU" sz="4400" b="1" dirty="0">
              <a:solidFill>
                <a:schemeClr val="bg1"/>
              </a:solidFill>
              <a:latin typeface="Constantia" pitchFamily="18" charset="0"/>
              <a:ea typeface="Batang" pitchFamily="18" charset="-127"/>
              <a:cs typeface="Arial" pitchFamily="34" charset="0"/>
            </a:endParaRPr>
          </a:p>
        </p:txBody>
      </p:sp>
      <p:sp>
        <p:nvSpPr>
          <p:cNvPr id="16" name="Заголовок 10"/>
          <p:cNvSpPr txBox="1">
            <a:spLocks/>
          </p:cNvSpPr>
          <p:nvPr/>
        </p:nvSpPr>
        <p:spPr>
          <a:xfrm>
            <a:off x="573207" y="1953905"/>
            <a:ext cx="3562066" cy="57320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onstantia" pitchFamily="18" charset="0"/>
              <a:ea typeface="Batang" pitchFamily="18" charset="-127"/>
              <a:cs typeface="Arial" pitchFamily="34" charset="0"/>
            </a:endParaRPr>
          </a:p>
        </p:txBody>
      </p:sp>
      <p:sp>
        <p:nvSpPr>
          <p:cNvPr id="8" name="Заголовок 10"/>
          <p:cNvSpPr txBox="1">
            <a:spLocks/>
          </p:cNvSpPr>
          <p:nvPr/>
        </p:nvSpPr>
        <p:spPr>
          <a:xfrm>
            <a:off x="245660" y="1994847"/>
            <a:ext cx="3016155" cy="74835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nstantia" pitchFamily="18" charset="0"/>
                <a:ea typeface="Batang" pitchFamily="18" charset="-127"/>
                <a:cs typeface="Arial" pitchFamily="34" charset="0"/>
              </a:rPr>
              <a:t>МОНАРХ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nstantia" pitchFamily="18" charset="0"/>
                <a:ea typeface="Batang" pitchFamily="18" charset="-127"/>
                <a:cs typeface="Arial" pitchFamily="34" charset="0"/>
              </a:rPr>
              <a:t> 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onstantia" pitchFamily="18" charset="0"/>
              <a:ea typeface="Batang" pitchFamily="18" charset="-127"/>
              <a:cs typeface="Arial" pitchFamily="34" charset="0"/>
            </a:endParaRPr>
          </a:p>
        </p:txBody>
      </p:sp>
      <p:sp>
        <p:nvSpPr>
          <p:cNvPr id="10" name="Заголовок 10"/>
          <p:cNvSpPr txBox="1">
            <a:spLocks/>
          </p:cNvSpPr>
          <p:nvPr/>
        </p:nvSpPr>
        <p:spPr>
          <a:xfrm>
            <a:off x="0" y="3780430"/>
            <a:ext cx="3684896" cy="7278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solidFill>
                  <a:srgbClr val="00B0F0"/>
                </a:solidFill>
                <a:latin typeface="Constantia" pitchFamily="18" charset="0"/>
                <a:ea typeface="Batang" pitchFamily="18" charset="-127"/>
                <a:cs typeface="Arial" pitchFamily="34" charset="0"/>
              </a:rPr>
              <a:t>МОНАРХИЯ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nstantia" pitchFamily="18" charset="0"/>
                <a:ea typeface="Batang" pitchFamily="18" charset="-127"/>
                <a:cs typeface="Arial" pitchFamily="34" charset="0"/>
              </a:rPr>
              <a:t> 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onstantia" pitchFamily="18" charset="0"/>
              <a:ea typeface="Batang" pitchFamily="18" charset="-127"/>
              <a:cs typeface="Arial" pitchFamily="34" charset="0"/>
            </a:endParaRPr>
          </a:p>
        </p:txBody>
      </p:sp>
      <p:sp>
        <p:nvSpPr>
          <p:cNvPr id="12" name="Заголовок 10"/>
          <p:cNvSpPr txBox="1">
            <a:spLocks/>
          </p:cNvSpPr>
          <p:nvPr/>
        </p:nvSpPr>
        <p:spPr>
          <a:xfrm>
            <a:off x="3220872" y="272956"/>
            <a:ext cx="4572000" cy="10235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solidFill>
                  <a:schemeClr val="bg1"/>
                </a:solidFill>
                <a:latin typeface="Constantia" pitchFamily="18" charset="0"/>
                <a:ea typeface="Batang" pitchFamily="18" charset="-127"/>
                <a:cs typeface="Arial" pitchFamily="34" charset="0"/>
              </a:rPr>
              <a:t>-  СВОД ЗАКОНОВ.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nstantia" pitchFamily="18" charset="0"/>
                <a:ea typeface="Batang" pitchFamily="18" charset="-127"/>
                <a:cs typeface="Arial" pitchFamily="34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onstantia" pitchFamily="18" charset="0"/>
              <a:ea typeface="Batang" pitchFamily="18" charset="-127"/>
              <a:cs typeface="Arial" pitchFamily="34" charset="0"/>
            </a:endParaRPr>
          </a:p>
        </p:txBody>
      </p:sp>
      <p:sp>
        <p:nvSpPr>
          <p:cNvPr id="14" name="Заголовок 10"/>
          <p:cNvSpPr txBox="1">
            <a:spLocks/>
          </p:cNvSpPr>
          <p:nvPr/>
        </p:nvSpPr>
        <p:spPr>
          <a:xfrm>
            <a:off x="3138986" y="1997122"/>
            <a:ext cx="6005014" cy="156494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onstantia" pitchFamily="18" charset="0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nstantia" pitchFamily="18" charset="0"/>
                <a:ea typeface="Batang" pitchFamily="18" charset="-127"/>
                <a:cs typeface="Arial" pitchFamily="34" charset="0"/>
              </a:rPr>
              <a:t>-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nstantia" pitchFamily="18" charset="0"/>
                <a:ea typeface="Batang" pitchFamily="18" charset="-127"/>
                <a:cs typeface="Arial" pitchFamily="34" charset="0"/>
              </a:rPr>
              <a:t> единоличный правитель в государстве, передающий власть по наследству.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nstantia" pitchFamily="18" charset="0"/>
                <a:ea typeface="Batang" pitchFamily="18" charset="-127"/>
                <a:cs typeface="Arial" pitchFamily="34" charset="0"/>
              </a:rPr>
              <a:t> 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onstantia" pitchFamily="18" charset="0"/>
              <a:ea typeface="Batang" pitchFamily="18" charset="-127"/>
              <a:cs typeface="Arial" pitchFamily="34" charset="0"/>
            </a:endParaRPr>
          </a:p>
        </p:txBody>
      </p:sp>
      <p:sp>
        <p:nvSpPr>
          <p:cNvPr id="18" name="Заголовок 10"/>
          <p:cNvSpPr txBox="1">
            <a:spLocks/>
          </p:cNvSpPr>
          <p:nvPr/>
        </p:nvSpPr>
        <p:spPr>
          <a:xfrm>
            <a:off x="3523396" y="3741761"/>
            <a:ext cx="5620604" cy="145803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onstantia" pitchFamily="18" charset="0"/>
                <a:ea typeface="Batang" pitchFamily="18" charset="-127"/>
                <a:cs typeface="Arial" pitchFamily="34" charset="0"/>
              </a:rPr>
              <a:t>-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onstantia" pitchFamily="18" charset="0"/>
                <a:ea typeface="Batang" pitchFamily="18" charset="-127"/>
                <a:cs typeface="Arial" pitchFamily="34" charset="0"/>
              </a:rPr>
              <a:t> форма управления, при которой во главе государства стоит  монарх.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nstantia" pitchFamily="18" charset="0"/>
                <a:ea typeface="Batang" pitchFamily="18" charset="-127"/>
                <a:cs typeface="Arial" pitchFamily="34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onstantia" pitchFamily="18" charset="0"/>
              <a:ea typeface="Batang" pitchFamily="18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3832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Заголовок 10"/>
          <p:cNvSpPr>
            <a:spLocks noGrp="1"/>
          </p:cNvSpPr>
          <p:nvPr>
            <p:ph type="ctrTitle"/>
          </p:nvPr>
        </p:nvSpPr>
        <p:spPr>
          <a:xfrm>
            <a:off x="559558" y="286602"/>
            <a:ext cx="8284191" cy="1050879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latin typeface="Constantia" pitchFamily="18" charset="0"/>
                <a:ea typeface="Batang" pitchFamily="18" charset="-127"/>
                <a:cs typeface="Arial" pitchFamily="34" charset="0"/>
              </a:rPr>
              <a:t/>
            </a:r>
            <a:br>
              <a:rPr lang="ru-RU" sz="4400" b="1" dirty="0" smtClean="0">
                <a:solidFill>
                  <a:schemeClr val="bg1"/>
                </a:solidFill>
                <a:latin typeface="Constantia" pitchFamily="18" charset="0"/>
                <a:ea typeface="Batang" pitchFamily="18" charset="-127"/>
                <a:cs typeface="Arial" pitchFamily="34" charset="0"/>
              </a:rPr>
            </a:br>
            <a:r>
              <a:rPr lang="ru-RU" sz="4000" b="1" dirty="0" smtClean="0">
                <a:solidFill>
                  <a:schemeClr val="bg1"/>
                </a:solidFill>
                <a:latin typeface="Constantia" pitchFamily="18" charset="0"/>
                <a:ea typeface="Batang" pitchFamily="18" charset="-127"/>
                <a:cs typeface="Arial" pitchFamily="34" charset="0"/>
              </a:rPr>
              <a:t>ГОСУДАРСТВЕННЫЕ</a:t>
            </a:r>
            <a:br>
              <a:rPr lang="ru-RU" sz="4000" b="1" dirty="0" smtClean="0">
                <a:solidFill>
                  <a:schemeClr val="bg1"/>
                </a:solidFill>
                <a:latin typeface="Constantia" pitchFamily="18" charset="0"/>
                <a:ea typeface="Batang" pitchFamily="18" charset="-127"/>
                <a:cs typeface="Arial" pitchFamily="34" charset="0"/>
              </a:rPr>
            </a:br>
            <a:r>
              <a:rPr lang="ru-RU" sz="4000" b="1" dirty="0" smtClean="0">
                <a:solidFill>
                  <a:schemeClr val="bg1"/>
                </a:solidFill>
                <a:latin typeface="Constantia" pitchFamily="18" charset="0"/>
                <a:ea typeface="Batang" pitchFamily="18" charset="-127"/>
                <a:cs typeface="Arial" pitchFamily="34" charset="0"/>
              </a:rPr>
              <a:t> ЗНАКИ ВЛАСТИ</a:t>
            </a:r>
            <a:endParaRPr lang="ru-RU" sz="4000" b="1" dirty="0">
              <a:solidFill>
                <a:schemeClr val="bg1"/>
              </a:solidFill>
              <a:latin typeface="Constantia" pitchFamily="18" charset="0"/>
              <a:ea typeface="Batang" pitchFamily="18" charset="-127"/>
              <a:cs typeface="Arial" pitchFamily="34" charset="0"/>
            </a:endParaRPr>
          </a:p>
        </p:txBody>
      </p:sp>
      <p:sp>
        <p:nvSpPr>
          <p:cNvPr id="16" name="Заголовок 10"/>
          <p:cNvSpPr txBox="1">
            <a:spLocks/>
          </p:cNvSpPr>
          <p:nvPr/>
        </p:nvSpPr>
        <p:spPr>
          <a:xfrm>
            <a:off x="764275" y="1912962"/>
            <a:ext cx="3562066" cy="57320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onstantia" pitchFamily="18" charset="0"/>
              <a:ea typeface="Batang" pitchFamily="18" charset="-127"/>
              <a:cs typeface="Arial" pitchFamily="34" charset="0"/>
            </a:endParaRPr>
          </a:p>
        </p:txBody>
      </p:sp>
      <p:pic>
        <p:nvPicPr>
          <p:cNvPr id="8" name="Рисунок 7" descr="http://ic.pics.livejournal.com/netrmed/77047049/667326/667326_original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024" y="1583140"/>
            <a:ext cx="2343333" cy="1693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ruskline.ru/images/2015/40176.png"/>
          <p:cNvPicPr/>
          <p:nvPr/>
        </p:nvPicPr>
        <p:blipFill>
          <a:blip r:embed="rId4" cstate="print"/>
          <a:srcRect r="49604"/>
          <a:stretch>
            <a:fillRect/>
          </a:stretch>
        </p:blipFill>
        <p:spPr bwMode="auto">
          <a:xfrm>
            <a:off x="1844919" y="3669828"/>
            <a:ext cx="1933040" cy="167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www.foma.ru/fotos/journal/123/volodihin123/derjava.jpg"/>
          <p:cNvPicPr/>
          <p:nvPr/>
        </p:nvPicPr>
        <p:blipFill>
          <a:blip r:embed="rId5" cstate="print"/>
          <a:srcRect r="23076"/>
          <a:stretch>
            <a:fillRect/>
          </a:stretch>
        </p:blipFill>
        <p:spPr bwMode="auto">
          <a:xfrm>
            <a:off x="4148919" y="1740664"/>
            <a:ext cx="2265528" cy="2203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s://ds02.infourok.ru/uploads/ex/01b0/0003beb7-6e0b9368/hello_html_5f14d3b1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6200000">
            <a:off x="6423583" y="2970702"/>
            <a:ext cx="3057101" cy="1346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Заголовок 10"/>
          <p:cNvSpPr>
            <a:spLocks noGrp="1"/>
          </p:cNvSpPr>
          <p:nvPr>
            <p:ph type="ctrTitle"/>
          </p:nvPr>
        </p:nvSpPr>
        <p:spPr>
          <a:xfrm>
            <a:off x="382138" y="232013"/>
            <a:ext cx="8761862" cy="180150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Constantia" pitchFamily="18" charset="0"/>
                <a:ea typeface="Batang" pitchFamily="18" charset="-127"/>
                <a:cs typeface="Arial" pitchFamily="34" charset="0"/>
              </a:rPr>
              <a:t>МОСКОВКИЙ КРЕМЛЬ: архитектурная летопись Российского государства</a:t>
            </a:r>
            <a:endParaRPr lang="ru-RU" sz="3600" b="1" dirty="0">
              <a:solidFill>
                <a:schemeClr val="bg1"/>
              </a:solidFill>
              <a:latin typeface="Constantia" pitchFamily="18" charset="0"/>
              <a:ea typeface="Batang" pitchFamily="18" charset="-127"/>
              <a:cs typeface="Arial" pitchFamily="34" charset="0"/>
            </a:endParaRPr>
          </a:p>
        </p:txBody>
      </p:sp>
      <p:sp>
        <p:nvSpPr>
          <p:cNvPr id="16" name="Заголовок 10"/>
          <p:cNvSpPr txBox="1">
            <a:spLocks/>
          </p:cNvSpPr>
          <p:nvPr/>
        </p:nvSpPr>
        <p:spPr>
          <a:xfrm>
            <a:off x="764275" y="1912962"/>
            <a:ext cx="3562066" cy="57320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onstantia" pitchFamily="18" charset="0"/>
              <a:ea typeface="Batang" pitchFamily="18" charset="-127"/>
              <a:cs typeface="Arial" pitchFamily="34" charset="0"/>
            </a:endParaRPr>
          </a:p>
        </p:txBody>
      </p:sp>
      <p:pic>
        <p:nvPicPr>
          <p:cNvPr id="21506" name="Picture 2" descr="http://profipages.net/users_files/serd@aaanet.ru/gallery/%D0%9C%D1%83%D0%BB%D1%8C%D1%82%D0%9A%D1%83%D1%80%D1%81/1/%D0%9A%D1%83%D0%BB%D1%8C%D1%82%D1%83%D1%80%D0%B0/7%D0%9A%D1%80%D0%B5%D0%BC%D0%BB%D1%8C%D0%98%D0%B2%D0%B0%D0%BD%D0%B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33516"/>
            <a:ext cx="9144000" cy="48244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Заголовок 10"/>
          <p:cNvSpPr>
            <a:spLocks noGrp="1"/>
          </p:cNvSpPr>
          <p:nvPr>
            <p:ph type="ctrTitle"/>
          </p:nvPr>
        </p:nvSpPr>
        <p:spPr>
          <a:xfrm>
            <a:off x="382138" y="1555845"/>
            <a:ext cx="8188656" cy="3480178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  <a:latin typeface="Constantia" pitchFamily="18" charset="0"/>
                <a:ea typeface="Batang" pitchFamily="18" charset="-127"/>
                <a:cs typeface="Arial" pitchFamily="34" charset="0"/>
              </a:rPr>
              <a:t>При Иване </a:t>
            </a:r>
            <a:r>
              <a:rPr lang="en-US" sz="4800" b="1" dirty="0" smtClean="0">
                <a:solidFill>
                  <a:schemeClr val="bg1"/>
                </a:solidFill>
                <a:latin typeface="Constantia" pitchFamily="18" charset="0"/>
                <a:ea typeface="Batang" pitchFamily="18" charset="-127"/>
                <a:cs typeface="Arial" pitchFamily="34" charset="0"/>
              </a:rPr>
              <a:t>III </a:t>
            </a:r>
            <a:r>
              <a:rPr lang="ru-RU" sz="4800" b="1" dirty="0" smtClean="0">
                <a:solidFill>
                  <a:schemeClr val="bg1"/>
                </a:solidFill>
                <a:latin typeface="Constantia" pitchFamily="18" charset="0"/>
                <a:ea typeface="Batang" pitchFamily="18" charset="-127"/>
                <a:cs typeface="Arial" pitchFamily="34" charset="0"/>
              </a:rPr>
              <a:t>Московское княжество превратилось в огромное Российское государство, центром, которого стал город Москва.</a:t>
            </a:r>
            <a:endParaRPr lang="ru-RU" sz="4800" b="1" dirty="0">
              <a:solidFill>
                <a:schemeClr val="bg1"/>
              </a:solidFill>
              <a:latin typeface="Constantia" pitchFamily="18" charset="0"/>
              <a:ea typeface="Batang" pitchFamily="18" charset="-127"/>
              <a:cs typeface="Arial" pitchFamily="34" charset="0"/>
            </a:endParaRPr>
          </a:p>
        </p:txBody>
      </p:sp>
      <p:sp>
        <p:nvSpPr>
          <p:cNvPr id="16" name="Заголовок 10"/>
          <p:cNvSpPr txBox="1">
            <a:spLocks/>
          </p:cNvSpPr>
          <p:nvPr/>
        </p:nvSpPr>
        <p:spPr>
          <a:xfrm>
            <a:off x="764275" y="1912962"/>
            <a:ext cx="3562066" cy="57320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onstantia" pitchFamily="18" charset="0"/>
              <a:ea typeface="Batang" pitchFamily="18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Заголовок 10"/>
          <p:cNvSpPr txBox="1">
            <a:spLocks/>
          </p:cNvSpPr>
          <p:nvPr/>
        </p:nvSpPr>
        <p:spPr>
          <a:xfrm>
            <a:off x="764275" y="1912962"/>
            <a:ext cx="3562066" cy="57320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onstantia" pitchFamily="18" charset="0"/>
              <a:ea typeface="Batang" pitchFamily="18" charset="-127"/>
              <a:cs typeface="Arial" pitchFamily="34" charset="0"/>
            </a:endParaRPr>
          </a:p>
        </p:txBody>
      </p:sp>
      <p:pic>
        <p:nvPicPr>
          <p:cNvPr id="1028" name="Picture 4" descr="https://ds04.infourok.ru/uploads/ex/0191/00027290-e93e8019/img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36525"/>
            <a:ext cx="9144000" cy="58276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7547" y="518615"/>
            <a:ext cx="8639032" cy="1760562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В каком княжестве княжил Иван </a:t>
            </a:r>
            <a:r>
              <a:rPr lang="en-US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III</a:t>
            </a:r>
            <a: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?</a:t>
            </a:r>
            <a:b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</a:br>
            <a: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/>
            </a:r>
            <a:b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</a:br>
            <a:endParaRPr lang="ru-RU" sz="73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+mn-lt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04968" y="1367051"/>
            <a:ext cx="6823880" cy="9803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30000" lnSpcReduction="20000"/>
          </a:bodyPr>
          <a:lstStyle/>
          <a:p>
            <a:pPr marL="0" marR="0" lvl="0" indent="0" algn="just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/>
            </a:r>
            <a:br>
              <a:rPr kumimoji="0" lang="ru-RU" sz="44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</a:br>
            <a:r>
              <a:rPr kumimoji="0" lang="ru-RU" sz="44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/>
            </a:r>
            <a:br>
              <a:rPr kumimoji="0" lang="ru-RU" sz="44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</a:br>
            <a:r>
              <a:rPr kumimoji="0" lang="ru-RU" sz="117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uLnTx/>
                <a:uFillTx/>
                <a:latin typeface="Arial Black" pitchFamily="34" charset="0"/>
                <a:ea typeface="+mj-ea"/>
                <a:cs typeface="+mj-cs"/>
              </a:rPr>
              <a:t>1. </a:t>
            </a:r>
            <a:r>
              <a:rPr lang="ru-RU" sz="11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latin typeface="Arial Black" pitchFamily="34" charset="0"/>
                <a:ea typeface="+mj-ea"/>
                <a:cs typeface="+mj-cs"/>
              </a:rPr>
              <a:t> Тверское княжество</a:t>
            </a:r>
            <a:endParaRPr kumimoji="0" lang="ru-RU" sz="9600" b="1" i="0" u="none" strike="noStrike" kern="1200" cap="none" spc="0" normalizeH="0" baseline="0" noProof="0" dirty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6425" y="2720454"/>
            <a:ext cx="6823880" cy="9803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25000" lnSpcReduction="20000"/>
          </a:bodyPr>
          <a:lstStyle/>
          <a:p>
            <a:pPr marL="0" marR="0" lvl="0" indent="0" algn="just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/>
            </a:r>
            <a:br>
              <a:rPr kumimoji="0" lang="ru-RU" sz="44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</a:br>
            <a:r>
              <a:rPr kumimoji="0" lang="ru-RU" sz="112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/>
            </a:r>
            <a:br>
              <a:rPr kumimoji="0" lang="ru-RU" sz="112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</a:br>
            <a:r>
              <a:rPr lang="ru-RU" sz="1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 Black" pitchFamily="34" charset="0"/>
                <a:ea typeface="+mj-ea"/>
                <a:cs typeface="+mj-cs"/>
              </a:rPr>
              <a:t>2</a:t>
            </a:r>
            <a:r>
              <a:rPr kumimoji="0" lang="ru-RU" sz="160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uLnTx/>
                <a:uFillTx/>
                <a:latin typeface="Arial Black" pitchFamily="34" charset="0"/>
                <a:ea typeface="+mj-ea"/>
                <a:cs typeface="+mj-cs"/>
              </a:rPr>
              <a:t>. </a:t>
            </a:r>
            <a:r>
              <a:rPr lang="ru-RU" sz="1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latin typeface="Arial Black" pitchFamily="34" charset="0"/>
                <a:ea typeface="+mj-ea"/>
                <a:cs typeface="+mj-cs"/>
              </a:rPr>
              <a:t> </a:t>
            </a:r>
            <a:r>
              <a:rPr lang="ru-RU" sz="1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latin typeface="Arial Black" pitchFamily="34" charset="0"/>
                <a:ea typeface="+mj-ea"/>
                <a:cs typeface="+mj-cs"/>
              </a:rPr>
              <a:t>Рязанское княжество</a:t>
            </a:r>
            <a:endParaRPr kumimoji="0" lang="ru-RU" sz="7300" b="1" i="0" u="none" strike="noStrike" kern="1200" cap="none" spc="0" normalizeH="0" baseline="0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725607" y="4139821"/>
            <a:ext cx="6823880" cy="9803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25000" lnSpcReduction="20000"/>
          </a:bodyPr>
          <a:lstStyle/>
          <a:p>
            <a:pPr marL="0" marR="0" lvl="0" indent="0" algn="just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/>
            </a:r>
            <a:br>
              <a:rPr kumimoji="0" lang="ru-RU" sz="44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</a:br>
            <a:r>
              <a:rPr kumimoji="0" lang="ru-RU" sz="72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/>
            </a:r>
            <a:br>
              <a:rPr kumimoji="0" lang="ru-RU" sz="72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</a:br>
            <a:r>
              <a:rPr lang="ru-RU" sz="1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>3</a:t>
            </a:r>
            <a:r>
              <a:rPr kumimoji="0" lang="ru-RU" sz="128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. </a:t>
            </a:r>
            <a:r>
              <a:rPr lang="ru-RU" sz="1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> Московское княжество</a:t>
            </a:r>
            <a:endParaRPr kumimoji="0" lang="ru-RU" sz="9600" b="1" i="0" u="none" strike="noStrike" kern="1200" cap="none" spc="0" normalizeH="0" baseline="0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3832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7547" y="518615"/>
            <a:ext cx="8639032" cy="1760562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В каком веке княжил Иван </a:t>
            </a:r>
            <a:r>
              <a:rPr lang="en-US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III</a:t>
            </a:r>
            <a: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?</a:t>
            </a:r>
            <a:b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</a:br>
            <a: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/>
            </a:r>
            <a:b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</a:br>
            <a:endParaRPr lang="ru-RU" sz="73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+mn-lt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04968" y="1367051"/>
            <a:ext cx="6823880" cy="9803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37500" lnSpcReduction="20000"/>
          </a:bodyPr>
          <a:lstStyle/>
          <a:p>
            <a:pPr marL="0" marR="0" lvl="0" indent="0" algn="just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/>
            </a:r>
            <a:br>
              <a:rPr kumimoji="0" lang="ru-RU" sz="44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</a:br>
            <a:r>
              <a:rPr kumimoji="0" lang="ru-RU" sz="44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/>
            </a:r>
            <a:br>
              <a:rPr kumimoji="0" lang="ru-RU" sz="44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</a:br>
            <a:r>
              <a:rPr lang="ru-RU" sz="11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 Black" pitchFamily="34" charset="0"/>
                <a:ea typeface="+mj-ea"/>
                <a:cs typeface="+mj-cs"/>
              </a:rPr>
              <a:t>1.   </a:t>
            </a:r>
            <a:r>
              <a:rPr lang="en-US" sz="11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 Black" pitchFamily="34" charset="0"/>
                <a:ea typeface="+mj-ea"/>
                <a:cs typeface="+mj-cs"/>
              </a:rPr>
              <a:t>XIV </a:t>
            </a:r>
            <a:r>
              <a:rPr lang="ru-RU" sz="11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 Black" pitchFamily="34" charset="0"/>
                <a:ea typeface="+mj-ea"/>
                <a:cs typeface="+mj-cs"/>
              </a:rPr>
              <a:t>век</a:t>
            </a:r>
            <a:endParaRPr kumimoji="0" lang="ru-RU" sz="9600" b="1" i="0" u="none" strike="noStrike" kern="1200" cap="none" spc="0" normalizeH="0" baseline="0" noProof="0" dirty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6425" y="2720454"/>
            <a:ext cx="6823880" cy="9803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25000" lnSpcReduction="20000"/>
          </a:bodyPr>
          <a:lstStyle/>
          <a:p>
            <a:pPr marL="0" marR="0" lvl="0" indent="0" algn="just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/>
            </a:r>
            <a:br>
              <a:rPr kumimoji="0" lang="ru-RU" sz="44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</a:br>
            <a:r>
              <a:rPr kumimoji="0" lang="ru-RU" sz="128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/>
            </a:r>
            <a:br>
              <a:rPr kumimoji="0" lang="ru-RU" sz="128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</a:br>
            <a:r>
              <a:rPr lang="ru-RU" sz="17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 Black" pitchFamily="34" charset="0"/>
                <a:ea typeface="+mj-ea"/>
                <a:cs typeface="+mj-cs"/>
              </a:rPr>
              <a:t>2</a:t>
            </a:r>
            <a:r>
              <a:rPr kumimoji="0" lang="ru-RU" sz="176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uLnTx/>
                <a:uFillTx/>
                <a:latin typeface="Arial Black" pitchFamily="34" charset="0"/>
                <a:ea typeface="+mj-ea"/>
                <a:cs typeface="+mj-cs"/>
              </a:rPr>
              <a:t>. </a:t>
            </a:r>
            <a:r>
              <a:rPr lang="ru-RU" sz="17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latin typeface="Arial Black" pitchFamily="34" charset="0"/>
                <a:ea typeface="+mj-ea"/>
                <a:cs typeface="+mj-cs"/>
              </a:rPr>
              <a:t> </a:t>
            </a:r>
            <a:r>
              <a:rPr lang="ru-RU" sz="1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latin typeface="Arial Black" pitchFamily="34" charset="0"/>
                <a:ea typeface="+mj-ea"/>
                <a:cs typeface="+mj-cs"/>
              </a:rPr>
              <a:t> </a:t>
            </a:r>
            <a:r>
              <a:rPr lang="en-US" sz="1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latin typeface="Arial Black" pitchFamily="34" charset="0"/>
                <a:ea typeface="+mj-ea"/>
                <a:cs typeface="+mj-cs"/>
              </a:rPr>
              <a:t>XV </a:t>
            </a:r>
            <a:r>
              <a:rPr lang="ru-RU" sz="1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latin typeface="Arial Black" pitchFamily="34" charset="0"/>
                <a:ea typeface="+mj-ea"/>
                <a:cs typeface="+mj-cs"/>
              </a:rPr>
              <a:t> век</a:t>
            </a:r>
            <a:endParaRPr kumimoji="0" lang="ru-RU" sz="7300" b="1" i="0" u="none" strike="noStrike" kern="1200" cap="none" spc="0" normalizeH="0" baseline="0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725607" y="4139821"/>
            <a:ext cx="6823880" cy="9803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32500" lnSpcReduction="20000"/>
          </a:bodyPr>
          <a:lstStyle/>
          <a:p>
            <a:pPr marL="0" marR="0" lvl="0" indent="0" algn="just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/>
            </a:r>
            <a:br>
              <a:rPr kumimoji="0" lang="ru-RU" sz="44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</a:br>
            <a:r>
              <a:rPr kumimoji="0" lang="ru-RU" sz="72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/>
            </a:r>
            <a:br>
              <a:rPr kumimoji="0" lang="ru-RU" sz="72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</a:br>
            <a:r>
              <a:rPr lang="ru-RU" sz="1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>3</a:t>
            </a:r>
            <a:r>
              <a:rPr kumimoji="0" lang="ru-RU" sz="128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. </a:t>
            </a:r>
            <a:r>
              <a:rPr lang="ru-RU" sz="1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> </a:t>
            </a:r>
            <a:r>
              <a:rPr lang="en-US" sz="1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>XVI </a:t>
            </a:r>
            <a:r>
              <a:rPr lang="ru-RU" sz="1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>век</a:t>
            </a:r>
            <a:endParaRPr kumimoji="0" lang="ru-RU" sz="9600" b="1" i="0" u="none" strike="noStrike" kern="1200" cap="none" spc="0" normalizeH="0" baseline="0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3832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 descr="http://www.studfiles.ru/html/2706/516/html_6kEMUb08fP.UP3Y/img-CZf3Vj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6603" y="1392070"/>
            <a:ext cx="8652681" cy="345288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4968" y="2197288"/>
            <a:ext cx="8639032" cy="750629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/>
            </a:r>
            <a:b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</a:br>
            <a: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/>
            </a:r>
            <a:b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</a:br>
            <a: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/>
            </a:r>
            <a:b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</a:br>
            <a:r>
              <a:rPr lang="ru-RU" sz="6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ЛЕНТА ВРЕМЕНИ</a:t>
            </a:r>
            <a:r>
              <a:rPr lang="ru-RU" sz="53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/>
            </a:r>
            <a:br>
              <a:rPr lang="ru-RU" sz="53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</a:br>
            <a: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/>
            </a:r>
            <a:b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</a:br>
            <a:endParaRPr lang="ru-RU" sz="73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7547" y="382136"/>
            <a:ext cx="8639032" cy="2729553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/>
            </a:r>
            <a:b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</a:br>
            <a: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/>
            </a:r>
            <a:b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</a:br>
            <a: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/>
            </a:r>
            <a:b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</a:br>
            <a: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/>
            </a:r>
            <a:b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</a:br>
            <a: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Какое важное событие произошло на Руси в период княжения Иван </a:t>
            </a:r>
            <a:r>
              <a:rPr lang="en-US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III</a:t>
            </a:r>
            <a: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?</a:t>
            </a:r>
            <a:b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</a:br>
            <a: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/>
            </a:r>
            <a:b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</a:br>
            <a:endParaRPr lang="ru-RU" sz="73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+mn-lt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04968" y="1367051"/>
            <a:ext cx="8188656" cy="9803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25000" lnSpcReduction="20000"/>
          </a:bodyPr>
          <a:lstStyle/>
          <a:p>
            <a:pPr marL="0" marR="0" lvl="0" indent="0" algn="just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/>
            </a:r>
            <a:br>
              <a:rPr kumimoji="0" lang="ru-RU" sz="44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</a:br>
            <a:r>
              <a:rPr kumimoji="0" lang="ru-RU" sz="48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/>
            </a:r>
            <a:br>
              <a:rPr kumimoji="0" lang="ru-RU" sz="48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</a:br>
            <a:r>
              <a:rPr lang="ru-RU" sz="1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latin typeface="Arial Black" pitchFamily="34" charset="0"/>
                <a:ea typeface="+mj-ea"/>
                <a:cs typeface="+mj-cs"/>
              </a:rPr>
              <a:t>1.  Начало возвышения Москвы</a:t>
            </a:r>
            <a:endParaRPr kumimoji="0" lang="ru-RU" sz="14400" b="1" i="0" u="none" strike="noStrike" kern="1200" cap="none" spc="0" normalizeH="0" baseline="0" noProof="0" dirty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6425" y="2720454"/>
            <a:ext cx="8036256" cy="9803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25000" lnSpcReduction="20000"/>
          </a:bodyPr>
          <a:lstStyle/>
          <a:p>
            <a:pPr marL="0" marR="0" lvl="0" indent="0" algn="just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/>
            </a:r>
            <a:br>
              <a:rPr kumimoji="0" lang="ru-RU" sz="44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</a:br>
            <a:r>
              <a:rPr kumimoji="0" lang="ru-RU" sz="128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/>
            </a:r>
            <a:br>
              <a:rPr kumimoji="0" lang="ru-RU" sz="128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</a:br>
            <a:r>
              <a:rPr lang="ru-RU" sz="1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 Black" pitchFamily="34" charset="0"/>
                <a:ea typeface="+mj-ea"/>
                <a:cs typeface="+mj-cs"/>
              </a:rPr>
              <a:t>2</a:t>
            </a:r>
            <a:r>
              <a:rPr kumimoji="0" lang="ru-RU" sz="128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uLnTx/>
                <a:uFillTx/>
                <a:latin typeface="Arial Black" pitchFamily="34" charset="0"/>
                <a:ea typeface="+mj-ea"/>
                <a:cs typeface="+mj-cs"/>
              </a:rPr>
              <a:t>. Окончательное освобождение Руси от иноземного ига</a:t>
            </a:r>
            <a:endParaRPr kumimoji="0" lang="ru-RU" sz="7200" b="1" i="0" u="none" strike="noStrike" kern="1200" cap="none" spc="0" normalizeH="0" baseline="0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725607" y="4139821"/>
            <a:ext cx="7817892" cy="9803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25000" lnSpcReduction="20000"/>
          </a:bodyPr>
          <a:lstStyle/>
          <a:p>
            <a:pPr marL="0" marR="0" lvl="0" indent="0" algn="just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/>
            </a:r>
            <a:br>
              <a:rPr kumimoji="0" lang="ru-RU" sz="44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</a:br>
            <a:r>
              <a:rPr kumimoji="0" lang="ru-RU" sz="96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uLnTx/>
                <a:uFillTx/>
                <a:latin typeface="Arial Black" pitchFamily="34" charset="0"/>
                <a:ea typeface="+mj-ea"/>
                <a:cs typeface="+mj-cs"/>
              </a:rPr>
              <a:t/>
            </a:r>
            <a:br>
              <a:rPr kumimoji="0" lang="ru-RU" sz="96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uLnTx/>
                <a:uFillTx/>
                <a:latin typeface="Arial Black" pitchFamily="34" charset="0"/>
                <a:ea typeface="+mj-ea"/>
                <a:cs typeface="+mj-cs"/>
              </a:rPr>
            </a:br>
            <a:r>
              <a:rPr lang="ru-RU" sz="1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latin typeface="Arial Black" pitchFamily="34" charset="0"/>
                <a:ea typeface="+mj-ea"/>
                <a:cs typeface="+mj-cs"/>
              </a:rPr>
              <a:t>3</a:t>
            </a:r>
            <a:r>
              <a:rPr kumimoji="0" lang="ru-RU" sz="144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uLnTx/>
                <a:uFillTx/>
                <a:latin typeface="Arial Black" pitchFamily="34" charset="0"/>
                <a:ea typeface="+mj-ea"/>
                <a:cs typeface="+mj-cs"/>
              </a:rPr>
              <a:t>.</a:t>
            </a:r>
            <a:r>
              <a:rPr kumimoji="0" lang="ru-RU" sz="14400" b="1" i="0" u="none" strike="noStrike" kern="1200" cap="none" spc="0" normalizeH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kumimoji="0" lang="ru-RU" sz="144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uLnTx/>
                <a:uFillTx/>
                <a:latin typeface="Arial Black" pitchFamily="34" charset="0"/>
                <a:ea typeface="+mj-ea"/>
                <a:cs typeface="+mj-cs"/>
              </a:rPr>
              <a:t>Сожжение</a:t>
            </a:r>
            <a:r>
              <a:rPr kumimoji="0" lang="ru-RU" sz="14400" b="1" i="0" u="none" strike="noStrike" kern="1200" cap="none" spc="0" normalizeH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uLnTx/>
                <a:uFillTx/>
                <a:latin typeface="Arial Black" pitchFamily="34" charset="0"/>
                <a:ea typeface="+mj-ea"/>
                <a:cs typeface="+mj-cs"/>
              </a:rPr>
              <a:t> Москвы ханом Тохтамышем</a:t>
            </a:r>
            <a:endParaRPr kumimoji="0" lang="ru-RU" sz="11200" b="1" i="0" u="none" strike="noStrike" kern="1200" cap="none" spc="0" normalizeH="0" baseline="0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3832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7547" y="382136"/>
            <a:ext cx="8639032" cy="2729553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/>
            </a:r>
            <a:b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</a:br>
            <a: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/>
            </a:r>
            <a:b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</a:br>
            <a: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/>
            </a:r>
            <a:b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</a:br>
            <a: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/>
            </a:r>
            <a:b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</a:br>
            <a: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Какое сражение способствовало окончательному освобождению Руси от иноземного ига?</a:t>
            </a:r>
            <a:b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</a:br>
            <a: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/>
            </a:r>
            <a:b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</a:br>
            <a:endParaRPr lang="ru-RU" sz="73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+mn-lt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04968" y="1367051"/>
            <a:ext cx="8188656" cy="9803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32500" lnSpcReduction="20000"/>
          </a:bodyPr>
          <a:lstStyle/>
          <a:p>
            <a:pPr marL="0" marR="0" lvl="0" indent="0" algn="just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/>
            </a:r>
            <a:br>
              <a:rPr kumimoji="0" lang="ru-RU" sz="44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</a:br>
            <a:r>
              <a:rPr kumimoji="0" lang="ru-RU" sz="48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/>
            </a:r>
            <a:br>
              <a:rPr kumimoji="0" lang="ru-RU" sz="48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</a:br>
            <a:r>
              <a:rPr lang="ru-RU" sz="1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latin typeface="Arial Black" pitchFamily="34" charset="0"/>
                <a:ea typeface="+mj-ea"/>
                <a:cs typeface="+mj-cs"/>
              </a:rPr>
              <a:t>1.  Стояние на реке Угре</a:t>
            </a:r>
            <a:endParaRPr kumimoji="0" lang="ru-RU" sz="14400" b="1" i="0" u="none" strike="noStrike" kern="1200" cap="none" spc="0" normalizeH="0" baseline="0" noProof="0" dirty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6425" y="2720454"/>
            <a:ext cx="8036256" cy="9803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25000" lnSpcReduction="20000"/>
          </a:bodyPr>
          <a:lstStyle/>
          <a:p>
            <a:pPr marL="0" marR="0" lvl="0" indent="0" algn="just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/>
            </a:r>
            <a:br>
              <a:rPr kumimoji="0" lang="ru-RU" sz="44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</a:br>
            <a:r>
              <a:rPr kumimoji="0" lang="ru-RU" sz="160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/>
            </a:r>
            <a:br>
              <a:rPr kumimoji="0" lang="ru-RU" sz="160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</a:br>
            <a:r>
              <a:rPr lang="ru-RU" sz="1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 Black" pitchFamily="34" charset="0"/>
                <a:ea typeface="+mj-ea"/>
                <a:cs typeface="+mj-cs"/>
              </a:rPr>
              <a:t>2</a:t>
            </a:r>
            <a:r>
              <a:rPr kumimoji="0" lang="ru-RU" sz="160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uLnTx/>
                <a:uFillTx/>
                <a:latin typeface="Arial Black" pitchFamily="34" charset="0"/>
                <a:ea typeface="+mj-ea"/>
                <a:cs typeface="+mj-cs"/>
              </a:rPr>
              <a:t>. Куликовская</a:t>
            </a:r>
            <a:r>
              <a:rPr kumimoji="0" lang="ru-RU" sz="16000" b="1" i="0" u="none" strike="noStrike" kern="1200" cap="none" spc="0" normalizeH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uLnTx/>
                <a:uFillTx/>
                <a:latin typeface="Arial Black" pitchFamily="34" charset="0"/>
                <a:ea typeface="+mj-ea"/>
                <a:cs typeface="+mj-cs"/>
              </a:rPr>
              <a:t> битва</a:t>
            </a:r>
            <a:endParaRPr kumimoji="0" lang="ru-RU" sz="7200" b="1" i="0" u="none" strike="noStrike" kern="1200" cap="none" spc="0" normalizeH="0" baseline="0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725607" y="4139821"/>
            <a:ext cx="7817892" cy="98036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/>
            </a:r>
            <a:br>
              <a:rPr kumimoji="0" lang="ru-RU" sz="12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uLnTx/>
                <a:uFillTx/>
                <a:latin typeface="Arial Black" pitchFamily="34" charset="0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uLnTx/>
                <a:uFillTx/>
                <a:latin typeface="Arial Black" pitchFamily="34" charset="0"/>
                <a:ea typeface="+mj-ea"/>
                <a:cs typeface="+mj-cs"/>
              </a:rPr>
            </a:br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latin typeface="Arial Black" pitchFamily="34" charset="0"/>
                <a:ea typeface="+mj-ea"/>
                <a:cs typeface="+mj-cs"/>
              </a:rPr>
              <a:t>3</a:t>
            </a:r>
            <a:r>
              <a:rPr kumimoji="0" lang="ru-RU" sz="40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uLnTx/>
                <a:uFillTx/>
                <a:latin typeface="Arial Black" pitchFamily="34" charset="0"/>
                <a:ea typeface="+mj-ea"/>
                <a:cs typeface="+mj-cs"/>
              </a:rPr>
              <a:t>.</a:t>
            </a:r>
            <a:r>
              <a:rPr kumimoji="0" lang="ru-RU" sz="4000" b="1" i="0" u="none" strike="noStrike" kern="1200" cap="none" spc="0" normalizeH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latin typeface="Arial Black" pitchFamily="34" charset="0"/>
                <a:ea typeface="+mj-ea"/>
                <a:cs typeface="+mj-cs"/>
              </a:rPr>
              <a:t>Мамаево побоище</a:t>
            </a:r>
            <a:endParaRPr kumimoji="0" lang="ru-RU" sz="3200" b="1" i="0" u="none" strike="noStrike" kern="1200" cap="none" spc="0" normalizeH="0" baseline="0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3832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5720" y="4612943"/>
            <a:ext cx="6045958" cy="1091821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Стояние на реке Угре</a:t>
            </a:r>
            <a:endParaRPr lang="ru-RU" sz="73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pic>
        <p:nvPicPr>
          <p:cNvPr id="2054" name="Picture 6" descr="http://imtw.ru/uploads/imperiall/imgs/total_war1426613875_1920469_340412092833340_4550277926337279365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2513" y="368488"/>
            <a:ext cx="7429832" cy="4452725"/>
          </a:xfrm>
          <a:prstGeom prst="rect">
            <a:avLst/>
          </a:prstGeom>
          <a:noFill/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2647667" y="5766179"/>
            <a:ext cx="4148919" cy="109182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/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a typeface="+mj-ea"/>
                <a:cs typeface="+mj-cs"/>
              </a:rPr>
              <a:t>ОКТЯБРЬ 1480 г.</a:t>
            </a:r>
            <a:endParaRPr kumimoji="0" lang="ru-RU" sz="7300" b="1" i="0" u="none" strike="noStrike" kern="1200" cap="none" spc="0" normalizeH="0" baseline="0" noProof="0" dirty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2893325" y="643719"/>
            <a:ext cx="5349923" cy="830239"/>
          </a:xfrm>
          <a:prstGeom prst="rect">
            <a:avLst/>
          </a:prstGeom>
          <a:solidFill>
            <a:srgbClr val="FAFAFA"/>
          </a:solidFill>
        </p:spPr>
        <p:txBody>
          <a:bodyPr vert="horz" lIns="91440" tIns="45720" rIns="91440" bIns="45720" rtlCol="0" anchor="b">
            <a:normAutofit fontScale="62500" lnSpcReduction="20000"/>
          </a:bodyPr>
          <a:lstStyle/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ea typeface="+mj-ea"/>
                <a:cs typeface="+mj-cs"/>
              </a:rPr>
              <a:t>Войско </a:t>
            </a:r>
            <a:r>
              <a:rPr lang="ru-RU" sz="4400" b="1" dirty="0" err="1" smtClean="0">
                <a:ln w="9525">
                  <a:solidFill>
                    <a:schemeClr val="bg1"/>
                  </a:solidFill>
                  <a:prstDash val="solid"/>
                </a:ln>
                <a:ea typeface="+mj-ea"/>
                <a:cs typeface="+mj-cs"/>
              </a:rPr>
              <a:t>монголо</a:t>
            </a:r>
            <a: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ea typeface="+mj-ea"/>
                <a:cs typeface="+mj-cs"/>
              </a:rPr>
              <a:t> – татар под предводительством хана Ахмата</a:t>
            </a:r>
            <a:endParaRPr kumimoji="0" lang="ru-RU" sz="4400" b="1" u="none" strike="noStrike" kern="1200" cap="none" spc="0" normalizeH="0" baseline="0" noProof="0" dirty="0">
              <a:ln w="9525">
                <a:solidFill>
                  <a:schemeClr val="bg1"/>
                </a:solidFill>
                <a:prstDash val="solid"/>
              </a:ln>
              <a:uLnTx/>
              <a:uFillTx/>
              <a:latin typeface="+mn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3832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31809" y="3821374"/>
            <a:ext cx="3029804" cy="709684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latin typeface="+mn-lt"/>
              </a:rPr>
              <a:t>ТЮФЯК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latin typeface="+mn-lt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805218" y="0"/>
            <a:ext cx="7765575" cy="109182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a typeface="+mj-ea"/>
                <a:cs typeface="+mj-cs"/>
              </a:rPr>
              <a:t>ОГНЕСТРЕЛЬНОЕ  ОРУЖЕЕ</a:t>
            </a:r>
            <a:endParaRPr kumimoji="0" lang="ru-RU" sz="7300" b="1" i="0" u="none" strike="noStrike" kern="1200" cap="none" spc="0" normalizeH="0" baseline="0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uLnTx/>
              <a:uFillTx/>
              <a:latin typeface="+mn-lt"/>
              <a:ea typeface="+mj-ea"/>
              <a:cs typeface="+mj-cs"/>
            </a:endParaRPr>
          </a:p>
        </p:txBody>
      </p:sp>
      <p:pic>
        <p:nvPicPr>
          <p:cNvPr id="16386" name="Picture 2" descr="http://on-infantry.narod.ru/tehnol/imgg/hakovnice_7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502" y="1284524"/>
            <a:ext cx="4763067" cy="1827166"/>
          </a:xfrm>
          <a:prstGeom prst="rect">
            <a:avLst/>
          </a:prstGeom>
          <a:noFill/>
        </p:spPr>
      </p:pic>
      <p:pic>
        <p:nvPicPr>
          <p:cNvPr id="16388" name="Picture 4" descr="http://www.graycell.ru/picture/big/pushka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5949" y="3439236"/>
            <a:ext cx="4825860" cy="2088106"/>
          </a:xfrm>
          <a:prstGeom prst="rect">
            <a:avLst/>
          </a:prstGeom>
          <a:noFill/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5638802" y="1790131"/>
            <a:ext cx="2822810" cy="109182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a typeface="+mj-ea"/>
                <a:cs typeface="+mj-cs"/>
              </a:rPr>
              <a:t>ПИЩАЛЬ</a:t>
            </a:r>
            <a:endParaRPr kumimoji="0" lang="ru-RU" sz="7300" b="1" i="0" u="none" strike="noStrike" kern="1200" cap="none" spc="0" normalizeH="0" baseline="0" noProof="0" dirty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uLnTx/>
              <a:uFillTx/>
              <a:latin typeface="+mn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3832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7412" name="Picture 4" descr="https://ds03.infourok.ru/uploads/ex/0a99/0003eeb0-2f6f3a95/1/img0.jpg"/>
          <p:cNvPicPr>
            <a:picLocks noChangeAspect="1" noChangeArrowheads="1"/>
          </p:cNvPicPr>
          <p:nvPr/>
        </p:nvPicPr>
        <p:blipFill>
          <a:blip r:embed="rId3" cstate="print"/>
          <a:srcRect t="4370" r="1148" b="3599"/>
          <a:stretch>
            <a:fillRect/>
          </a:stretch>
        </p:blipFill>
        <p:spPr bwMode="auto">
          <a:xfrm>
            <a:off x="0" y="-1"/>
            <a:ext cx="9144000" cy="5622879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177421" y="0"/>
            <a:ext cx="4708478" cy="1593543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bg1"/>
                </a:solidFill>
              </a:rPr>
              <a:t>ЛЕТОПИСЬ </a:t>
            </a:r>
            <a:br>
              <a:rPr lang="ru-RU" b="1" i="1" dirty="0" smtClean="0">
                <a:solidFill>
                  <a:schemeClr val="bg1"/>
                </a:solidFill>
              </a:rPr>
            </a:br>
            <a:r>
              <a:rPr lang="ru-RU" b="1" i="1" dirty="0" smtClean="0">
                <a:solidFill>
                  <a:schemeClr val="bg1"/>
                </a:solidFill>
              </a:rPr>
              <a:t>ГЛАСИТ</a:t>
            </a:r>
            <a:endParaRPr lang="ru-RU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585</TotalTime>
  <Words>150</Words>
  <Application>Microsoft Office PowerPoint</Application>
  <PresentationFormat>Экран (4:3)</PresentationFormat>
  <Paragraphs>54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 ИВАН III</vt:lpstr>
      <vt:lpstr>В каком княжестве княжил Иван III?  </vt:lpstr>
      <vt:lpstr>В каком веке княжил Иван III?  </vt:lpstr>
      <vt:lpstr>   ЛЕНТА ВРЕМЕНИ  </vt:lpstr>
      <vt:lpstr>    Какое важное событие произошло на Руси в период княжения Иван III?  </vt:lpstr>
      <vt:lpstr>    Какое сражение способствовало окончательному освобождению Руси от иноземного ига?  </vt:lpstr>
      <vt:lpstr>Стояние на реке Угре</vt:lpstr>
      <vt:lpstr>ТЮФЯК</vt:lpstr>
      <vt:lpstr>ЛЕТОПИСЬ  ГЛАСИТ</vt:lpstr>
      <vt:lpstr>КНЯЖЕНИЕ ИВАНА III</vt:lpstr>
      <vt:lpstr>Пермские земли</vt:lpstr>
      <vt:lpstr>1478 год -  Пермские земли</vt:lpstr>
      <vt:lpstr>С</vt:lpstr>
      <vt:lpstr>СУДЕБНИК </vt:lpstr>
      <vt:lpstr> ГОСУДАРСТВЕННЫЕ  ЗНАКИ ВЛАСТИ</vt:lpstr>
      <vt:lpstr>МОСКОВКИЙ КРЕМЛЬ: архитектурная летопись Российского государства</vt:lpstr>
      <vt:lpstr>При Иване III Московское княжество превратилось в огромное Российское государство, центром, которого стал город Москва.</vt:lpstr>
      <vt:lpstr>Слайд 18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User</cp:lastModifiedBy>
  <cp:revision>75</cp:revision>
  <dcterms:created xsi:type="dcterms:W3CDTF">2014-11-21T11:00:06Z</dcterms:created>
  <dcterms:modified xsi:type="dcterms:W3CDTF">2017-05-17T20:14:14Z</dcterms:modified>
</cp:coreProperties>
</file>