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8" r:id="rId6"/>
    <p:sldId id="267" r:id="rId7"/>
    <p:sldId id="266" r:id="rId8"/>
    <p:sldId id="265" r:id="rId9"/>
    <p:sldId id="264" r:id="rId10"/>
    <p:sldId id="263" r:id="rId11"/>
    <p:sldId id="261" r:id="rId12"/>
    <p:sldId id="260" r:id="rId13"/>
    <p:sldId id="273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412" autoAdjust="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8CC00-7879-4AC8-96FE-0052EC84A366}" type="datetimeFigureOut">
              <a:rPr lang="ru-RU"/>
              <a:pPr>
                <a:defRPr/>
              </a:pPr>
              <a:t>23.08.2017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A0490-7DDD-4A3F-9FFF-CC0388D6DF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E4792-A092-430A-AF8B-DBA70C5A3514}" type="datetimeFigureOut">
              <a:rPr lang="ru-RU"/>
              <a:pPr>
                <a:defRPr/>
              </a:pPr>
              <a:t>23.08.2017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61C12-8C55-40FA-B9B0-BD47214C3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B8FF9-CBED-4C08-997F-3932C24E978D}" type="datetimeFigureOut">
              <a:rPr lang="ru-RU"/>
              <a:pPr>
                <a:defRPr/>
              </a:pPr>
              <a:t>23.08.2017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64543-2151-417B-8DF0-E2D2CD3C4B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D683E-457F-462E-9449-CDB1152F9774}" type="datetimeFigureOut">
              <a:rPr lang="ru-RU"/>
              <a:pPr>
                <a:defRPr/>
              </a:pPr>
              <a:t>23.08.2017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653C3-05D8-4CB4-8185-E586E7FAAD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0EEBA-567D-439D-84CE-A684CCBA38EA}" type="datetimeFigureOut">
              <a:rPr lang="ru-RU"/>
              <a:pPr>
                <a:defRPr/>
              </a:pPr>
              <a:t>23.08.2017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7418F-4BDB-4977-A31F-7ED47FF1B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3A9A9-345E-4936-A78B-CA2AB96F12D1}" type="datetimeFigureOut">
              <a:rPr lang="ru-RU"/>
              <a:pPr>
                <a:defRPr/>
              </a:pPr>
              <a:t>23.08.2017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632BF-4FA0-4404-B5A7-0B291E933A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4D4E5-5542-4CC8-805E-A737B1F0929C}" type="datetimeFigureOut">
              <a:rPr lang="ru-RU"/>
              <a:pPr>
                <a:defRPr/>
              </a:pPr>
              <a:t>23.08.2017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F3BF7-74D0-4CE4-AB23-73030AC870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14FE6-BC53-46A1-B8F8-67C28738FC6F}" type="datetimeFigureOut">
              <a:rPr lang="ru-RU"/>
              <a:pPr>
                <a:defRPr/>
              </a:pPr>
              <a:t>23.08.2017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3576E-7CCE-482B-855D-10D5BFBD19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B07FA-B97E-4178-BD8D-66FD5B8BB26F}" type="datetimeFigureOut">
              <a:rPr lang="ru-RU"/>
              <a:pPr>
                <a:defRPr/>
              </a:pPr>
              <a:t>23.08.2017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6FAE2-EC75-4E96-A56D-2D3F2F7101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4956C-22EC-407D-87C8-7DAD09A9D35E}" type="datetimeFigureOut">
              <a:rPr lang="ru-RU"/>
              <a:pPr>
                <a:defRPr/>
              </a:pPr>
              <a:t>23.08.2017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6CABE-4641-4BEC-83EC-53CDC183A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663C7-D895-47E5-A824-4B04475CBF1C}" type="datetimeFigureOut">
              <a:rPr lang="ru-RU"/>
              <a:pPr>
                <a:defRPr/>
              </a:pPr>
              <a:t>23.08.2017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D2A6A-AAFB-45DF-87BF-60B30A932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9AE0150-20E7-4687-AD02-2422240DEC47}" type="datetimeFigureOut">
              <a:rPr lang="ru-RU"/>
              <a:pPr>
                <a:defRPr/>
              </a:pPr>
              <a:t>23.08.2017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31856B-C00C-4AE7-AF91-15047BFE8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2" r:id="rId9"/>
    <p:sldLayoutId id="2147483670" r:id="rId10"/>
    <p:sldLayoutId id="2147483671" r:id="rId11"/>
  </p:sldLayoutIdLst>
  <p:transition spd="med">
    <p:wipe dir="d"/>
  </p:transition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0"/>
            <a:ext cx="8358246" cy="1571636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  <a:t>Муниципальное автономное дошкольное </a:t>
            </a:r>
            <a:br>
              <a:rPr lang="ru-RU" sz="2400" dirty="0" smtClean="0"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  <a:t>образовательное учреждение </a:t>
            </a:r>
            <a:br>
              <a:rPr lang="ru-RU" sz="2400" dirty="0" smtClean="0"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  <a:t>Центр развития ребенка - детский сад №23 «Сказка» </a:t>
            </a:r>
            <a:br>
              <a:rPr lang="ru-RU" sz="2400" dirty="0" smtClean="0">
                <a:solidFill>
                  <a:srgbClr val="FFFF00"/>
                </a:solidFill>
                <a:effectLst/>
                <a:latin typeface="+mn-lt"/>
                <a:cs typeface="Times New Roman" pitchFamily="18" charset="0"/>
              </a:rPr>
            </a:br>
            <a:endParaRPr lang="ru-RU" sz="2400" dirty="0">
              <a:solidFill>
                <a:srgbClr val="FFFF00"/>
              </a:solidFill>
              <a:effectLst/>
              <a:latin typeface="+mn-lt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188" y="4076700"/>
            <a:ext cx="7854950" cy="1223963"/>
          </a:xfrm>
        </p:spPr>
        <p:txBody>
          <a:bodyPr/>
          <a:lstStyle/>
          <a:p>
            <a:pPr marR="0">
              <a:lnSpc>
                <a:spcPct val="110000"/>
              </a:lnSpc>
              <a:spcBef>
                <a:spcPct val="0"/>
              </a:spcBef>
            </a:pPr>
            <a:endParaRPr lang="ru-RU" dirty="0" smtClean="0"/>
          </a:p>
          <a:p>
            <a:pPr marR="0">
              <a:lnSpc>
                <a:spcPct val="110000"/>
              </a:lnSpc>
              <a:spcBef>
                <a:spcPct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Воспитатель первой категории:</a:t>
            </a:r>
          </a:p>
          <a:p>
            <a:pPr marR="0">
              <a:lnSpc>
                <a:spcPct val="110000"/>
              </a:lnSpc>
              <a:spcBef>
                <a:spcPct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Тихонравова Нина Николаевна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27088" y="1844675"/>
            <a:ext cx="78486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Выступление на педсовете</a:t>
            </a:r>
          </a:p>
          <a:p>
            <a:pPr algn="ctr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Опыт работы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«Опытно – экспериментальная деятельность с детьми старшей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группы».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мемориальная доска с аленкой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0093DD"/>
              </a:clrFrom>
              <a:clrTo>
                <a:srgbClr val="0093D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143" y="4581128"/>
            <a:ext cx="2846388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484438" y="5732463"/>
            <a:ext cx="3816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cs typeface="Times New Roman" pitchFamily="18" charset="0"/>
              </a:rPr>
              <a:t>г. Зеленоградск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  <a:latin typeface="Constantia" pitchFamily="18" charset="0"/>
              </a:rPr>
              <a:t>2016 г</a:t>
            </a:r>
            <a:r>
              <a:rPr lang="ru-RU" dirty="0">
                <a:solidFill>
                  <a:srgbClr val="FFFF00"/>
                </a:solidFill>
                <a:latin typeface="Constantia" pitchFamily="18" charset="0"/>
              </a:rPr>
              <a:t>.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865188"/>
          </a:xfrm>
        </p:spPr>
        <p:txBody>
          <a:bodyPr/>
          <a:lstStyle/>
          <a:p>
            <a:pPr algn="ctr"/>
            <a:r>
              <a:rPr lang="ru-RU" smtClean="0">
                <a:latin typeface="Times New Roman" pitchFamily="18" charset="0"/>
                <a:cs typeface="Times New Roman" pitchFamily="18" charset="0"/>
              </a:rPr>
              <a:t>Создание условий.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840287"/>
          </a:xfrm>
        </p:spPr>
        <p:txBody>
          <a:bodyPr/>
          <a:lstStyle/>
          <a:p>
            <a:r>
              <a:rPr lang="ru-RU" smtClean="0"/>
              <a:t> </a:t>
            </a:r>
            <a:r>
              <a:rPr lang="ru-RU" b="1" smtClean="0">
                <a:solidFill>
                  <a:srgbClr val="FFFF00"/>
                </a:solidFill>
              </a:rPr>
              <a:t>Уголок экспериментирования.</a:t>
            </a:r>
          </a:p>
          <a:p>
            <a:r>
              <a:rPr lang="ru-RU" b="1" smtClean="0">
                <a:solidFill>
                  <a:srgbClr val="FFFF00"/>
                </a:solidFill>
              </a:rPr>
              <a:t>Мобильная мини – лаборатория</a:t>
            </a:r>
            <a:r>
              <a:rPr lang="ru-RU" smtClean="0"/>
              <a:t>. 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4" name="Рисунок 3" descr="index_clip_image00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2852738"/>
            <a:ext cx="4027487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852738"/>
            <a:ext cx="424815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6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613"/>
          </a:xfrm>
        </p:spPr>
        <p:txBody>
          <a:bodyPr/>
          <a:lstStyle/>
          <a:p>
            <a:pPr algn="ctr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Перспективы 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971550" y="5129213"/>
            <a:ext cx="3240088" cy="1728787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Модуляция мобильной мини – лаборатории в стационарную.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971550" y="2924175"/>
            <a:ext cx="3240088" cy="18732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Пополнение уголка экспериментирования новыми материалами, приборами, картотеками опытов.</a:t>
            </a:r>
          </a:p>
        </p:txBody>
      </p:sp>
      <p:sp>
        <p:nvSpPr>
          <p:cNvPr id="6" name="Багетная рамка 5"/>
          <p:cNvSpPr/>
          <p:nvPr/>
        </p:nvSpPr>
        <p:spPr>
          <a:xfrm>
            <a:off x="971550" y="1052513"/>
            <a:ext cx="3240088" cy="1728787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Дальнейшее развитие условий опытно – экспериментальной деятельности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( развивающая среда)</a:t>
            </a:r>
          </a:p>
        </p:txBody>
      </p:sp>
      <p:sp>
        <p:nvSpPr>
          <p:cNvPr id="7" name="Багетная рамка 6"/>
          <p:cNvSpPr/>
          <p:nvPr/>
        </p:nvSpPr>
        <p:spPr>
          <a:xfrm>
            <a:off x="5292725" y="2924175"/>
            <a:ext cx="3240088" cy="18732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психических процессов детей в процессе детского экспериментирования в условиях детского сада комбинированного вида.</a:t>
            </a:r>
          </a:p>
        </p:txBody>
      </p:sp>
      <p:sp>
        <p:nvSpPr>
          <p:cNvPr id="8" name="Багетная рамка 7"/>
          <p:cNvSpPr/>
          <p:nvPr/>
        </p:nvSpPr>
        <p:spPr>
          <a:xfrm>
            <a:off x="5292725" y="1052513"/>
            <a:ext cx="3240088" cy="1728787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Методическая исследовательская работа.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5292725" y="5129213"/>
            <a:ext cx="3240088" cy="1728787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Создание кружка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Любопыты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экологической направленности</a:t>
            </a:r>
          </a:p>
        </p:txBody>
      </p:sp>
      <p:cxnSp>
        <p:nvCxnSpPr>
          <p:cNvPr id="13" name="Прямая соединительная линия 12"/>
          <p:cNvCxnSpPr>
            <a:stCxn id="6" idx="4"/>
          </p:cNvCxnSpPr>
          <p:nvPr/>
        </p:nvCxnSpPr>
        <p:spPr>
          <a:xfrm flipH="1">
            <a:off x="323850" y="1916113"/>
            <a:ext cx="6477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4643438" y="1916113"/>
            <a:ext cx="9525" cy="4249737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323850" y="3789363"/>
            <a:ext cx="6477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323850" y="6165850"/>
            <a:ext cx="6477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4643438" y="6165850"/>
            <a:ext cx="6492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4643438" y="3860800"/>
            <a:ext cx="6492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4643438" y="1916113"/>
            <a:ext cx="6492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323850" y="1916113"/>
            <a:ext cx="7938" cy="4249737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0"/>
                            </p:stCondLst>
                            <p:childTnLst>
                              <p:par>
                                <p:cTn id="5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000"/>
                            </p:stCondLst>
                            <p:childTnLst>
                              <p:par>
                                <p:cTn id="6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40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1223963"/>
          </a:xfrm>
        </p:spPr>
        <p:txBody>
          <a:bodyPr/>
          <a:lstStyle/>
          <a:p>
            <a:pPr algn="ctr"/>
            <a:r>
              <a:rPr lang="ru-RU" smtClean="0">
                <a:latin typeface="Times New Roman" pitchFamily="18" charset="0"/>
                <a:cs typeface="Times New Roman" pitchFamily="18" charset="0"/>
              </a:rPr>
              <a:t>Результативность </a:t>
            </a: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539552" y="1988840"/>
            <a:ext cx="3096344" cy="1872208"/>
          </a:xfrm>
          <a:prstGeom prst="flowChartProcess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1. Повышение уровня восприятия.</a:t>
            </a: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2627784" y="4293096"/>
            <a:ext cx="3528392" cy="1872208"/>
          </a:xfrm>
          <a:prstGeom prst="flowChartProcess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3. Повышение интереса к содержанию деятельности.</a:t>
            </a: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076056" y="1988840"/>
            <a:ext cx="3168352" cy="1872208"/>
          </a:xfrm>
          <a:prstGeom prst="flowChartProcess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 Повышение качества мыслительной деятельности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ru-RU" dirty="0" smtClean="0"/>
              <a:t>		Экспериментирование пронизывает все сферы детской деятельности. Ребенок – дошкольник сам по себе является исследователем, активизируются его мыслительные процессы, формируются обнаруженные закономерности и выводы стимулируют развитие речи.</a:t>
            </a:r>
          </a:p>
          <a:p>
            <a:pPr algn="just">
              <a:buFont typeface="Wingdings 2" pitchFamily="18" charset="2"/>
              <a:buNone/>
            </a:pPr>
            <a:r>
              <a:rPr lang="ru-RU" dirty="0" smtClean="0"/>
              <a:t>		Детям присуще наглядно – действенное и наглядно – образное мышление, а именно оно является в дошкольном возрасте ведущим.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5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smtClean="0"/>
              <a:t>               </a:t>
            </a:r>
            <a:r>
              <a:rPr lang="ru-RU" sz="3600" b="1" smtClean="0">
                <a:solidFill>
                  <a:srgbClr val="FFFF00"/>
                </a:solidFill>
              </a:rPr>
              <a:t>«Что я слышу – забываю,</a:t>
            </a:r>
          </a:p>
          <a:p>
            <a:pPr>
              <a:buFont typeface="Wingdings 2" pitchFamily="18" charset="2"/>
              <a:buNone/>
            </a:pPr>
            <a:r>
              <a:rPr lang="ru-RU" sz="3600" b="1" smtClean="0">
                <a:solidFill>
                  <a:srgbClr val="FFFF00"/>
                </a:solidFill>
              </a:rPr>
              <a:t>                  Что я вижу – я помню,</a:t>
            </a:r>
          </a:p>
          <a:p>
            <a:pPr>
              <a:buFont typeface="Wingdings 2" pitchFamily="18" charset="2"/>
              <a:buNone/>
            </a:pPr>
            <a:r>
              <a:rPr lang="ru-RU" sz="3600" b="1" smtClean="0">
                <a:solidFill>
                  <a:srgbClr val="FFFF00"/>
                </a:solidFill>
              </a:rPr>
              <a:t>              Что я делаю – я понимаю».</a:t>
            </a:r>
          </a:p>
          <a:p>
            <a:pPr algn="ctr">
              <a:buFont typeface="Wingdings 2" pitchFamily="18" charset="2"/>
              <a:buNone/>
            </a:pPr>
            <a:r>
              <a:rPr lang="ru-RU" sz="2800" b="1" smtClean="0">
                <a:solidFill>
                  <a:srgbClr val="FFFF00"/>
                </a:solidFill>
              </a:rPr>
              <a:t>                                                 (Конфуций)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0"/>
            <a:ext cx="8229600" cy="620713"/>
          </a:xfrm>
        </p:spPr>
        <p:txBody>
          <a:bodyPr/>
          <a:lstStyle/>
          <a:p>
            <a:pPr algn="ctr"/>
            <a:r>
              <a:rPr lang="ru-RU" sz="3200" b="1" smtClean="0">
                <a:solidFill>
                  <a:schemeClr val="bg1"/>
                </a:solidFill>
              </a:rPr>
              <a:t>Цель и задачи.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6021387"/>
          </a:xfrm>
        </p:spPr>
        <p:txBody>
          <a:bodyPr>
            <a:normAutofit fontScale="850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FFFF00"/>
                </a:solidFill>
              </a:rPr>
              <a:t>Цель:  </a:t>
            </a:r>
            <a:r>
              <a:rPr lang="ru-RU" dirty="0" smtClean="0"/>
              <a:t>формирование и развитие познавательных способностей и творческого потенциала детей через опытно – экспериментальную деятельность.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FFFF00"/>
                </a:solidFill>
              </a:rPr>
              <a:t>Задачи:</a:t>
            </a:r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Развивать умение обследовать предметы и явления с разных сторон, выявлять зависимости.</a:t>
            </a:r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Формировать опыт выполнения правил техники безопасности при проведение опытов и экспериментов.</a:t>
            </a:r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Развивать у детей познавательные способности, мыслительные операции, умение выдвигать гипотезы, делать выводы.</a:t>
            </a:r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Стимулировать активность детей для решения проблемных ситуаций.</a:t>
            </a:r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Воспитывать стремление сохранять и оберегать природный мир, следовать доступным экологическим правилам в деятельности и поведении.</a:t>
            </a:r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Способствовать воспитанию самостоятельности, развитие коммуникативных навыков. 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6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50"/>
                            </p:stCondLst>
                            <p:childTnLst>
                              <p:par>
                                <p:cTn id="2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50"/>
                            </p:stCondLst>
                            <p:childTnLst>
                              <p:par>
                                <p:cTn id="3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6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50"/>
                            </p:stCondLst>
                            <p:childTnLst>
                              <p:par>
                                <p:cTn id="3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6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50"/>
                            </p:stCondLst>
                            <p:childTnLst>
                              <p:par>
                                <p:cTn id="4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6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050"/>
                            </p:stCondLst>
                            <p:childTnLst>
                              <p:par>
                                <p:cTn id="5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6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6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3050"/>
                            </p:stCondLst>
                            <p:childTnLst>
                              <p:par>
                                <p:cTn id="6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6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6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50"/>
                            </p:stCondLst>
                            <p:childTnLst>
                              <p:par>
                                <p:cTn id="7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60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6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852488"/>
          </a:xfrm>
        </p:spPr>
        <p:txBody>
          <a:bodyPr/>
          <a:lstStyle/>
          <a:p>
            <a:pPr algn="ctr"/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Основные методы.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8892480" cy="701432"/>
          </a:xfrm>
        </p:spPr>
        <p:txBody>
          <a:bodyPr numCol="2"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 наглядно – действенный                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практический</a:t>
            </a:r>
            <a:endParaRPr lang="ru-RU" dirty="0"/>
          </a:p>
        </p:txBody>
      </p:sp>
      <p:pic>
        <p:nvPicPr>
          <p:cNvPr id="4" name="Рисунок 3" descr="10215(1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420938"/>
            <a:ext cx="38100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420938"/>
            <a:ext cx="4032250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45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95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95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8229600" cy="865188"/>
          </a:xfrm>
        </p:spPr>
        <p:txBody>
          <a:bodyPr/>
          <a:lstStyle/>
          <a:p>
            <a:pPr algn="ctr"/>
            <a:r>
              <a:rPr lang="ru-RU" smtClean="0">
                <a:latin typeface="Times New Roman" pitchFamily="18" charset="0"/>
                <a:cs typeface="Times New Roman" pitchFamily="18" charset="0"/>
              </a:rPr>
              <a:t>Формы работы.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713" y="1989138"/>
            <a:ext cx="6059487" cy="4264025"/>
          </a:xfrm>
        </p:spPr>
        <p:txBody>
          <a:bodyPr/>
          <a:lstStyle/>
          <a:p>
            <a:r>
              <a:rPr lang="ru-RU" sz="2800" b="1" smtClean="0">
                <a:solidFill>
                  <a:srgbClr val="FFFF00"/>
                </a:solidFill>
              </a:rPr>
              <a:t>Индивидуальная </a:t>
            </a:r>
          </a:p>
          <a:p>
            <a:r>
              <a:rPr lang="ru-RU" sz="2800" b="1" smtClean="0">
                <a:solidFill>
                  <a:srgbClr val="FFFF00"/>
                </a:solidFill>
              </a:rPr>
              <a:t>Работа в парах</a:t>
            </a:r>
          </a:p>
          <a:p>
            <a:r>
              <a:rPr lang="ru-RU" sz="2800" b="1" smtClean="0">
                <a:solidFill>
                  <a:srgbClr val="FFFF00"/>
                </a:solidFill>
              </a:rPr>
              <a:t>Работа в группах</a:t>
            </a:r>
          </a:p>
          <a:p>
            <a:r>
              <a:rPr lang="ru-RU" sz="2800" b="1" smtClean="0">
                <a:solidFill>
                  <a:srgbClr val="FFFF00"/>
                </a:solidFill>
              </a:rPr>
              <a:t>Фронтальная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6" name="Рисунок 5" descr="Image00007-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1341438"/>
            <a:ext cx="316865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b24920729e74da1b70bbc8b803672160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4149725"/>
            <a:ext cx="3133725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938212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Принципы.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Стимуляция речевой и познавательной  активности детей.</a:t>
            </a:r>
          </a:p>
          <a:p>
            <a:r>
              <a:rPr lang="ru-RU" smtClean="0"/>
              <a:t>Создание ситуации успеха деятельности каждого ребенка.</a:t>
            </a:r>
          </a:p>
          <a:p>
            <a:r>
              <a:rPr lang="ru-RU" smtClean="0"/>
              <a:t>Доверительное отношение между взрослым и ребенком, основанное на сотрудничестве.</a:t>
            </a:r>
          </a:p>
          <a:p>
            <a:r>
              <a:rPr lang="ru-RU" smtClean="0"/>
              <a:t>Учет особенностей детского экспериментирования.</a:t>
            </a: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8229600" cy="72231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Приемы.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313"/>
            <a:ext cx="7524750" cy="5373687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Введение в игровую ситуацию.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Повтор инструкций, проговаривание хода предстоящих действий.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Выполнение действий по согласованию воспитателей.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«Намеренная ошибка».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Предоставление каждому возможности задать вопрос взрослому или ребенку.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Фиксирование детьми результатов наблюдений в блокнотах в виде схематичных рисунков.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Компьютерные и мультимедийные средства обучения.</a:t>
            </a:r>
            <a:endParaRPr lang="ru-RU" dirty="0"/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865188"/>
          </a:xfrm>
        </p:spPr>
        <p:txBody>
          <a:bodyPr/>
          <a:lstStyle/>
          <a:p>
            <a:pPr algn="ctr"/>
            <a:r>
              <a:rPr lang="ru-RU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Форма проведения.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1557338"/>
            <a:ext cx="8964612" cy="47672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      Занимательные опыты, игры – занятия с элементами экспериментирования. </a:t>
            </a:r>
          </a:p>
        </p:txBody>
      </p:sp>
      <p:pic>
        <p:nvPicPr>
          <p:cNvPr id="4" name="Рисунок 3" descr="1357732609_p109195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924175"/>
            <a:ext cx="3336925" cy="250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7d2f5a88e3b476367f98111368e02fbc.jpg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2924175"/>
            <a:ext cx="3095625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882</TotalTime>
  <Words>368</Words>
  <Application>Microsoft Office PowerPoint</Application>
  <PresentationFormat>Экран (4:3)</PresentationFormat>
  <Paragraphs>64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Муниципальное автономное дошкольное  образовательное учреждение  Центр развития ребенка - детский сад №23 «Сказка»  </vt:lpstr>
      <vt:lpstr>Актуальность</vt:lpstr>
      <vt:lpstr>Слайд 3</vt:lpstr>
      <vt:lpstr>Цель и задачи.</vt:lpstr>
      <vt:lpstr>Основные методы.</vt:lpstr>
      <vt:lpstr>Формы работы.</vt:lpstr>
      <vt:lpstr>Принципы.</vt:lpstr>
      <vt:lpstr>Приемы.</vt:lpstr>
      <vt:lpstr>Форма проведения.</vt:lpstr>
      <vt:lpstr>Создание условий.</vt:lpstr>
      <vt:lpstr>Перспективы </vt:lpstr>
      <vt:lpstr>Результативность 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детский сад комбинированного вида №23 «Аленушка»</dc:title>
  <dc:creator>Елена</dc:creator>
  <cp:lastModifiedBy>LUDA</cp:lastModifiedBy>
  <cp:revision>20</cp:revision>
  <dcterms:created xsi:type="dcterms:W3CDTF">2013-11-05T03:00:57Z</dcterms:created>
  <dcterms:modified xsi:type="dcterms:W3CDTF">2017-08-23T19:11:33Z</dcterms:modified>
</cp:coreProperties>
</file>