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3"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49" d="100"/>
          <a:sy n="49" d="100"/>
        </p:scale>
        <p:origin x="-102" y="-121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5B106E36-FD25-4E2D-B0AA-010F637433A0}" type="datetimeFigureOut">
              <a:rPr lang="ru-RU" smtClean="0"/>
              <a:pPr/>
              <a:t>23.08.2017</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725C68B6-61C2-468F-89AB-4B9F7531AA68}"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23.08.2017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23.08.2017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23.08.2017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23.08.2017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23.08.2017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23.08.2017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23.08.2017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23.08.2017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23.08.2017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23.08.2017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B106E36-FD25-4E2D-B0AA-010F637433A0}" type="datetimeFigureOut">
              <a:rPr lang="ru-RU" smtClean="0"/>
              <a:pPr/>
              <a:t>23.08.2017</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Owner\Рабочий стол\Сызрань\sysran.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422030" y="1371600"/>
            <a:ext cx="8293374" cy="2700342"/>
          </a:xfrm>
        </p:spPr>
        <p:txBody>
          <a:bodyPr>
            <a:normAutofit fontScale="90000"/>
          </a:bodyPr>
          <a:lstStyle/>
          <a:p>
            <a:r>
              <a:rPr lang="en-US" sz="3100" dirty="0" smtClean="0">
                <a:solidFill>
                  <a:schemeClr val="tx1">
                    <a:lumMod val="50000"/>
                  </a:schemeClr>
                </a:solidFill>
              </a:rPr>
              <a:t>Project </a:t>
            </a:r>
            <a:r>
              <a:rPr lang="en-US" sz="3100" dirty="0" smtClean="0">
                <a:solidFill>
                  <a:schemeClr val="tx1">
                    <a:lumMod val="50000"/>
                  </a:schemeClr>
                </a:solidFill>
              </a:rPr>
              <a:t>“Syzran” </a:t>
            </a:r>
            <a:br>
              <a:rPr lang="en-US" sz="3100" dirty="0" smtClean="0">
                <a:solidFill>
                  <a:schemeClr val="tx1">
                    <a:lumMod val="50000"/>
                  </a:schemeClr>
                </a:solidFill>
              </a:rPr>
            </a:br>
            <a:r>
              <a:rPr lang="en-US" sz="3100" dirty="0" smtClean="0">
                <a:solidFill>
                  <a:schemeClr val="tx1">
                    <a:lumMod val="50000"/>
                  </a:schemeClr>
                </a:solidFill>
              </a:rPr>
              <a:t>is created by </a:t>
            </a:r>
            <a:br>
              <a:rPr lang="en-US" sz="3100" dirty="0" smtClean="0">
                <a:solidFill>
                  <a:schemeClr val="tx1">
                    <a:lumMod val="50000"/>
                  </a:schemeClr>
                </a:solidFill>
              </a:rPr>
            </a:br>
            <a:r>
              <a:rPr lang="en-US" sz="3100" dirty="0" smtClean="0">
                <a:solidFill>
                  <a:schemeClr val="tx1">
                    <a:lumMod val="50000"/>
                  </a:schemeClr>
                </a:solidFill>
              </a:rPr>
              <a:t>pupils of the 6 d form Nikita </a:t>
            </a:r>
            <a:r>
              <a:rPr lang="en-US" sz="3100" dirty="0" err="1" smtClean="0">
                <a:solidFill>
                  <a:schemeClr val="tx1">
                    <a:lumMod val="50000"/>
                  </a:schemeClr>
                </a:solidFill>
              </a:rPr>
              <a:t>fomin</a:t>
            </a:r>
            <a:r>
              <a:rPr lang="en-US" sz="3100" dirty="0" smtClean="0">
                <a:solidFill>
                  <a:schemeClr val="tx1">
                    <a:lumMod val="50000"/>
                  </a:schemeClr>
                </a:solidFill>
              </a:rPr>
              <a:t>, </a:t>
            </a:r>
            <a:r>
              <a:rPr lang="en-US" sz="3100" dirty="0" err="1" smtClean="0">
                <a:solidFill>
                  <a:schemeClr val="tx1">
                    <a:lumMod val="50000"/>
                  </a:schemeClr>
                </a:solidFill>
              </a:rPr>
              <a:t>darya</a:t>
            </a:r>
            <a:r>
              <a:rPr lang="en-US" sz="3100" dirty="0" smtClean="0">
                <a:solidFill>
                  <a:schemeClr val="tx1">
                    <a:lumMod val="50000"/>
                  </a:schemeClr>
                </a:solidFill>
              </a:rPr>
              <a:t> </a:t>
            </a:r>
            <a:r>
              <a:rPr lang="en-US" sz="3100" dirty="0" err="1" smtClean="0">
                <a:solidFill>
                  <a:schemeClr val="tx1">
                    <a:lumMod val="50000"/>
                  </a:schemeClr>
                </a:solidFill>
              </a:rPr>
              <a:t>kuznecova</a:t>
            </a:r>
            <a:r>
              <a:rPr lang="en-US" sz="3100" dirty="0" smtClean="0">
                <a:solidFill>
                  <a:schemeClr val="tx1">
                    <a:lumMod val="50000"/>
                  </a:schemeClr>
                </a:solidFill>
              </a:rPr>
              <a:t>, </a:t>
            </a:r>
            <a:r>
              <a:rPr lang="en-US" sz="3100" dirty="0" err="1" smtClean="0">
                <a:solidFill>
                  <a:schemeClr val="tx1">
                    <a:lumMod val="50000"/>
                  </a:schemeClr>
                </a:solidFill>
              </a:rPr>
              <a:t>kseniya</a:t>
            </a:r>
            <a:r>
              <a:rPr lang="en-US" sz="3100" dirty="0" smtClean="0">
                <a:solidFill>
                  <a:schemeClr val="tx1">
                    <a:lumMod val="50000"/>
                  </a:schemeClr>
                </a:solidFill>
              </a:rPr>
              <a:t> </a:t>
            </a:r>
            <a:r>
              <a:rPr lang="en-US" sz="3100" dirty="0" err="1" smtClean="0">
                <a:solidFill>
                  <a:schemeClr val="tx1">
                    <a:lumMod val="50000"/>
                  </a:schemeClr>
                </a:solidFill>
              </a:rPr>
              <a:t>fadeeva</a:t>
            </a:r>
            <a:r>
              <a:rPr lang="en-US" sz="3100" dirty="0" smtClean="0">
                <a:solidFill>
                  <a:schemeClr val="tx1">
                    <a:lumMod val="50000"/>
                  </a:schemeClr>
                </a:solidFill>
              </a:rPr>
              <a:t>, </a:t>
            </a:r>
            <a:r>
              <a:rPr lang="en-US" sz="3100" dirty="0" err="1" smtClean="0">
                <a:solidFill>
                  <a:schemeClr val="tx1">
                    <a:lumMod val="50000"/>
                  </a:schemeClr>
                </a:solidFill>
              </a:rPr>
              <a:t>dmitriy</a:t>
            </a:r>
            <a:r>
              <a:rPr lang="en-US" sz="3100" dirty="0" smtClean="0">
                <a:solidFill>
                  <a:schemeClr val="tx1">
                    <a:lumMod val="50000"/>
                  </a:schemeClr>
                </a:solidFill>
              </a:rPr>
              <a:t> </a:t>
            </a:r>
            <a:r>
              <a:rPr lang="en-US" sz="3100" dirty="0" err="1" smtClean="0">
                <a:solidFill>
                  <a:schemeClr val="tx1">
                    <a:lumMod val="50000"/>
                  </a:schemeClr>
                </a:solidFill>
              </a:rPr>
              <a:t>kotlyarevskiy</a:t>
            </a:r>
            <a:r>
              <a:rPr lang="en-US" sz="3100" dirty="0" smtClean="0">
                <a:solidFill>
                  <a:schemeClr val="tx1">
                    <a:lumMod val="50000"/>
                  </a:schemeClr>
                </a:solidFill>
              </a:rPr>
              <a:t>. </a:t>
            </a:r>
            <a:r>
              <a:rPr lang="en-US" sz="3100" dirty="0" smtClean="0">
                <a:solidFill>
                  <a:schemeClr val="tx1">
                    <a:lumMod val="50000"/>
                  </a:schemeClr>
                </a:solidFill>
              </a:rPr>
              <a:t/>
            </a:r>
            <a:br>
              <a:rPr lang="en-US" sz="3100" dirty="0" smtClean="0">
                <a:solidFill>
                  <a:schemeClr val="tx1">
                    <a:lumMod val="50000"/>
                  </a:schemeClr>
                </a:solidFill>
              </a:rPr>
            </a:br>
            <a:r>
              <a:rPr lang="en-US" sz="2000" u="sng" dirty="0" smtClean="0">
                <a:solidFill>
                  <a:schemeClr val="tx1">
                    <a:lumMod val="50000"/>
                  </a:schemeClr>
                </a:solidFill>
              </a:rPr>
              <a:t>Teacher: </a:t>
            </a:r>
            <a:r>
              <a:rPr lang="en-US" sz="2000" u="sng" dirty="0" err="1" smtClean="0">
                <a:solidFill>
                  <a:schemeClr val="tx1">
                    <a:lumMod val="50000"/>
                  </a:schemeClr>
                </a:solidFill>
              </a:rPr>
              <a:t>Borisova</a:t>
            </a:r>
            <a:r>
              <a:rPr lang="en-US" sz="2000" u="sng" dirty="0" smtClean="0">
                <a:solidFill>
                  <a:schemeClr val="tx1">
                    <a:lumMod val="50000"/>
                  </a:schemeClr>
                </a:solidFill>
              </a:rPr>
              <a:t> T.G</a:t>
            </a:r>
            <a:r>
              <a:rPr lang="en-US" sz="3100" dirty="0" smtClean="0">
                <a:solidFill>
                  <a:schemeClr val="tx1">
                    <a:lumMod val="50000"/>
                  </a:schemeClr>
                </a:solidFill>
              </a:rPr>
              <a:t>.</a:t>
            </a:r>
            <a:endParaRPr lang="ru-RU" sz="3100" dirty="0">
              <a:solidFill>
                <a:schemeClr val="tx1">
                  <a:lumMod val="50000"/>
                </a:schemeClr>
              </a:solidFill>
            </a:endParaRPr>
          </a:p>
        </p:txBody>
      </p:sp>
      <p:sp>
        <p:nvSpPr>
          <p:cNvPr id="3" name="Подзаголовок 2"/>
          <p:cNvSpPr>
            <a:spLocks noGrp="1"/>
          </p:cNvSpPr>
          <p:nvPr>
            <p:ph type="subTitle" idx="1"/>
          </p:nvPr>
        </p:nvSpPr>
        <p:spPr>
          <a:xfrm>
            <a:off x="1371600" y="6143644"/>
            <a:ext cx="6400800" cy="714356"/>
          </a:xfrm>
        </p:spPr>
        <p:txBody>
          <a:bodyPr/>
          <a:lstStyle/>
          <a:p>
            <a:r>
              <a:rPr lang="en-US" dirty="0" smtClean="0">
                <a:solidFill>
                  <a:schemeClr val="bg2">
                    <a:lumMod val="75000"/>
                  </a:schemeClr>
                </a:solidFill>
              </a:rPr>
              <a:t>Syzran 2012</a:t>
            </a:r>
            <a:endParaRPr lang="ru-RU" dirty="0">
              <a:solidFill>
                <a:schemeClr val="bg2">
                  <a:lumMod val="75000"/>
                </a:schemeClr>
              </a:solidFill>
            </a:endParaRPr>
          </a:p>
        </p:txBody>
      </p:sp>
      <p:sp>
        <p:nvSpPr>
          <p:cNvPr id="5" name="Прямоугольник 4"/>
          <p:cNvSpPr/>
          <p:nvPr/>
        </p:nvSpPr>
        <p:spPr>
          <a:xfrm rot="10800000" flipV="1">
            <a:off x="3803375" y="5366802"/>
            <a:ext cx="1451038" cy="646331"/>
          </a:xfrm>
          <a:prstGeom prst="rect">
            <a:avLst/>
          </a:prstGeom>
        </p:spPr>
        <p:txBody>
          <a:bodyPr wrap="square">
            <a:spAutoFit/>
          </a:bodyPr>
          <a:lstStyle/>
          <a:p>
            <a:r>
              <a:rPr lang="en-US" dirty="0" smtClean="0">
                <a:solidFill>
                  <a:schemeClr val="tx1">
                    <a:lumMod val="50000"/>
                  </a:schemeClr>
                </a:solidFill>
              </a:rPr>
              <a:t>Gymnasium</a:t>
            </a:r>
          </a:p>
          <a:p>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p:cNvPicPr>
            <a:picLocks noChangeAspect="1" noChangeArrowheads="1"/>
          </p:cNvPicPr>
          <p:nvPr/>
        </p:nvPicPr>
        <p:blipFill>
          <a:blip r:embed="rId2" cstate="print"/>
          <a:srcRect/>
          <a:stretch>
            <a:fillRect/>
          </a:stretch>
        </p:blipFill>
        <p:spPr bwMode="auto">
          <a:xfrm>
            <a:off x="0" y="0"/>
            <a:ext cx="4868977" cy="3786190"/>
          </a:xfrm>
          <a:prstGeom prst="rect">
            <a:avLst/>
          </a:prstGeom>
          <a:noFill/>
          <a:ln w="9525">
            <a:noFill/>
            <a:miter lim="800000"/>
            <a:headEnd/>
            <a:tailEnd/>
          </a:ln>
          <a:effectLst/>
        </p:spPr>
      </p:pic>
      <p:pic>
        <p:nvPicPr>
          <p:cNvPr id="5122" name="Picture 2" descr="C:\Documents and Settings\Owner\Рабочий стол\Сызрань\_______________ ________________________ __________.jpg"/>
          <p:cNvPicPr>
            <a:picLocks noChangeAspect="1" noChangeArrowheads="1"/>
          </p:cNvPicPr>
          <p:nvPr/>
        </p:nvPicPr>
        <p:blipFill>
          <a:blip r:embed="rId3" cstate="print"/>
          <a:srcRect/>
          <a:stretch>
            <a:fillRect/>
          </a:stretch>
        </p:blipFill>
        <p:spPr bwMode="auto">
          <a:xfrm>
            <a:off x="4857752" y="0"/>
            <a:ext cx="3857652" cy="4781528"/>
          </a:xfrm>
          <a:prstGeom prst="rect">
            <a:avLst/>
          </a:prstGeom>
          <a:noFill/>
        </p:spPr>
      </p:pic>
      <p:sp>
        <p:nvSpPr>
          <p:cNvPr id="4" name="Заголовок 3"/>
          <p:cNvSpPr>
            <a:spLocks noGrp="1"/>
          </p:cNvSpPr>
          <p:nvPr>
            <p:ph type="ctrTitle"/>
          </p:nvPr>
        </p:nvSpPr>
        <p:spPr/>
        <p:txBody>
          <a:bodyPr/>
          <a:lstStyle/>
          <a:p>
            <a:endParaRPr lang="ru-RU" dirty="0"/>
          </a:p>
        </p:txBody>
      </p:sp>
      <p:sp>
        <p:nvSpPr>
          <p:cNvPr id="5" name="Подзаголовок 4"/>
          <p:cNvSpPr>
            <a:spLocks noGrp="1"/>
          </p:cNvSpPr>
          <p:nvPr>
            <p:ph type="subTitle" idx="1"/>
          </p:nvPr>
        </p:nvSpPr>
        <p:spPr>
          <a:xfrm>
            <a:off x="428596" y="3714752"/>
            <a:ext cx="8305800" cy="2443840"/>
          </a:xfrm>
        </p:spPr>
        <p:txBody>
          <a:bodyPr>
            <a:normAutofit fontScale="77500" lnSpcReduction="20000"/>
          </a:bodyPr>
          <a:lstStyle/>
          <a:p>
            <a:r>
              <a:rPr lang="en-US" dirty="0" smtClean="0">
                <a:solidFill>
                  <a:schemeClr val="bg1"/>
                </a:solidFill>
              </a:rPr>
              <a:t>In 1683 on the shore of the Syzran river not far off from the place of its fall into the Volga river rose a fortress . The fortress got its name after the river Syzran. It was founded to defend the southern approaches to the </a:t>
            </a:r>
            <a:r>
              <a:rPr lang="en-US" dirty="0" err="1" smtClean="0">
                <a:solidFill>
                  <a:schemeClr val="bg1"/>
                </a:solidFill>
              </a:rPr>
              <a:t>Samarskaya</a:t>
            </a:r>
            <a:r>
              <a:rPr lang="en-US" dirty="0" smtClean="0">
                <a:solidFill>
                  <a:schemeClr val="bg1"/>
                </a:solidFill>
              </a:rPr>
              <a:t> pommel with its rich </a:t>
            </a:r>
            <a:r>
              <a:rPr lang="en-US" dirty="0" err="1" smtClean="0">
                <a:solidFill>
                  <a:schemeClr val="bg1"/>
                </a:solidFill>
              </a:rPr>
              <a:t>saltworks</a:t>
            </a:r>
            <a:r>
              <a:rPr lang="en-US" dirty="0" smtClean="0">
                <a:solidFill>
                  <a:schemeClr val="bg1"/>
                </a:solidFill>
              </a:rPr>
              <a:t>  and fishing. </a:t>
            </a:r>
            <a:r>
              <a:rPr lang="en-US" dirty="0" err="1" smtClean="0">
                <a:solidFill>
                  <a:schemeClr val="bg1"/>
                </a:solidFill>
              </a:rPr>
              <a:t>Becides</a:t>
            </a:r>
            <a:r>
              <a:rPr lang="en-US" dirty="0" smtClean="0">
                <a:solidFill>
                  <a:schemeClr val="bg1"/>
                </a:solidFill>
              </a:rPr>
              <a:t> a lot of robbers looked upon this region as their own private domain. And the Samara governors  had to send the armed forces there. The emblem of Syzran is a black bull on the golden field.</a:t>
            </a:r>
            <a:endParaRPr lang="ru-RU" dirty="0">
              <a:solidFill>
                <a:schemeClr val="bg1"/>
              </a:solidFill>
            </a:endParaRPr>
          </a:p>
        </p:txBody>
      </p:sp>
      <p:pic>
        <p:nvPicPr>
          <p:cNvPr id="1026" name="Picture 2" descr="C:\Documents and Settings\Owner\Рабочий стол\Сызрань\syzran_city_co.jpg"/>
          <p:cNvPicPr>
            <a:picLocks noChangeAspect="1" noChangeArrowheads="1"/>
          </p:cNvPicPr>
          <p:nvPr/>
        </p:nvPicPr>
        <p:blipFill>
          <a:blip r:embed="rId4" cstate="print"/>
          <a:srcRect/>
          <a:stretch>
            <a:fillRect/>
          </a:stretch>
        </p:blipFill>
        <p:spPr bwMode="auto">
          <a:xfrm>
            <a:off x="6572264" y="5572140"/>
            <a:ext cx="1714480" cy="128586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descr="C:\Documents and Settings\Owner\Рабочий стол\Сызрань\a_ruthenus02.jpg"/>
          <p:cNvPicPr>
            <a:picLocks noChangeAspect="1" noChangeArrowheads="1"/>
          </p:cNvPicPr>
          <p:nvPr/>
        </p:nvPicPr>
        <p:blipFill>
          <a:blip r:embed="rId2" cstate="print"/>
          <a:srcRect/>
          <a:stretch>
            <a:fillRect/>
          </a:stretch>
        </p:blipFill>
        <p:spPr bwMode="auto">
          <a:xfrm>
            <a:off x="3643306" y="3143248"/>
            <a:ext cx="4991083" cy="2643206"/>
          </a:xfrm>
          <a:prstGeom prst="rect">
            <a:avLst/>
          </a:prstGeom>
          <a:noFill/>
        </p:spPr>
      </p:pic>
      <p:sp>
        <p:nvSpPr>
          <p:cNvPr id="4" name="Заголовок 3"/>
          <p:cNvSpPr>
            <a:spLocks noGrp="1"/>
          </p:cNvSpPr>
          <p:nvPr>
            <p:ph type="ctrTitle"/>
          </p:nvPr>
        </p:nvSpPr>
        <p:spPr/>
        <p:txBody>
          <a:bodyPr/>
          <a:lstStyle/>
          <a:p>
            <a:endParaRPr lang="ru-RU" dirty="0"/>
          </a:p>
        </p:txBody>
      </p:sp>
      <p:sp>
        <p:nvSpPr>
          <p:cNvPr id="5" name="Подзаголовок 4"/>
          <p:cNvSpPr>
            <a:spLocks noGrp="1"/>
          </p:cNvSpPr>
          <p:nvPr>
            <p:ph type="subTitle" idx="1"/>
          </p:nvPr>
        </p:nvSpPr>
        <p:spPr>
          <a:xfrm>
            <a:off x="457200" y="3699804"/>
            <a:ext cx="8305800" cy="2729592"/>
          </a:xfrm>
        </p:spPr>
        <p:txBody>
          <a:bodyPr>
            <a:normAutofit fontScale="92500" lnSpcReduction="20000"/>
          </a:bodyPr>
          <a:lstStyle/>
          <a:p>
            <a:r>
              <a:rPr lang="en-US" dirty="0" smtClean="0"/>
              <a:t>The waters of the Volga were rich in fish: white sturgeons, </a:t>
            </a:r>
            <a:r>
              <a:rPr lang="en-US" dirty="0" err="1" smtClean="0"/>
              <a:t>sterlets</a:t>
            </a:r>
            <a:r>
              <a:rPr lang="en-US" dirty="0" smtClean="0"/>
              <a:t> and rare forms of salmon. New settlements were founded not far from the fortress: </a:t>
            </a:r>
            <a:r>
              <a:rPr lang="en-US" dirty="0" err="1" smtClean="0"/>
              <a:t>Ilinskaya</a:t>
            </a:r>
            <a:r>
              <a:rPr lang="en-US" dirty="0" smtClean="0"/>
              <a:t> and </a:t>
            </a:r>
            <a:r>
              <a:rPr lang="en-US" dirty="0" err="1" smtClean="0"/>
              <a:t>Pokrovskaya</a:t>
            </a:r>
            <a:r>
              <a:rPr lang="en-US" dirty="0" smtClean="0"/>
              <a:t> across the </a:t>
            </a:r>
            <a:r>
              <a:rPr lang="en-US" dirty="0" err="1" smtClean="0">
                <a:solidFill>
                  <a:schemeClr val="bg1"/>
                </a:solidFill>
              </a:rPr>
              <a:t>Krymza</a:t>
            </a:r>
            <a:r>
              <a:rPr lang="en-US" dirty="0" smtClean="0">
                <a:solidFill>
                  <a:schemeClr val="bg1"/>
                </a:solidFill>
              </a:rPr>
              <a:t> </a:t>
            </a:r>
            <a:r>
              <a:rPr lang="en-US" dirty="0" smtClean="0"/>
              <a:t>river and a little bit later- </a:t>
            </a:r>
            <a:r>
              <a:rPr lang="en-US" dirty="0" err="1" smtClean="0">
                <a:solidFill>
                  <a:schemeClr val="bg1"/>
                </a:solidFill>
              </a:rPr>
              <a:t>Preobrazhenskaya</a:t>
            </a:r>
            <a:r>
              <a:rPr lang="en-US" dirty="0" smtClean="0"/>
              <a:t> across the Syzran river. There were here the merchants and craftsmen, who were being written in the settlement and settled closer to the fortress walls.</a:t>
            </a:r>
            <a:endParaRPr lang="ru-RU" dirty="0"/>
          </a:p>
        </p:txBody>
      </p:sp>
      <p:pic>
        <p:nvPicPr>
          <p:cNvPr id="4098" name="Picture 2" descr="C:\Documents and Settings\Owner\Рабочий стол\Сызрань\osetr_b.jpg"/>
          <p:cNvPicPr>
            <a:picLocks noChangeAspect="1" noChangeArrowheads="1"/>
          </p:cNvPicPr>
          <p:nvPr/>
        </p:nvPicPr>
        <p:blipFill>
          <a:blip r:embed="rId3" cstate="print"/>
          <a:srcRect/>
          <a:stretch>
            <a:fillRect/>
          </a:stretch>
        </p:blipFill>
        <p:spPr bwMode="auto">
          <a:xfrm>
            <a:off x="142844" y="0"/>
            <a:ext cx="4810132" cy="2571744"/>
          </a:xfrm>
          <a:prstGeom prst="rect">
            <a:avLst/>
          </a:prstGeom>
          <a:noFill/>
        </p:spPr>
      </p:pic>
      <p:pic>
        <p:nvPicPr>
          <p:cNvPr id="4100" name="Picture 4" descr="C:\Documents and Settings\Owner\Рабочий стол\Сызрань\54053556.jpg"/>
          <p:cNvPicPr>
            <a:picLocks noChangeAspect="1" noChangeArrowheads="1"/>
          </p:cNvPicPr>
          <p:nvPr/>
        </p:nvPicPr>
        <p:blipFill>
          <a:blip r:embed="rId4" cstate="print"/>
          <a:srcRect/>
          <a:stretch>
            <a:fillRect/>
          </a:stretch>
        </p:blipFill>
        <p:spPr bwMode="auto">
          <a:xfrm>
            <a:off x="5143504" y="357166"/>
            <a:ext cx="3857652" cy="2643206"/>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descr="C:\Documents and Settings\Owner\Рабочий стол\Сызрань\26.jpg"/>
          <p:cNvPicPr>
            <a:picLocks noChangeAspect="1" noChangeArrowheads="1"/>
          </p:cNvPicPr>
          <p:nvPr/>
        </p:nvPicPr>
        <p:blipFill>
          <a:blip r:embed="rId2" cstate="print"/>
          <a:srcRect/>
          <a:stretch>
            <a:fillRect/>
          </a:stretch>
        </p:blipFill>
        <p:spPr bwMode="auto">
          <a:xfrm>
            <a:off x="3643306" y="2643158"/>
            <a:ext cx="5500694" cy="4214842"/>
          </a:xfrm>
          <a:prstGeom prst="rect">
            <a:avLst/>
          </a:prstGeom>
          <a:noFill/>
        </p:spPr>
      </p:pic>
      <p:sp>
        <p:nvSpPr>
          <p:cNvPr id="3" name="Заголовок 2"/>
          <p:cNvSpPr>
            <a:spLocks noGrp="1"/>
          </p:cNvSpPr>
          <p:nvPr>
            <p:ph type="ctrTitle"/>
          </p:nvPr>
        </p:nvSpPr>
        <p:spPr>
          <a:xfrm>
            <a:off x="4857752" y="142852"/>
            <a:ext cx="3793878" cy="2500330"/>
          </a:xfrm>
        </p:spPr>
        <p:txBody>
          <a:bodyPr>
            <a:noAutofit/>
          </a:bodyPr>
          <a:lstStyle/>
          <a:p>
            <a:r>
              <a:rPr lang="en-US" sz="1400" dirty="0" smtClean="0">
                <a:solidFill>
                  <a:schemeClr val="bg1">
                    <a:lumMod val="95000"/>
                    <a:lumOff val="5000"/>
                  </a:schemeClr>
                </a:solidFill>
              </a:rPr>
              <a:t>On July 17, 1795 the weather was hot and windy. After a terrible fire the town burnt utterly. Only the settlements across the river survived. It was decided to restore town according to the regular plan. In 1804 the first regular plan of Syzran was comprised and the emperor Alexander put on it the resolution: “To be on this”.</a:t>
            </a:r>
            <a:r>
              <a:rPr lang="ru-RU" sz="1400" dirty="0" smtClean="0">
                <a:solidFill>
                  <a:schemeClr val="bg1">
                    <a:lumMod val="95000"/>
                    <a:lumOff val="5000"/>
                  </a:schemeClr>
                </a:solidFill>
              </a:rPr>
              <a:t/>
            </a:r>
            <a:br>
              <a:rPr lang="ru-RU" sz="1400" dirty="0" smtClean="0">
                <a:solidFill>
                  <a:schemeClr val="bg1">
                    <a:lumMod val="95000"/>
                    <a:lumOff val="5000"/>
                  </a:schemeClr>
                </a:solidFill>
              </a:rPr>
            </a:br>
            <a:endParaRPr lang="ru-RU" sz="1400" dirty="0">
              <a:solidFill>
                <a:schemeClr val="bg1">
                  <a:lumMod val="95000"/>
                  <a:lumOff val="5000"/>
                </a:schemeClr>
              </a:solidFill>
            </a:endParaRPr>
          </a:p>
        </p:txBody>
      </p:sp>
      <p:sp>
        <p:nvSpPr>
          <p:cNvPr id="2" name="Подзаголовок 1"/>
          <p:cNvSpPr>
            <a:spLocks noGrp="1"/>
          </p:cNvSpPr>
          <p:nvPr>
            <p:ph type="subTitle" idx="1"/>
          </p:nvPr>
        </p:nvSpPr>
        <p:spPr>
          <a:xfrm>
            <a:off x="457200" y="3699804"/>
            <a:ext cx="3186106" cy="2658154"/>
          </a:xfrm>
        </p:spPr>
        <p:txBody>
          <a:bodyPr>
            <a:normAutofit/>
          </a:bodyPr>
          <a:lstStyle/>
          <a:p>
            <a:r>
              <a:rPr lang="en-US" sz="1600" b="1" dirty="0" smtClean="0">
                <a:solidFill>
                  <a:schemeClr val="bg1">
                    <a:lumMod val="95000"/>
                    <a:lumOff val="5000"/>
                  </a:schemeClr>
                </a:solidFill>
              </a:rPr>
              <a:t>After the fire of 1906 that destroyed almost all wooden buildings, building of stone were build of the town.  Merchants played a great part in this work. At that time the first church was built.</a:t>
            </a:r>
          </a:p>
          <a:p>
            <a:r>
              <a:rPr lang="en-US" sz="1600" b="1" dirty="0" smtClean="0">
                <a:solidFill>
                  <a:schemeClr val="bg1">
                    <a:lumMod val="95000"/>
                    <a:lumOff val="5000"/>
                  </a:schemeClr>
                </a:solidFill>
              </a:rPr>
              <a:t>Today this is our central church called The Kazan Cathedral.</a:t>
            </a:r>
            <a:endParaRPr lang="ru-RU" sz="1600" b="1" dirty="0">
              <a:solidFill>
                <a:schemeClr val="bg1">
                  <a:lumMod val="95000"/>
                  <a:lumOff val="5000"/>
                </a:schemeClr>
              </a:solidFill>
            </a:endParaRPr>
          </a:p>
        </p:txBody>
      </p:sp>
      <p:pic>
        <p:nvPicPr>
          <p:cNvPr id="6146" name="Picture 2" descr="C:\Documents and Settings\Owner\Рабочий стол\Сызрань\045.jpg"/>
          <p:cNvPicPr>
            <a:picLocks noChangeAspect="1" noChangeArrowheads="1"/>
          </p:cNvPicPr>
          <p:nvPr/>
        </p:nvPicPr>
        <p:blipFill>
          <a:blip r:embed="rId3" cstate="print"/>
          <a:srcRect/>
          <a:stretch>
            <a:fillRect/>
          </a:stretch>
        </p:blipFill>
        <p:spPr bwMode="auto">
          <a:xfrm>
            <a:off x="0" y="0"/>
            <a:ext cx="4857752" cy="3391676"/>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ocuments and Settings\Owner\Рабочий стол\Сызрань\0_194de_f1c974c7_XL.jpe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r>
              <a:rPr lang="en-US" dirty="0" smtClean="0">
                <a:solidFill>
                  <a:srgbClr val="FF0000"/>
                </a:solidFill>
              </a:rPr>
              <a:t>In 1917 the Great October Revolution took place in our country. A lot of workers of Syzran took part and lost their </a:t>
            </a:r>
            <a:r>
              <a:rPr lang="en-US" dirty="0" err="1" smtClean="0">
                <a:solidFill>
                  <a:srgbClr val="FF0000"/>
                </a:solidFill>
              </a:rPr>
              <a:t>lifes</a:t>
            </a:r>
            <a:r>
              <a:rPr lang="en-US" dirty="0" smtClean="0">
                <a:solidFill>
                  <a:srgbClr val="FF0000"/>
                </a:solidFill>
              </a:rPr>
              <a:t> in the revolution. </a:t>
            </a:r>
            <a:r>
              <a:rPr lang="en-US" smtClean="0">
                <a:solidFill>
                  <a:srgbClr val="FF0000"/>
                </a:solidFill>
              </a:rPr>
              <a:t>Nowadays </a:t>
            </a:r>
            <a:r>
              <a:rPr lang="en-US" dirty="0" smtClean="0">
                <a:solidFill>
                  <a:srgbClr val="FF0000"/>
                </a:solidFill>
              </a:rPr>
              <a:t>we can see a monument in </a:t>
            </a:r>
            <a:r>
              <a:rPr lang="en-US" dirty="0" err="1" smtClean="0">
                <a:solidFill>
                  <a:srgbClr val="FF0000"/>
                </a:solidFill>
              </a:rPr>
              <a:t>Kuznecky</a:t>
            </a:r>
            <a:r>
              <a:rPr lang="en-US" dirty="0" smtClean="0">
                <a:solidFill>
                  <a:srgbClr val="FF0000"/>
                </a:solidFill>
              </a:rPr>
              <a:t> Park in </a:t>
            </a:r>
            <a:r>
              <a:rPr lang="en-US" dirty="0" err="1" smtClean="0">
                <a:solidFill>
                  <a:srgbClr val="FF0000"/>
                </a:solidFill>
              </a:rPr>
              <a:t>honour</a:t>
            </a:r>
            <a:r>
              <a:rPr lang="en-US" dirty="0" smtClean="0">
                <a:solidFill>
                  <a:srgbClr val="FF0000"/>
                </a:solidFill>
              </a:rPr>
              <a:t> of those who served our town.</a:t>
            </a:r>
            <a:endParaRPr lang="ru-RU" dirty="0">
              <a:solidFill>
                <a:srgbClr val="FF00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C:\Documents and Settings\Owner\Рабочий стол\Сызрань\P1010001.jpg"/>
          <p:cNvPicPr>
            <a:picLocks noChangeAspect="1" noChangeArrowheads="1"/>
          </p:cNvPicPr>
          <p:nvPr/>
        </p:nvPicPr>
        <p:blipFill>
          <a:blip r:embed="rId2" cstate="print"/>
          <a:srcRect/>
          <a:stretch>
            <a:fillRect/>
          </a:stretch>
        </p:blipFill>
        <p:spPr bwMode="auto">
          <a:xfrm>
            <a:off x="142844" y="142852"/>
            <a:ext cx="8858312" cy="6572296"/>
          </a:xfrm>
          <a:prstGeom prst="rect">
            <a:avLst/>
          </a:prstGeom>
          <a:noFill/>
        </p:spPr>
      </p:pic>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285728"/>
            <a:ext cx="8229600" cy="1285884"/>
          </a:xfrm>
        </p:spPr>
        <p:txBody>
          <a:bodyPr>
            <a:normAutofit fontScale="85000" lnSpcReduction="20000"/>
          </a:bodyPr>
          <a:lstStyle/>
          <a:p>
            <a:r>
              <a:rPr lang="en-US" dirty="0" smtClean="0">
                <a:solidFill>
                  <a:srgbClr val="002060"/>
                </a:solidFill>
              </a:rPr>
              <a:t>The Heavy Machinery Building plant  is developing a number of products nowadays . Recently they have established relation ship with some plant in Czech republic. </a:t>
            </a:r>
            <a:endParaRPr lang="ru-RU" dirty="0">
              <a:solidFill>
                <a:srgbClr val="00206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Documents and Settings\Owner\Рабочий стол\Сызрань\0_32567_39fd1f14_XL.jpeg"/>
          <p:cNvPicPr>
            <a:picLocks noChangeAspect="1" noChangeArrowheads="1"/>
          </p:cNvPicPr>
          <p:nvPr/>
        </p:nvPicPr>
        <p:blipFill>
          <a:blip r:embed="rId2" cstate="print"/>
          <a:srcRect/>
          <a:stretch>
            <a:fillRect/>
          </a:stretch>
        </p:blipFill>
        <p:spPr bwMode="auto">
          <a:xfrm>
            <a:off x="0" y="0"/>
            <a:ext cx="3465894" cy="2857496"/>
          </a:xfrm>
          <a:prstGeom prst="rect">
            <a:avLst/>
          </a:prstGeom>
          <a:noFill/>
        </p:spPr>
      </p:pic>
      <p:pic>
        <p:nvPicPr>
          <p:cNvPr id="6147" name="Picture 3" descr="C:\Documents and Settings\Owner\Рабочий стол\Сызрань\relax_01.jpg"/>
          <p:cNvPicPr>
            <a:picLocks noChangeAspect="1" noChangeArrowheads="1"/>
          </p:cNvPicPr>
          <p:nvPr/>
        </p:nvPicPr>
        <p:blipFill>
          <a:blip r:embed="rId3" cstate="print"/>
          <a:srcRect/>
          <a:stretch>
            <a:fillRect/>
          </a:stretch>
        </p:blipFill>
        <p:spPr bwMode="auto">
          <a:xfrm>
            <a:off x="2428860" y="2000240"/>
            <a:ext cx="3847776" cy="2714644"/>
          </a:xfrm>
          <a:prstGeom prst="rect">
            <a:avLst/>
          </a:prstGeom>
          <a:noFill/>
        </p:spPr>
      </p:pic>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r>
              <a:rPr lang="en-US" b="1" dirty="0" smtClean="0"/>
              <a:t>A lot of objects are being built in Syzran today : a stadium, clubs, some departments stores. The </a:t>
            </a:r>
            <a:r>
              <a:rPr lang="en-US" b="1" dirty="0" smtClean="0">
                <a:solidFill>
                  <a:schemeClr val="bg1">
                    <a:lumMod val="95000"/>
                    <a:lumOff val="5000"/>
                  </a:schemeClr>
                </a:solidFill>
              </a:rPr>
              <a:t>citizens are proud</a:t>
            </a:r>
            <a:r>
              <a:rPr lang="en-US" b="1" dirty="0" smtClean="0"/>
              <a:t> </a:t>
            </a:r>
            <a:r>
              <a:rPr lang="en-US" b="1" dirty="0" smtClean="0">
                <a:solidFill>
                  <a:schemeClr val="bg1">
                    <a:lumMod val="95000"/>
                    <a:lumOff val="5000"/>
                  </a:schemeClr>
                </a:solidFill>
              </a:rPr>
              <a:t>of </a:t>
            </a:r>
            <a:r>
              <a:rPr lang="en-US" b="1" dirty="0" smtClean="0"/>
              <a:t>our football team “Syzran 2003” who won an excellent victory.</a:t>
            </a:r>
            <a:endParaRPr lang="ru-RU" b="1" dirty="0"/>
          </a:p>
        </p:txBody>
      </p:sp>
      <p:pic>
        <p:nvPicPr>
          <p:cNvPr id="6148" name="Picture 4" descr="C:\Documents and Settings\Owner\Рабочий стол\Сызрань\100_2383.jpg"/>
          <p:cNvPicPr>
            <a:picLocks noChangeAspect="1" noChangeArrowheads="1"/>
          </p:cNvPicPr>
          <p:nvPr/>
        </p:nvPicPr>
        <p:blipFill>
          <a:blip r:embed="rId4" cstate="print"/>
          <a:srcRect/>
          <a:stretch>
            <a:fillRect/>
          </a:stretch>
        </p:blipFill>
        <p:spPr bwMode="auto">
          <a:xfrm>
            <a:off x="5357818" y="3888512"/>
            <a:ext cx="3786182" cy="2969488"/>
          </a:xfrm>
          <a:prstGeom prst="rect">
            <a:avLst/>
          </a:prstGeom>
          <a:noFill/>
        </p:spPr>
      </p:pic>
      <p:pic>
        <p:nvPicPr>
          <p:cNvPr id="6149" name="Picture 5" descr="C:\Documents and Settings\Owner\Рабочий стол\Сызрань\znak1.jpg"/>
          <p:cNvPicPr>
            <a:picLocks noChangeAspect="1" noChangeArrowheads="1"/>
          </p:cNvPicPr>
          <p:nvPr/>
        </p:nvPicPr>
        <p:blipFill>
          <a:blip r:embed="rId5" cstate="print"/>
          <a:srcRect/>
          <a:stretch>
            <a:fillRect/>
          </a:stretch>
        </p:blipFill>
        <p:spPr bwMode="auto">
          <a:xfrm>
            <a:off x="1" y="4666592"/>
            <a:ext cx="2500298" cy="2191408"/>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824</TotalTime>
  <Words>400</Words>
  <Application>Microsoft Office PowerPoint</Application>
  <PresentationFormat>Экран (4:3)</PresentationFormat>
  <Paragraphs>11</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Апекс</vt:lpstr>
      <vt:lpstr>Project “Syzran”  is created by  pupils of the 6 d form Nikita fomin, darya kuznecova, kseniya fadeeva, dmitriy kotlyarevskiy.  Teacher: Borisova T.G.</vt:lpstr>
      <vt:lpstr>Слайд 2</vt:lpstr>
      <vt:lpstr>Слайд 3</vt:lpstr>
      <vt:lpstr>On July 17, 1795 the weather was hot and windy. After a terrible fire the town burnt utterly. Only the settlements across the river survived. It was decided to restore town according to the regular plan. In 1804 the first regular plan of Syzran was comprised and the emperor Alexander put on it the resolution: “To be on this”. </vt:lpstr>
      <vt:lpstr>Слайд 5</vt:lpstr>
      <vt:lpstr>Слайд 6</vt:lpstr>
      <vt:lpstr>Слайд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Syzran</dc:title>
  <cp:lastModifiedBy>Дунис</cp:lastModifiedBy>
  <cp:revision>92</cp:revision>
  <dcterms:modified xsi:type="dcterms:W3CDTF">2017-08-23T15:40:52Z</dcterms:modified>
</cp:coreProperties>
</file>