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2" r:id="rId3"/>
    <p:sldId id="284" r:id="rId4"/>
    <p:sldId id="258" r:id="rId5"/>
    <p:sldId id="259" r:id="rId6"/>
    <p:sldId id="260" r:id="rId7"/>
    <p:sldId id="293" r:id="rId8"/>
    <p:sldId id="294" r:id="rId9"/>
    <p:sldId id="295" r:id="rId10"/>
    <p:sldId id="285" r:id="rId11"/>
    <p:sldId id="288" r:id="rId12"/>
    <p:sldId id="290" r:id="rId13"/>
    <p:sldId id="298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28222-FBD7-4C74-B266-90E4A622E889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2B1-520B-4613-BA31-4625D84BD4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12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2B1-520B-4613-BA31-4625D84BD4C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94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4D76-6C7C-4DA8-9258-B42B592DF730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49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08DE-5C93-4876-A5D3-FD9D040376B5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995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5602-4D49-4574-8A79-5D6EB19FE645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58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00E2-AD70-446A-8FF2-3D5BEE72655C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87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70E-159A-49B0-8F8A-5C2A57FDD671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44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4D6C-FE7C-441D-BFFB-248F832EE9E4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37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9A5B-28B8-4926-8037-AAAFE83D2A36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63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A76B-3994-4DCB-B754-D9546ECDE30A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87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231F-130D-48CC-B2EB-E1EC7F803FCE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204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AA05-0258-44D1-B63E-D2DF0446CC40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732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F73-8589-4DD8-9722-F8E760195670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89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60A9D-1E52-467D-BE6A-2265071C48DB}" type="datetime1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08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3893" y="3107531"/>
            <a:ext cx="8053330" cy="2599912"/>
          </a:xfrm>
          <a:prstGeom prst="rect">
            <a:avLst/>
          </a:prstGeom>
          <a:solidFill>
            <a:schemeClr val="lt1"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Презентация проекта</a:t>
            </a:r>
            <a:endParaRPr lang="en-US" sz="4000" b="1" i="1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«Огород на окне»</a:t>
            </a:r>
            <a:endParaRPr lang="en-US" sz="4000" b="1" i="1" dirty="0">
              <a:solidFill>
                <a:schemeClr val="accent6">
                  <a:lumMod val="75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en-US" sz="4000" b="1" i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2-ой</a:t>
            </a:r>
            <a:r>
              <a:rPr lang="ru-RU" sz="4000" b="1" i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младшей группе</a:t>
            </a:r>
            <a:r>
              <a:rPr lang="en-US" sz="4000" b="1" i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“Б”</a:t>
            </a:r>
            <a:endParaRPr lang="ru-RU" sz="4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845263"/>
            <a:ext cx="9144000" cy="660630"/>
          </a:xfrm>
          <a:prstGeom prst="rect">
            <a:avLst/>
          </a:prstGeom>
          <a:solidFill>
            <a:schemeClr val="lt1"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30542">
            <a:off x="6302366" y="793034"/>
            <a:ext cx="2913597" cy="627961"/>
          </a:xfrm>
          <a:prstGeom prst="rect">
            <a:avLst/>
          </a:prstGeom>
          <a:solidFill>
            <a:schemeClr val="lt1"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en-US" dirty="0"/>
              <a:t>А</a:t>
            </a:r>
            <a:r>
              <a:rPr lang="ru-RU" dirty="0" smtClean="0"/>
              <a:t>ДОУ ДСКН №2 </a:t>
            </a:r>
          </a:p>
          <a:p>
            <a:pPr algn="ctr"/>
            <a:r>
              <a:rPr lang="ru-RU" dirty="0" smtClean="0"/>
              <a:t>г. Сосновоборска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163499" y="6036458"/>
            <a:ext cx="473724" cy="365125"/>
          </a:xfrm>
        </p:spPr>
        <p:txBody>
          <a:bodyPr/>
          <a:lstStyle/>
          <a:p>
            <a:fld id="{E23562A2-C426-41B1-8EBE-8B3EE5784A3B}" type="slidenum">
              <a:rPr lang="ru-RU" smtClean="0">
                <a:solidFill>
                  <a:schemeClr val="bg2">
                    <a:lumMod val="25000"/>
                  </a:schemeClr>
                </a:solidFill>
              </a:rPr>
              <a:pPr/>
              <a:t>1</a:t>
            </a:fld>
            <a:endParaRPr lang="ru-RU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862725"/>
            <a:ext cx="7118382" cy="643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Воспитател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	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Супрунова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Светлана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Валериевна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		Иливанова Екатерина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Владимировна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1746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6943" y="1155885"/>
            <a:ext cx="2486025" cy="195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4293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7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740" y="4141694"/>
            <a:ext cx="3385050" cy="2538787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8820" y="3079377"/>
            <a:ext cx="2561665" cy="3415553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 rot="1313694">
            <a:off x="5583207" y="817613"/>
            <a:ext cx="3325862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sz="2400" b="1" dirty="0" smtClean="0"/>
              <a:t>                Э</a:t>
            </a:r>
            <a:r>
              <a:rPr lang="en-US" sz="2400" b="1" dirty="0" err="1" smtClean="0"/>
              <a:t>ксперимент</a:t>
            </a:r>
            <a:r>
              <a:rPr lang="ru-RU" sz="2400" b="1" dirty="0" smtClean="0"/>
              <a:t>ы</a:t>
            </a:r>
            <a:r>
              <a:rPr lang="en-US" sz="2400" b="1" dirty="0" smtClean="0"/>
              <a:t> </a:t>
            </a:r>
            <a:r>
              <a:rPr lang="en-US" sz="2400" b="1" dirty="0"/>
              <a:t>с </a:t>
            </a:r>
            <a:r>
              <a:rPr lang="ru-RU" sz="2400" b="1" dirty="0" smtClean="0"/>
              <a:t>   </a:t>
            </a:r>
            <a:r>
              <a:rPr lang="en-US" sz="2400" b="1" dirty="0" err="1" smtClean="0"/>
              <a:t>семенами</a:t>
            </a:r>
            <a:r>
              <a:rPr lang="en-US" sz="2400" b="1" dirty="0"/>
              <a:t>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 rot="19746970">
            <a:off x="-165914" y="1191645"/>
            <a:ext cx="401155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Посадка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сем</a:t>
            </a:r>
            <a:r>
              <a:rPr lang="ru-RU" sz="2400" b="1" dirty="0" smtClean="0"/>
              <a:t>я</a:t>
            </a:r>
            <a:r>
              <a:rPr lang="en-US" sz="2400" b="1" dirty="0" smtClean="0"/>
              <a:t>н</a:t>
            </a:r>
            <a:r>
              <a:rPr lang="ru-RU" sz="2400" b="1" dirty="0" smtClean="0"/>
              <a:t> </a:t>
            </a:r>
            <a:r>
              <a:rPr lang="en-US" sz="2400" b="1" dirty="0" err="1" smtClean="0"/>
              <a:t>огурцов</a:t>
            </a:r>
            <a:r>
              <a:rPr lang="en-US" sz="2400" b="1" dirty="0" smtClean="0"/>
              <a:t> </a:t>
            </a:r>
            <a:endParaRPr lang="ru-RU" sz="2400" b="1" dirty="0"/>
          </a:p>
        </p:txBody>
      </p:sp>
      <p:pic>
        <p:nvPicPr>
          <p:cNvPr id="8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0944" y="1613647"/>
            <a:ext cx="3681650" cy="2147128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9755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7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966" y="701873"/>
            <a:ext cx="3194375" cy="2395781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2674" y="3855732"/>
            <a:ext cx="3447209" cy="2585407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0973" y="1613682"/>
            <a:ext cx="1905000" cy="190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309943">
            <a:off x="2869141" y="729735"/>
            <a:ext cx="18288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400" dirty="0" err="1"/>
              <a:t>Садим</a:t>
            </a:r>
            <a:r>
              <a:rPr lang="en-US" sz="2400" dirty="0"/>
              <a:t> </a:t>
            </a:r>
            <a:r>
              <a:rPr lang="en-US" sz="2400" dirty="0" err="1"/>
              <a:t>лук</a:t>
            </a:r>
            <a:r>
              <a:rPr lang="en-US" sz="2400" dirty="0"/>
              <a:t>.</a:t>
            </a:r>
            <a:endParaRPr lang="ru-RU" sz="2400" dirty="0"/>
          </a:p>
        </p:txBody>
      </p:sp>
      <p:pic>
        <p:nvPicPr>
          <p:cNvPr id="8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25185" y="2548498"/>
            <a:ext cx="2286000" cy="4064000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471397" y="1577717"/>
            <a:ext cx="2286000" cy="4616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>
              <a:defRPr sz="24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ru-RU" dirty="0"/>
              <a:t>П</a:t>
            </a:r>
            <a:r>
              <a:rPr lang="en-US" dirty="0" err="1"/>
              <a:t>робуем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5580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6728" y="2242798"/>
            <a:ext cx="5651578" cy="4238683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504273" y="1514475"/>
            <a:ext cx="221218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>
              <a:defRPr sz="24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b="1" dirty="0"/>
              <a:t>НАШ ОГОРОД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0041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7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267"/>
            <a:ext cx="9144000" cy="6868534"/>
          </a:xfrm>
          <a:prstGeom prst="rect">
            <a:avLst/>
          </a:prstGeom>
        </p:spPr>
      </p:pic>
      <p:pic>
        <p:nvPicPr>
          <p:cNvPr id="19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0775" y="3944145"/>
            <a:ext cx="217170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494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33561"/>
            <a:ext cx="7886700" cy="434340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r>
              <a:rPr lang="ru-RU" sz="3600" dirty="0">
                <a:solidFill>
                  <a:schemeClr val="dk1"/>
                </a:solidFill>
              </a:rPr>
              <a:t>Вид проекта: познавательно – </a:t>
            </a:r>
            <a:r>
              <a:rPr lang="ru-RU" sz="3600" dirty="0" smtClean="0">
                <a:solidFill>
                  <a:schemeClr val="dk1"/>
                </a:solidFill>
              </a:rPr>
              <a:t>исследовательский</a:t>
            </a:r>
            <a:endParaRPr lang="ru-RU" sz="3600" dirty="0">
              <a:solidFill>
                <a:schemeClr val="dk1"/>
              </a:solidFill>
            </a:endParaRPr>
          </a:p>
          <a:p>
            <a:r>
              <a:rPr lang="ru-RU" sz="3600" dirty="0">
                <a:solidFill>
                  <a:schemeClr val="dk1"/>
                </a:solidFill>
              </a:rPr>
              <a:t>Участники проекта : воспитатели, дети </a:t>
            </a:r>
            <a:r>
              <a:rPr lang="en-US" sz="3600" dirty="0" err="1">
                <a:solidFill>
                  <a:schemeClr val="dk1"/>
                </a:solidFill>
              </a:rPr>
              <a:t>второй</a:t>
            </a:r>
            <a:r>
              <a:rPr lang="en-US" sz="3600" dirty="0">
                <a:solidFill>
                  <a:schemeClr val="dk1"/>
                </a:solidFill>
              </a:rPr>
              <a:t> </a:t>
            </a:r>
            <a:r>
              <a:rPr lang="en-US" sz="3600" dirty="0" err="1">
                <a:solidFill>
                  <a:schemeClr val="dk1"/>
                </a:solidFill>
              </a:rPr>
              <a:t>младшей</a:t>
            </a:r>
            <a:r>
              <a:rPr lang="en-US" sz="3600" dirty="0">
                <a:solidFill>
                  <a:schemeClr val="dk1"/>
                </a:solidFill>
              </a:rPr>
              <a:t> </a:t>
            </a:r>
            <a:r>
              <a:rPr lang="ru-RU" sz="3600" dirty="0">
                <a:solidFill>
                  <a:schemeClr val="dk1"/>
                </a:solidFill>
              </a:rPr>
              <a:t>групп</a:t>
            </a:r>
            <a:r>
              <a:rPr lang="en-US" sz="3600" dirty="0">
                <a:solidFill>
                  <a:schemeClr val="dk1"/>
                </a:solidFill>
              </a:rPr>
              <a:t>ы</a:t>
            </a:r>
            <a:r>
              <a:rPr lang="ru-RU" sz="3600" dirty="0">
                <a:solidFill>
                  <a:schemeClr val="dk1"/>
                </a:solidFill>
              </a:rPr>
              <a:t> </a:t>
            </a:r>
            <a:r>
              <a:rPr lang="en-US" sz="3600" dirty="0">
                <a:solidFill>
                  <a:schemeClr val="dk1"/>
                </a:solidFill>
              </a:rPr>
              <a:t>“</a:t>
            </a:r>
            <a:r>
              <a:rPr lang="ru-RU" sz="3600" dirty="0">
                <a:solidFill>
                  <a:schemeClr val="dk1"/>
                </a:solidFill>
              </a:rPr>
              <a:t>Б</a:t>
            </a:r>
            <a:r>
              <a:rPr lang="en-US" sz="3600" dirty="0">
                <a:solidFill>
                  <a:schemeClr val="dk1"/>
                </a:solidFill>
              </a:rPr>
              <a:t>”</a:t>
            </a:r>
            <a:r>
              <a:rPr lang="ru-RU" sz="3600" dirty="0">
                <a:solidFill>
                  <a:schemeClr val="dk1"/>
                </a:solidFill>
              </a:rPr>
              <a:t>, родители </a:t>
            </a:r>
            <a:r>
              <a:rPr lang="ru-RU" sz="3600" dirty="0" smtClean="0">
                <a:solidFill>
                  <a:schemeClr val="dk1"/>
                </a:solidFill>
              </a:rPr>
              <a:t>воспитанников</a:t>
            </a:r>
            <a:endParaRPr lang="ru-RU" sz="3600" dirty="0">
              <a:solidFill>
                <a:schemeClr val="dk1"/>
              </a:solidFill>
            </a:endParaRPr>
          </a:p>
          <a:p>
            <a:r>
              <a:rPr lang="ru-RU" sz="3600" dirty="0">
                <a:solidFill>
                  <a:schemeClr val="dk1"/>
                </a:solidFill>
              </a:rPr>
              <a:t>Срок реализации проекта: </a:t>
            </a:r>
            <a:endParaRPr lang="ru-RU" sz="3600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dk1"/>
                </a:solidFill>
              </a:rPr>
              <a:t>с </a:t>
            </a:r>
            <a:r>
              <a:rPr lang="en-US" sz="3600" dirty="0">
                <a:solidFill>
                  <a:schemeClr val="dk1"/>
                </a:solidFill>
              </a:rPr>
              <a:t>27 </a:t>
            </a:r>
            <a:r>
              <a:rPr lang="en-US" sz="3600" dirty="0" err="1">
                <a:solidFill>
                  <a:schemeClr val="dk1"/>
                </a:solidFill>
              </a:rPr>
              <a:t>февраля</a:t>
            </a:r>
            <a:r>
              <a:rPr lang="en-US" sz="3600" dirty="0">
                <a:solidFill>
                  <a:schemeClr val="dk1"/>
                </a:solidFill>
              </a:rPr>
              <a:t> </a:t>
            </a:r>
            <a:r>
              <a:rPr lang="en-US" sz="3600" dirty="0" err="1">
                <a:solidFill>
                  <a:schemeClr val="dk1"/>
                </a:solidFill>
              </a:rPr>
              <a:t>по</a:t>
            </a:r>
            <a:r>
              <a:rPr lang="en-US" sz="3600" dirty="0">
                <a:solidFill>
                  <a:schemeClr val="dk1"/>
                </a:solidFill>
              </a:rPr>
              <a:t> 30 </a:t>
            </a:r>
            <a:r>
              <a:rPr lang="en-US" sz="3600" dirty="0" err="1" smtClean="0">
                <a:solidFill>
                  <a:schemeClr val="dk1"/>
                </a:solidFill>
              </a:rPr>
              <a:t>июня</a:t>
            </a:r>
            <a:r>
              <a:rPr lang="ru-RU" sz="3600" dirty="0" smtClean="0">
                <a:solidFill>
                  <a:schemeClr val="dk1"/>
                </a:solidFill>
              </a:rPr>
              <a:t> 2017 года</a:t>
            </a:r>
            <a:endParaRPr lang="ru-RU" sz="3600" dirty="0">
              <a:solidFill>
                <a:schemeClr val="dk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2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0" y="652129"/>
            <a:ext cx="3967162" cy="1181433"/>
          </a:xfrm>
          <a:prstGeom prst="rect">
            <a:avLst/>
          </a:prstGeom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1968" y="652129"/>
            <a:ext cx="4271964" cy="118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475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5"/>
          <p:cNvSpPr txBox="1">
            <a:spLocks/>
          </p:cNvSpPr>
          <p:nvPr/>
        </p:nvSpPr>
        <p:spPr>
          <a:xfrm>
            <a:off x="682438" y="4249270"/>
            <a:ext cx="7886700" cy="242911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991" y="1032249"/>
            <a:ext cx="7802656" cy="167061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4000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ea typeface="Microsoft JhengHei" panose="020B0604030504040204" pitchFamily="34" charset="-120"/>
                <a:cs typeface="Times New Roman" panose="02020603050405020304" pitchFamily="18" charset="0"/>
              </a:rPr>
              <a:t>Формирование у дошкольников познавательного интереса к окружающему миру через исследовательскую деятельность</a:t>
            </a:r>
            <a:endParaRPr lang="en-US" dirty="0">
              <a:latin typeface="Times New Roman" panose="02020603050405020304" pitchFamily="18" charset="0"/>
              <a:ea typeface="Microsoft JhengHei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013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Цел</a:t>
            </a:r>
            <a:r>
              <a:rPr lang="ru-RU" sz="28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ь</a:t>
            </a:r>
            <a:r>
              <a:rPr lang="en-US" sz="28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:</a:t>
            </a:r>
            <a:endParaRPr lang="ru-RU" sz="2800" b="1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753" y="0"/>
            <a:ext cx="1264443" cy="1220842"/>
          </a:xfrm>
          <a:prstGeom prst="rect">
            <a:avLst/>
          </a:prstGeom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709332" y="3441188"/>
            <a:ext cx="7886700" cy="4801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Задачи: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95081" y="4324180"/>
            <a:ext cx="74227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Развивать навыки наблюдательности, самостоятельной    исследовательской деятельности при изучении отдельных видов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растений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Воспитывать любознательность, бережное отношение к природе, интерес к труду взрослых и желание помогать им</a:t>
            </a:r>
            <a:endParaRPr lang="en-US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</a:t>
            </a:r>
            <a:r>
              <a:rPr lang="ru-RU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кать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детей и 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родителей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совместную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исследовательскую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0994" y="2661259"/>
            <a:ext cx="7524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4397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5835" y="2796988"/>
            <a:ext cx="8552048" cy="31600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недостаточной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степени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младшего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дошкольного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возраста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сформирована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экологическая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культура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(в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связи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возрастом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отсутсвием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практического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опыта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большинства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. Д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ети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мало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знают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 растениях, о том, где они растут, о необходимых условиях их роста, их интерес к познавательно-исследовательской деятельности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слабо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развит.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843" y="637381"/>
            <a:ext cx="8560593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>
              <a:defRPr sz="24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sz="2800" b="1" dirty="0" err="1"/>
              <a:t>Актуальность</a:t>
            </a:r>
            <a:r>
              <a:rPr lang="en-US" sz="2800" b="1" dirty="0"/>
              <a:t>:</a:t>
            </a:r>
            <a:endParaRPr lang="ru-RU" sz="2800" b="1" dirty="0"/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968" y="484188"/>
            <a:ext cx="2143126" cy="214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26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0" y="856853"/>
            <a:ext cx="7886700" cy="4766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ts val="1000"/>
              </a:spcBef>
            </a:pPr>
            <a:r>
              <a:rPr lang="ru-RU" sz="2800" b="1" dirty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Основные формы организации проекта</a:t>
            </a:r>
            <a:r>
              <a:rPr lang="en-US" sz="2800" b="1" dirty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:</a:t>
            </a:r>
            <a:endParaRPr lang="ru-RU" sz="2800" b="1" dirty="0">
              <a:solidFill>
                <a:schemeClr val="dk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28650" y="2059781"/>
            <a:ext cx="7886700" cy="447913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Познавательная деятельность.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Открытая ООД.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Экологические беседы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Поисково-исследовательская деятельность.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Чтение художественной литературы, рассматривание иллюстраций, картин, книг.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Игры: дидактические, словесные, творческие, подвижные.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Художественно-творческая деятельность.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Оснащение предметно – пространственной среды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7950" y="1281906"/>
            <a:ext cx="1905000" cy="190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73869" y="1702594"/>
            <a:ext cx="7886700" cy="465375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3600" dirty="0"/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сформировать знания о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выращивании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растений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 пополнить знания об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овощах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 создать в группе необходимые условия по ознакомлению детей с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овощами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;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развить партнерские отношения при совместной деятельности;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сформировать отношение  детей к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огороду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не только, как к развлечению, но и, как к источнику познавательных интересов;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 сформировать бережное отношение  детей к живому миру природы;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 сформировать умение  детей высказывать идеи и предложения;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П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риобщить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детей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к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посильной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помощи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взрослым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П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ривлечь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родителей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к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совместной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деятельности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с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детьми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3869" y="964405"/>
            <a:ext cx="7886700" cy="5238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Ожидаемые результаты</a:t>
            </a:r>
            <a:r>
              <a:rPr lang="en-US" sz="2800" b="1" dirty="0"/>
              <a:t>:</a:t>
            </a:r>
            <a:endParaRPr lang="ru-RU" sz="2800" b="1" dirty="0"/>
          </a:p>
        </p:txBody>
      </p:sp>
      <p:pic>
        <p:nvPicPr>
          <p:cNvPr id="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5625" y="273844"/>
            <a:ext cx="1162050" cy="1428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2309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800" b="1" dirty="0" err="1"/>
              <a:t>Подготовительный</a:t>
            </a:r>
            <a:r>
              <a:rPr lang="en-US" sz="2800" b="1" dirty="0"/>
              <a:t> </a:t>
            </a:r>
            <a:r>
              <a:rPr lang="en-US" sz="2800" b="1" dirty="0" err="1"/>
              <a:t>этап</a:t>
            </a:r>
            <a:r>
              <a:rPr lang="en-US" sz="2800" b="1" dirty="0"/>
              <a:t>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585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</a:t>
            </a:r>
            <a:r>
              <a:rPr lang="en-US" sz="1800" kern="150" dirty="0" err="1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огружение</a:t>
            </a:r>
            <a:r>
              <a:rPr lang="en-US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 в </a:t>
            </a:r>
            <a:r>
              <a:rPr lang="en-US" sz="1800" kern="150" dirty="0" err="1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проблему</a:t>
            </a:r>
            <a:r>
              <a:rPr lang="en-US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 (</a:t>
            </a:r>
            <a:r>
              <a:rPr lang="en-US" sz="1800" kern="150" dirty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с</a:t>
            </a:r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бор теоретического и методического материала необходимого для реализации проекта</a:t>
            </a:r>
            <a:r>
              <a:rPr lang="en-US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)</a:t>
            </a:r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. 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Составление плана работы над проектом.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OpenSymbol"/>
                <a:cs typeface="OpenSymbol"/>
              </a:rPr>
              <a:t>Разработка конспекта </a:t>
            </a:r>
            <a:r>
              <a:rPr lang="ru-RU" sz="1800" kern="150" dirty="0" smtClean="0">
                <a:solidFill>
                  <a:schemeClr val="tx1"/>
                </a:solidFill>
                <a:ea typeface="OpenSymbol"/>
                <a:cs typeface="OpenSymbol"/>
              </a:rPr>
              <a:t>для ООД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OpenSymbol"/>
                <a:cs typeface="OpenSymbol"/>
              </a:rPr>
              <a:t>, презентации </a:t>
            </a:r>
            <a:r>
              <a:rPr lang="ru-RU" sz="1800" kern="150" dirty="0">
                <a:solidFill>
                  <a:schemeClr val="tx1"/>
                </a:solidFill>
                <a:effectLst/>
                <a:ea typeface="OpenSymbol"/>
                <a:cs typeface="OpenSymbol"/>
              </a:rPr>
              <a:t>по планируемой теме.</a:t>
            </a:r>
            <a:endParaRPr lang="en-US" sz="1800" kern="150" dirty="0">
              <a:solidFill>
                <a:schemeClr val="tx1"/>
              </a:solidFill>
              <a:effectLst/>
              <a:ea typeface="OpenSymbol"/>
              <a:cs typeface="OpenSymbol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Беседы с детьми (выявление уровня знаний о растениях).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Чтение художественной литературы (</a:t>
            </a:r>
            <a:r>
              <a:rPr lang="ru-RU" sz="1800" kern="150" dirty="0" err="1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потешек</a:t>
            </a:r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, пословиц, поговорок, песен, связанных с огородом и овощами).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Организация предметно – развивающей среды по теме проекта.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Подбор дидактических игр и пособий.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Рассматривание иллюстративного материала, муляжей 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овощей.</a:t>
            </a:r>
            <a:endParaRPr lang="en-US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Совместное обсуждение 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с родителями мероприятий </a:t>
            </a:r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по </a:t>
            </a:r>
            <a:r>
              <a:rPr lang="ru-RU" sz="1800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созданию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 проекта.</a:t>
            </a:r>
            <a:endParaRPr lang="en-US" sz="1800" kern="150" dirty="0">
              <a:solidFill>
                <a:schemeClr val="tx1"/>
              </a:solidFill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Подготовка условий в </a:t>
            </a:r>
            <a:r>
              <a:rPr lang="ru-RU" sz="1800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группе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ru-RU" sz="1800" kern="150" dirty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для 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посадки (приобретение почвы</a:t>
            </a:r>
            <a:r>
              <a:rPr lang="ru-RU" sz="1800" kern="150" dirty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,</a:t>
            </a:r>
            <a:r>
              <a:rPr lang="ru-RU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 семян)</a:t>
            </a:r>
            <a:r>
              <a:rPr lang="en-US" sz="1800" kern="150" dirty="0" smtClean="0">
                <a:solidFill>
                  <a:schemeClr val="tx1"/>
                </a:solidFill>
                <a:effectLst/>
                <a:ea typeface="SimSun" panose="02010600030101010101" pitchFamily="2" charset="-122"/>
                <a:cs typeface="Mangal" panose="02040503050203030202" pitchFamily="18" charset="0"/>
              </a:rPr>
              <a:t>.</a:t>
            </a:r>
            <a:endParaRPr lang="ru-RU" sz="1800" kern="150" dirty="0">
              <a:solidFill>
                <a:schemeClr val="tx1"/>
              </a:solidFill>
              <a:effectLst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19500" y="783829"/>
            <a:ext cx="19050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94507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831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/>
              <a:t>И</a:t>
            </a:r>
            <a:r>
              <a:rPr lang="en-US" sz="2800" b="1" dirty="0" err="1"/>
              <a:t>сследовательский</a:t>
            </a:r>
            <a:r>
              <a:rPr lang="en-US" sz="2800" b="1" dirty="0"/>
              <a:t> </a:t>
            </a:r>
            <a:r>
              <a:rPr lang="en-US" sz="2800" b="1" dirty="0" err="1"/>
              <a:t>этап</a:t>
            </a:r>
            <a:r>
              <a:rPr lang="en-US" sz="2800" b="1" dirty="0"/>
              <a:t>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4" y="992186"/>
            <a:ext cx="7992836" cy="550361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Беседы</a:t>
            </a:r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с детьми познавательного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характера («Что такое огород и что на нём растёт», «Что такое «Огород на окне», «Какие растения можно вырастить на подоконнике», «Семена</a:t>
            </a:r>
            <a:r>
              <a:rPr lang="ru-RU" sz="1600" b="1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»)</a:t>
            </a:r>
            <a:endParaRPr lang="en-US" sz="1600" b="1" kern="150" dirty="0"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Оформление огорода на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подоконнике</a:t>
            </a:r>
            <a:endParaRPr lang="en-US" sz="1600" kern="150" dirty="0"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Подготовка информации для родительских уголков.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(«Овощи детям», «Как своим примером научить трудиться», «Помощь ребенка на огороде»)</a:t>
            </a:r>
            <a:endParaRPr lang="en-US" sz="1600" b="1" kern="150" dirty="0"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Практическая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деятельность - посадка </a:t>
            </a:r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семян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огурцов, цветов, лука</a:t>
            </a:r>
            <a:endParaRPr lang="en-US" sz="1600" kern="150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Уход за растениями - полив, рыхление,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прореживание</a:t>
            </a:r>
            <a:endParaRPr lang="ru-RU" sz="1600" kern="150" dirty="0">
              <a:solidFill>
                <a:schemeClr val="tx1"/>
              </a:solidFill>
              <a:effectLst/>
              <a:latin typeface="Liberation Serif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Опытно-экспериментальная деятельность на каждом из этапов посадки и роста растений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(«Набухание семян», «Вода и росток», «Солнце и росток», «Первые всходы», «Уход -полив», «Как меняется строение растений»)</a:t>
            </a:r>
            <a:endParaRPr lang="ru-RU" sz="1600" kern="150" dirty="0">
              <a:solidFill>
                <a:schemeClr val="tx1"/>
              </a:solidFill>
              <a:effectLst/>
              <a:latin typeface="Liberation Serif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Экологические занятия по теме с использованием презентаций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(«Овощи и </a:t>
            </a:r>
            <a:r>
              <a:rPr lang="ru-RU" sz="1600" b="1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фрукты полезные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продукты», «Лук зеленый друг», «От семечка до деревца</a:t>
            </a:r>
            <a:r>
              <a:rPr lang="ru-RU" sz="1600" b="1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») </a:t>
            </a:r>
            <a:endParaRPr lang="ru-RU" sz="1600" b="1" kern="150" dirty="0">
              <a:solidFill>
                <a:schemeClr val="tx1"/>
              </a:solidFill>
              <a:latin typeface="Arial" panose="020B06040202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Рассматривание дидактических картинок, иллюстраций об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овощах</a:t>
            </a:r>
            <a:endParaRPr lang="en-US" sz="1600" kern="150" dirty="0"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Игровая, двигательная деятельность.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Д/и: </a:t>
            </a:r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«Чудесный мешочек», «Вершки-корешки», «Во саду ли в огороде». Настольные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игры: домино </a:t>
            </a:r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и пазлы </a:t>
            </a:r>
            <a:r>
              <a:rPr lang="ru-RU" sz="1600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«Овощи-фрукты</a:t>
            </a:r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», «Парные картинки». Сюжетно-ролевые игры: «В магазине», «На даче», п\и)</a:t>
            </a:r>
            <a:r>
              <a:rPr lang="ru-RU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/>
            </a:r>
            <a:br>
              <a:rPr lang="ru-RU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</a:b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069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14414"/>
            <a:ext cx="7886700" cy="23415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Художественно творческая деятельность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(Лепка: Овощи большие и маленькие, аппликация: «Поможем бабушке заготовить овощи», Рисование: «Лук-зеленый друг», раскрашивание картинок по </a:t>
            </a:r>
            <a:r>
              <a:rPr lang="ru-RU" sz="1600" b="1" kern="15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теме: 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«Мой урожай»</a:t>
            </a:r>
            <a:r>
              <a:rPr lang="en-US" sz="1600" b="1" kern="150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, </a:t>
            </a:r>
            <a:r>
              <a:rPr lang="en-US" sz="1600" b="1" kern="150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конструирование</a:t>
            </a:r>
            <a:r>
              <a:rPr lang="en-US" sz="1600" b="1" kern="150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en-US" sz="1600" b="1" kern="150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“</a:t>
            </a:r>
            <a:r>
              <a:rPr lang="ru-RU" sz="1600" b="1" kern="150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В</a:t>
            </a:r>
            <a:r>
              <a:rPr lang="en-US" sz="1600" b="1" kern="150" dirty="0" err="1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еселый</a:t>
            </a:r>
            <a:r>
              <a:rPr lang="en-US" sz="1600" b="1" kern="150" dirty="0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en-US" sz="1600" b="1" kern="150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заборчик</a:t>
            </a:r>
            <a:r>
              <a:rPr lang="en-US" sz="1600" b="1" kern="150" dirty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”</a:t>
            </a:r>
            <a:r>
              <a:rPr lang="ru-RU" sz="1600" b="1" kern="15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)</a:t>
            </a:r>
            <a:endParaRPr lang="ru-RU" sz="1600" kern="150" dirty="0">
              <a:solidFill>
                <a:schemeClr val="tx1"/>
              </a:solidFill>
              <a:effectLst/>
              <a:latin typeface="Liberation Serif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Деятельность по развитию </a:t>
            </a:r>
            <a:r>
              <a:rPr lang="ru-RU" sz="16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речи</a:t>
            </a:r>
            <a:r>
              <a:rPr lang="ru-RU" sz="16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:</a:t>
            </a:r>
            <a:r>
              <a:rPr lang="ru-RU" sz="1600" b="1" dirty="0" err="1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о</a:t>
            </a:r>
            <a:r>
              <a:rPr lang="ru-RU" sz="1600" b="1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тгадывание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lang="ru-RU" sz="1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загадок про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овощи; разучивание </a:t>
            </a:r>
            <a:r>
              <a:rPr lang="ru-RU" sz="1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 детьми стихов,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потешек; чтение </a:t>
            </a:r>
            <a:r>
              <a:rPr lang="ru-RU" sz="1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детской художественной литературы «Репка», «Вершки-корешки», «Пых», «Мужик и медведь». Инсценировка сказки «Репка». Составление рассказа «Что я люблю делать на даче с родителями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»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831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/>
              <a:t>И</a:t>
            </a:r>
            <a:r>
              <a:rPr lang="en-US" sz="2800" b="1" dirty="0" err="1"/>
              <a:t>сследовательский</a:t>
            </a:r>
            <a:r>
              <a:rPr lang="en-US" sz="2800" b="1" dirty="0"/>
              <a:t> </a:t>
            </a:r>
            <a:r>
              <a:rPr lang="en-US" sz="2800" b="1" dirty="0" err="1"/>
              <a:t>этап</a:t>
            </a:r>
            <a:r>
              <a:rPr lang="en-US" sz="2800" b="1" dirty="0"/>
              <a:t>:</a:t>
            </a:r>
            <a:endParaRPr lang="ru-RU" sz="2800" b="1" dirty="0"/>
          </a:p>
        </p:txBody>
      </p:sp>
      <p:pic>
        <p:nvPicPr>
          <p:cNvPr id="7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9123" y="3618640"/>
            <a:ext cx="2732147" cy="2049110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6301" y="4513055"/>
            <a:ext cx="2893511" cy="2170133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617" y="3525125"/>
            <a:ext cx="2605818" cy="1954364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5888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784d13c4d7810973aaeb2b34ec3e311d1a9a7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1250</TotalTime>
  <Words>750</Words>
  <Application>Microsoft Office PowerPoint</Application>
  <PresentationFormat>Экран (4:3)</PresentationFormat>
  <Paragraphs>83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Цель:</vt:lpstr>
      <vt:lpstr>Слайд 4</vt:lpstr>
      <vt:lpstr>Основные формы организации проекта:</vt:lpstr>
      <vt:lpstr>Слайд 6</vt:lpstr>
      <vt:lpstr>Подготовительный этап:</vt:lpstr>
      <vt:lpstr>Исследовательский этап:</vt:lpstr>
      <vt:lpstr>Исследовательский этап:</vt:lpstr>
      <vt:lpstr>Слайд 10</vt:lpstr>
      <vt:lpstr>Слайд 11</vt:lpstr>
      <vt:lpstr>Слайд 12</vt:lpstr>
      <vt:lpstr>Слайд 13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Андрей</cp:lastModifiedBy>
  <cp:revision>68</cp:revision>
  <dcterms:created xsi:type="dcterms:W3CDTF">2013-03-17T03:36:32Z</dcterms:created>
  <dcterms:modified xsi:type="dcterms:W3CDTF">2017-08-23T14:48:40Z</dcterms:modified>
</cp:coreProperties>
</file>