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4" r:id="rId9"/>
    <p:sldId id="267" r:id="rId10"/>
    <p:sldId id="265" r:id="rId11"/>
    <p:sldId id="262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rgbClr val="FFCC66"/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Тренинг «Что в образе моем…?»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C:\Documents and Settings\user\Мои документы\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42" y="1000108"/>
            <a:ext cx="2928958" cy="221457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Documents and Settings\user\Мои документы\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7" y="3214686"/>
            <a:ext cx="2643206" cy="357187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C:\Documents and Settings\user\Мои документы\1287325.jpg"/>
          <p:cNvPicPr/>
          <p:nvPr/>
        </p:nvPicPr>
        <p:blipFill>
          <a:blip r:embed="rId4"/>
          <a:srcRect l="9554" t="26502" r="22475"/>
          <a:stretch>
            <a:fillRect/>
          </a:stretch>
        </p:blipFill>
        <p:spPr bwMode="auto">
          <a:xfrm>
            <a:off x="3286116" y="928670"/>
            <a:ext cx="2533650" cy="19812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C:\Documents and Settings\user\Мои документы\fotosessiya_na_prirode_letiom_idei_41.jpg"/>
          <p:cNvPicPr/>
          <p:nvPr/>
        </p:nvPicPr>
        <p:blipFill>
          <a:blip r:embed="rId5"/>
          <a:srcRect t="8333" r="17188"/>
          <a:stretch>
            <a:fillRect/>
          </a:stretch>
        </p:blipFill>
        <p:spPr bwMode="auto">
          <a:xfrm>
            <a:off x="0" y="4500570"/>
            <a:ext cx="2928958" cy="21431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C:\Documents and Settings\user\Мои документы\2a3064.jpg"/>
          <p:cNvPicPr/>
          <p:nvPr/>
        </p:nvPicPr>
        <p:blipFill>
          <a:blip r:embed="rId6"/>
          <a:srcRect l="41282" t="13345"/>
          <a:stretch>
            <a:fillRect/>
          </a:stretch>
        </p:blipFill>
        <p:spPr bwMode="auto">
          <a:xfrm>
            <a:off x="6715157" y="4500570"/>
            <a:ext cx="2428875" cy="231933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C:\Documents and Settings\user\Мои документы\117-6-obraz.jpg"/>
          <p:cNvPicPr/>
          <p:nvPr/>
        </p:nvPicPr>
        <p:blipFill>
          <a:blip r:embed="rId7"/>
          <a:srcRect t="2644" r="6200"/>
          <a:stretch>
            <a:fillRect/>
          </a:stretch>
        </p:blipFill>
        <p:spPr bwMode="auto">
          <a:xfrm>
            <a:off x="-32" y="1003418"/>
            <a:ext cx="2928958" cy="213983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Восстановление тонуса мышц с помощью упражнений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Поза для восстановления тонуса мышц: положение </a:t>
            </a:r>
            <a:r>
              <a:rPr lang="ru-RU" sz="2400" dirty="0" smtClean="0"/>
              <a:t>- сидя </a:t>
            </a:r>
            <a:r>
              <a:rPr lang="ru-RU" sz="2400" dirty="0" smtClean="0"/>
              <a:t>на стуле с поднятой головой, кисти и предплечья лежат свободно на передней поверхности бедер, ноги свободно расставлены, глаза </a:t>
            </a:r>
            <a:r>
              <a:rPr lang="ru-RU" sz="2400" dirty="0" smtClean="0"/>
              <a:t>открыты.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Внимательно </a:t>
            </a:r>
            <a:r>
              <a:rPr lang="ru-RU" sz="2400" dirty="0" smtClean="0"/>
              <a:t>слушаете и стараетесь точно выполнять услышанное.</a:t>
            </a:r>
          </a:p>
          <a:p>
            <a:r>
              <a:rPr lang="ru-RU" sz="2400" dirty="0" smtClean="0"/>
              <a:t>Начинаем восстановление тонуса мышц.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ru-RU" sz="2400" dirty="0" smtClean="0"/>
              <a:t>Напрягаем </a:t>
            </a:r>
            <a:r>
              <a:rPr lang="ru-RU" sz="2400" dirty="0" smtClean="0"/>
              <a:t>постепенно мышцы стоп, голени, все мышцы ног, втягиваем живот, напрягаем мышцы спины, груди, напрягаем мышцы кистей, все руки, плечи, шею, мышцы лица. </a:t>
            </a:r>
            <a:endParaRPr lang="ru-RU" sz="2400" dirty="0" smtClean="0"/>
          </a:p>
          <a:p>
            <a:pPr marL="0" indent="0">
              <a:spcAft>
                <a:spcPts val="1200"/>
              </a:spcAft>
              <a:buNone/>
            </a:pPr>
            <a:r>
              <a:rPr lang="ru-RU" sz="2400" dirty="0" smtClean="0"/>
              <a:t>Медленно постепенно снимаем напряжение мышц, начиная с </a:t>
            </a:r>
            <a:r>
              <a:rPr lang="ru-RU" sz="2400" dirty="0" smtClean="0"/>
              <a:t>лица (в </a:t>
            </a:r>
            <a:r>
              <a:rPr lang="ru-RU" sz="2400" dirty="0" smtClean="0"/>
              <a:t>обратном порядке);</a:t>
            </a:r>
            <a:endParaRPr lang="ru-RU" sz="2400" dirty="0" smtClean="0"/>
          </a:p>
          <a:p>
            <a:r>
              <a:rPr lang="ru-RU" sz="2400" b="1" dirty="0" smtClean="0"/>
              <a:t>Расскажите о своих </a:t>
            </a:r>
            <a:r>
              <a:rPr lang="ru-RU" sz="2400" b="1" dirty="0" smtClean="0"/>
              <a:t>ощущениях.</a:t>
            </a: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Упражнение «Счастье»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 создание положительного образа для трансляции во внешнюю среду</a:t>
            </a:r>
            <a:r>
              <a:rPr lang="ru-RU" b="1" dirty="0" smtClean="0"/>
              <a:t>. </a:t>
            </a:r>
            <a:endParaRPr lang="ru-RU" dirty="0" smtClean="0"/>
          </a:p>
          <a:p>
            <a:r>
              <a:rPr lang="ru-RU" dirty="0" smtClean="0"/>
              <a:t>Психологи считают, что между внутренним состоянием человека и его внешними проявлениями существует двусторонняя связь. Улучшить настроение можно, вспомнив, какие ощущения вы испытывали </a:t>
            </a:r>
            <a:br>
              <a:rPr lang="ru-RU" dirty="0" smtClean="0"/>
            </a:br>
            <a:r>
              <a:rPr lang="ru-RU" dirty="0" smtClean="0"/>
              <a:t>в момент радости, эмоционального подъема. И улыбка ваша будет искренней, а не маской.</a:t>
            </a:r>
          </a:p>
          <a:p>
            <a:pPr>
              <a:buNone/>
            </a:pPr>
            <a:r>
              <a:rPr lang="ru-RU" b="1" dirty="0" smtClean="0"/>
              <a:t>Инструкция:</a:t>
            </a:r>
            <a:endParaRPr lang="ru-RU" dirty="0" smtClean="0"/>
          </a:p>
          <a:p>
            <a:r>
              <a:rPr lang="ru-RU" dirty="0" smtClean="0"/>
              <a:t>-Возьмите бумагу, карандаши и вспомните момент, когда вы были очень счастливы. Представьте зримо это счастье? Нарисуйте счастье.</a:t>
            </a:r>
          </a:p>
          <a:p>
            <a:pPr>
              <a:spcAft>
                <a:spcPts val="1200"/>
              </a:spcAft>
            </a:pPr>
            <a:r>
              <a:rPr lang="ru-RU" dirty="0" smtClean="0"/>
              <a:t>-Расскажите о том, что вы нарисовали. (10 мин.)</a:t>
            </a:r>
          </a:p>
          <a:p>
            <a:pPr>
              <a:buNone/>
            </a:pPr>
            <a:r>
              <a:rPr lang="ru-RU" b="1" dirty="0" smtClean="0"/>
              <a:t>Обратная связь:</a:t>
            </a:r>
            <a:endParaRPr lang="ru-RU" dirty="0" smtClean="0"/>
          </a:p>
          <a:p>
            <a:r>
              <a:rPr lang="ru-RU" dirty="0" smtClean="0"/>
              <a:t>-что в упражнении вам понравилось?</a:t>
            </a:r>
          </a:p>
          <a:p>
            <a:r>
              <a:rPr lang="ru-RU" dirty="0" smtClean="0"/>
              <a:t>-что в упражнении было легко делать?</a:t>
            </a:r>
          </a:p>
          <a:p>
            <a:r>
              <a:rPr lang="ru-RU" dirty="0" smtClean="0"/>
              <a:t>-что вызвало затруднение?</a:t>
            </a:r>
          </a:p>
          <a:p>
            <a:endParaRPr lang="ru-RU" dirty="0"/>
          </a:p>
        </p:txBody>
      </p:sp>
      <p:pic>
        <p:nvPicPr>
          <p:cNvPr id="4" name="Picture 2" descr="C:\Documents and Settings\user\Мои документы\картинки солнышко улыбается - 12 тыс. картинок. Поиск@Mail.Ru_files\imgpreview_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2187" y="4389744"/>
            <a:ext cx="3200407" cy="239684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Мой портрет в лучах солнца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sz="6200" b="1" dirty="0" smtClean="0"/>
          </a:p>
          <a:p>
            <a:pPr algn="ctr">
              <a:buNone/>
            </a:pPr>
            <a:endParaRPr lang="ru-RU" sz="6200" b="1" dirty="0" smtClean="0"/>
          </a:p>
          <a:p>
            <a:pPr algn="ctr">
              <a:buNone/>
            </a:pPr>
            <a:endParaRPr lang="ru-RU" sz="6200" b="1" dirty="0" smtClean="0"/>
          </a:p>
          <a:p>
            <a:pPr algn="ctr">
              <a:buNone/>
            </a:pPr>
            <a:r>
              <a:rPr lang="ru-RU" sz="8000" b="1" dirty="0" smtClean="0"/>
              <a:t>Внешность, поведение, характер, нравственные качества, различные роли (сын, ученик), в прошлом, настоящем, в будущем…</a:t>
            </a:r>
            <a:endParaRPr lang="ru-RU" sz="8000" dirty="0" smtClean="0"/>
          </a:p>
          <a:p>
            <a:pPr algn="ctr">
              <a:buNone/>
            </a:pPr>
            <a:endParaRPr lang="ru-RU" sz="6200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3571868" y="2143116"/>
            <a:ext cx="2928958" cy="271464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928926" y="1142984"/>
            <a:ext cx="1357322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392611" y="1535893"/>
            <a:ext cx="121524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464975" y="1250141"/>
            <a:ext cx="1285884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930910" y="4643446"/>
            <a:ext cx="998544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500826" y="3929066"/>
            <a:ext cx="1357322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 flipV="1">
            <a:off x="6429388" y="2500306"/>
            <a:ext cx="121444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000232" y="2928934"/>
            <a:ext cx="1571636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2894001" y="4535495"/>
            <a:ext cx="1143008" cy="1073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2214546" y="3857628"/>
            <a:ext cx="1358910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4287042" y="5642784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Установление правил группы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6000" b="1" dirty="0" smtClean="0"/>
              <a:t>Правила группы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Для установления комфортной обстановки вам предлагаются следующие </a:t>
            </a:r>
            <a:r>
              <a:rPr lang="ru-RU" sz="6000" b="1" dirty="0" smtClean="0"/>
              <a:t>правила</a:t>
            </a:r>
            <a:r>
              <a:rPr lang="ru-RU" sz="6000" dirty="0" smtClean="0"/>
              <a:t>:</a:t>
            </a:r>
          </a:p>
          <a:p>
            <a:r>
              <a:rPr lang="ru-RU" sz="6000" b="1" dirty="0" smtClean="0"/>
              <a:t>Здесь и теперь</a:t>
            </a:r>
            <a:endParaRPr lang="ru-RU" sz="6000" dirty="0" smtClean="0"/>
          </a:p>
          <a:p>
            <a:r>
              <a:rPr lang="ru-RU" sz="6000" b="1" dirty="0" smtClean="0"/>
              <a:t>Правило пяти «не»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-не критикуй</a:t>
            </a:r>
          </a:p>
          <a:p>
            <a:pPr>
              <a:buNone/>
            </a:pPr>
            <a:r>
              <a:rPr lang="ru-RU" sz="6000" dirty="0" smtClean="0"/>
              <a:t>-не оценивай</a:t>
            </a:r>
          </a:p>
          <a:p>
            <a:pPr>
              <a:buNone/>
            </a:pPr>
            <a:r>
              <a:rPr lang="ru-RU" sz="6000" dirty="0" smtClean="0"/>
              <a:t>-не перебивай</a:t>
            </a:r>
          </a:p>
          <a:p>
            <a:pPr>
              <a:buNone/>
            </a:pPr>
            <a:r>
              <a:rPr lang="ru-RU" sz="6000" dirty="0" smtClean="0"/>
              <a:t>-не осуждай</a:t>
            </a:r>
          </a:p>
          <a:p>
            <a:pPr>
              <a:buNone/>
            </a:pPr>
            <a:r>
              <a:rPr lang="ru-RU" sz="6000" dirty="0" smtClean="0"/>
              <a:t>-не советуй</a:t>
            </a:r>
          </a:p>
          <a:p>
            <a:r>
              <a:rPr lang="ru-RU" sz="6000" b="1" dirty="0" smtClean="0"/>
              <a:t>Правило равных возможностей: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-называем всех по имени,</a:t>
            </a:r>
          </a:p>
          <a:p>
            <a:pPr>
              <a:buNone/>
            </a:pPr>
            <a:r>
              <a:rPr lang="ru-RU" sz="6000" dirty="0" smtClean="0"/>
              <a:t>-одинаковое время для высказывания каждому участнику,</a:t>
            </a:r>
          </a:p>
          <a:p>
            <a:pPr>
              <a:buNone/>
            </a:pPr>
            <a:r>
              <a:rPr lang="ru-RU" sz="6000" dirty="0" smtClean="0"/>
              <a:t>-упражнения выполняют все участники семинара.</a:t>
            </a:r>
          </a:p>
          <a:p>
            <a:endParaRPr lang="ru-RU" dirty="0"/>
          </a:p>
        </p:txBody>
      </p:sp>
      <p:pic>
        <p:nvPicPr>
          <p:cNvPr id="4" name="Picture 2" descr="http://www.bsu.edu.ru/psy/images/S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428868"/>
            <a:ext cx="3357586" cy="25123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Самопрезентация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515352" cy="4525963"/>
          </a:xfrm>
        </p:spPr>
        <p:txBody>
          <a:bodyPr>
            <a:normAutofit/>
          </a:bodyPr>
          <a:lstStyle/>
          <a:p>
            <a:r>
              <a:rPr lang="ru-RU" sz="2400" b="1" dirty="0" err="1" smtClean="0"/>
              <a:t>Самопрезентация</a:t>
            </a:r>
            <a:r>
              <a:rPr lang="ru-RU" sz="2400" b="1" dirty="0" smtClean="0"/>
              <a:t> – </a:t>
            </a:r>
            <a:r>
              <a:rPr lang="ru-RU" sz="2400" dirty="0" smtClean="0"/>
              <a:t>это представление или открытие себя другим людям. Индивидуальность свою мы доказываем и утверждаем. Цель презентации – создать у людей благоприятное впечатление о себе. Для этого нужно создать свой собственный образ, оттеняя все самое лучшее, учитывая место, время, категорию людей, с которой вы встречаетесь. </a:t>
            </a:r>
          </a:p>
          <a:p>
            <a:r>
              <a:rPr lang="ru-RU" sz="2400" dirty="0" smtClean="0"/>
              <a:t>Затем нужно поддерживать созданный образ. Поэтому он должен соответствовать вашему внутреннему содержанию.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6317" y="4643446"/>
            <a:ext cx="3406277" cy="214311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6987" y="4714884"/>
            <a:ext cx="3106583" cy="207170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Ориентация в ситуации, проблеме, партнере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900115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900" b="1" u="sng" dirty="0" smtClean="0"/>
              <a:t>Необходимо учитывать влияние</a:t>
            </a:r>
            <a:endParaRPr lang="ru-RU" sz="1900" b="1" dirty="0" smtClean="0"/>
          </a:p>
          <a:p>
            <a:pPr lvl="0"/>
            <a:r>
              <a:rPr lang="ru-RU" sz="1900" b="1" dirty="0" smtClean="0"/>
              <a:t>предшествующих ситуации значимых соб</a:t>
            </a:r>
            <a:r>
              <a:rPr lang="ru-RU" sz="1900" dirty="0" smtClean="0"/>
              <a:t>ытий, касающихся собеседника</a:t>
            </a:r>
            <a:br>
              <a:rPr lang="ru-RU" sz="1900" dirty="0" smtClean="0"/>
            </a:br>
            <a:r>
              <a:rPr lang="ru-RU" sz="1900" dirty="0" smtClean="0"/>
              <a:t> (в стране, в регионе, в городе, в организации…);</a:t>
            </a:r>
          </a:p>
          <a:p>
            <a:pPr lvl="0"/>
            <a:r>
              <a:rPr lang="ru-RU" sz="1900" b="1" dirty="0" smtClean="0"/>
              <a:t>настроения – своего и собеседника</a:t>
            </a:r>
            <a:r>
              <a:rPr lang="ru-RU" sz="1900" dirty="0" smtClean="0"/>
              <a:t> (вступая в контакт, обратите внимание </a:t>
            </a:r>
            <a:br>
              <a:rPr lang="ru-RU" sz="1900" dirty="0" smtClean="0"/>
            </a:br>
            <a:r>
              <a:rPr lang="ru-RU" sz="1900" dirty="0" smtClean="0"/>
              <a:t>на его невербальное поведение и можете понять, как он настроен на общение)</a:t>
            </a:r>
          </a:p>
          <a:p>
            <a:pPr>
              <a:buNone/>
            </a:pPr>
            <a:r>
              <a:rPr lang="ru-RU" sz="1900" dirty="0" smtClean="0"/>
              <a:t>-позитивно (открытые позы, движение корпусом вперед, «приглашающий взгляд»);</a:t>
            </a:r>
          </a:p>
          <a:p>
            <a:pPr>
              <a:buNone/>
            </a:pPr>
            <a:r>
              <a:rPr lang="ru-RU" sz="1900" dirty="0" smtClean="0"/>
              <a:t>-негативно (закрытые позы, корпус назад, «колючий» или «негодующий взгляд»);</a:t>
            </a:r>
          </a:p>
          <a:p>
            <a:pPr marL="88900" indent="-88900">
              <a:buNone/>
            </a:pPr>
            <a:r>
              <a:rPr lang="ru-RU" sz="1900" dirty="0" smtClean="0"/>
              <a:t>-нейтрально или неопределенно (ерзает, отвлекается, не проявляет особого интереса, часто меняет позы, переспрашивает, не слышит обращенных к нему вопросов, занят чем-то своим);</a:t>
            </a:r>
          </a:p>
          <a:p>
            <a:pPr lvl="0"/>
            <a:r>
              <a:rPr lang="ru-RU" sz="1900" b="1" dirty="0" smtClean="0"/>
              <a:t>атмосферы - как следствия предыдущих событий</a:t>
            </a:r>
            <a:r>
              <a:rPr lang="ru-RU" sz="1900" dirty="0" smtClean="0"/>
              <a:t> (она может быть напряженной, доброжелательной, располагающей, накаленной, тяжелой);</a:t>
            </a:r>
          </a:p>
          <a:p>
            <a:pPr lvl="0"/>
            <a:r>
              <a:rPr lang="ru-RU" sz="1900" b="1" dirty="0" smtClean="0"/>
              <a:t>временных ограничений</a:t>
            </a:r>
            <a:r>
              <a:rPr lang="ru-RU" sz="1900" dirty="0" smtClean="0"/>
              <a:t> (необходимо сразу уточнить временные рамки беседы, говорить кратко, сжато, конкретно или подробно, обстоятельно, акцентируя детали);</a:t>
            </a:r>
          </a:p>
          <a:p>
            <a:pPr lvl="0"/>
            <a:r>
              <a:rPr lang="ru-RU" sz="1900" b="1" dirty="0" smtClean="0"/>
              <a:t>обстановки (</a:t>
            </a:r>
            <a:r>
              <a:rPr lang="ru-RU" sz="1900" dirty="0" smtClean="0"/>
              <a:t>благоприятной, уютной, конфиденциальной, сковывающей, раздражающей, угнетающей). 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Упражнение «Ориентация в настроении»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Цель: </a:t>
            </a:r>
            <a:r>
              <a:rPr lang="ru-RU" sz="2400" dirty="0" smtClean="0"/>
              <a:t>отработка умения ориентации в настроении.</a:t>
            </a:r>
          </a:p>
          <a:p>
            <a:pPr>
              <a:buNone/>
            </a:pPr>
            <a:r>
              <a:rPr lang="ru-RU" sz="2400" b="1" dirty="0" smtClean="0"/>
              <a:t>Инструкция: </a:t>
            </a:r>
            <a:endParaRPr lang="ru-RU" sz="2400" dirty="0" smtClean="0"/>
          </a:p>
          <a:p>
            <a:r>
              <a:rPr lang="ru-RU" sz="2400" dirty="0" smtClean="0"/>
              <a:t>Вам будут предложены картинки с изображением поз собеседника. Определите, как настроен человек на беседу (открытые позы, закрытые позы, не проявляет особого интереса, выражение лица, глаз, </a:t>
            </a:r>
            <a:r>
              <a:rPr lang="ru-RU" sz="2400" dirty="0" smtClean="0"/>
              <a:t>бровей, </a:t>
            </a:r>
            <a:r>
              <a:rPr lang="ru-RU" sz="2400" dirty="0" smtClean="0"/>
              <a:t>поворот туловища…). </a:t>
            </a:r>
            <a:r>
              <a:rPr lang="ru-RU" sz="2400" dirty="0" smtClean="0"/>
              <a:t>(5 мин. на подготовку, 2 мин. на ответ)</a:t>
            </a:r>
            <a:endParaRPr lang="ru-RU" sz="2400" dirty="0"/>
          </a:p>
        </p:txBody>
      </p:sp>
      <p:pic>
        <p:nvPicPr>
          <p:cNvPr id="4" name="Рисунок 3" descr="C:\Documents and Settings\user\Мои документы\prod_tel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714884"/>
            <a:ext cx="3143272" cy="21431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Documents and Settings\user\Мои документы\y1fVCka18Yw.jpg"/>
          <p:cNvPicPr/>
          <p:nvPr/>
        </p:nvPicPr>
        <p:blipFill>
          <a:blip r:embed="rId3"/>
          <a:srcRect t="11155" r="1875" b="13944"/>
          <a:stretch>
            <a:fillRect/>
          </a:stretch>
        </p:blipFill>
        <p:spPr bwMode="auto">
          <a:xfrm>
            <a:off x="6072198" y="4714884"/>
            <a:ext cx="3071834" cy="21431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13572" r="11006" b="16937"/>
          <a:stretch>
            <a:fillRect/>
          </a:stretch>
        </p:blipFill>
        <p:spPr bwMode="auto">
          <a:xfrm>
            <a:off x="0" y="4709725"/>
            <a:ext cx="2928926" cy="214829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Упражнение «</a:t>
            </a:r>
            <a:r>
              <a:rPr lang="ru-RU" sz="3200" b="1" dirty="0" err="1" smtClean="0"/>
              <a:t>Самопрезентация</a:t>
            </a:r>
            <a:r>
              <a:rPr lang="ru-RU" sz="3200" b="1" dirty="0" smtClean="0"/>
              <a:t>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Цель</a:t>
            </a:r>
            <a:r>
              <a:rPr lang="ru-RU" sz="2000" dirty="0" smtClean="0"/>
              <a:t>: создание положительного образа для трансляции во внешнюю среду</a:t>
            </a:r>
          </a:p>
          <a:p>
            <a:pPr>
              <a:buNone/>
            </a:pPr>
            <a:r>
              <a:rPr lang="ru-RU" sz="2000" b="1" dirty="0" smtClean="0"/>
              <a:t>Инструкция: </a:t>
            </a:r>
            <a:r>
              <a:rPr lang="ru-RU" sz="2000" dirty="0" smtClean="0"/>
              <a:t>(Работа в парах)</a:t>
            </a:r>
          </a:p>
          <a:p>
            <a:r>
              <a:rPr lang="ru-RU" sz="2000" dirty="0" smtClean="0"/>
              <a:t>Вы пришли на собеседование в одну из фирм, чтобы устроиться на летнюю подработку. Каждая пара участников разыгрывает сценку. </a:t>
            </a:r>
            <a:br>
              <a:rPr lang="ru-RU" sz="2000" dirty="0" smtClean="0"/>
            </a:br>
            <a:r>
              <a:rPr lang="ru-RU" sz="2000" dirty="0" smtClean="0"/>
              <a:t>1-ый участник будет представлять подростка, пытающегося устроиться на работу, соответствующую его способностям, умениям и навыкам. Попытайтесь найти наиболее подходящую работу. </a:t>
            </a:r>
            <a:br>
              <a:rPr lang="ru-RU" sz="2000" dirty="0" smtClean="0"/>
            </a:br>
            <a:r>
              <a:rPr lang="ru-RU" sz="2000" dirty="0" smtClean="0"/>
              <a:t>2-ой будет работодателем и станет придирчиво отбирать кандидатуру. Постарайтесь использовать те знания, которые получили сегодня </a:t>
            </a:r>
            <a:br>
              <a:rPr lang="ru-RU" sz="2000" dirty="0" smtClean="0"/>
            </a:br>
            <a:r>
              <a:rPr lang="ru-RU" sz="2000" dirty="0" smtClean="0"/>
              <a:t>на тренинге. (4 мин. на подготовку, 3 мин. на выступление) </a:t>
            </a:r>
          </a:p>
          <a:p>
            <a:pPr>
              <a:buNone/>
            </a:pPr>
            <a:r>
              <a:rPr lang="ru-RU" sz="2000" b="1" dirty="0" smtClean="0"/>
              <a:t>Обратная связь:</a:t>
            </a:r>
            <a:endParaRPr lang="ru-RU" sz="2000" dirty="0" smtClean="0"/>
          </a:p>
          <a:p>
            <a:r>
              <a:rPr lang="ru-RU" sz="2000" dirty="0" smtClean="0"/>
              <a:t>-что в упражнении вам понравилось, что вы бы сделали по-другому?</a:t>
            </a:r>
          </a:p>
          <a:p>
            <a:r>
              <a:rPr lang="ru-RU" sz="2000" b="1" dirty="0" smtClean="0"/>
              <a:t>-</a:t>
            </a:r>
            <a:r>
              <a:rPr lang="ru-RU" sz="2000" dirty="0" smtClean="0"/>
              <a:t>что нового вы узнали в результате работы над упражнением, </a:t>
            </a:r>
            <a:br>
              <a:rPr lang="ru-RU" sz="2000" dirty="0" smtClean="0"/>
            </a:br>
            <a:r>
              <a:rPr lang="ru-RU" sz="2000" dirty="0" smtClean="0"/>
              <a:t>что оказалось для вас полезным? </a:t>
            </a:r>
          </a:p>
          <a:p>
            <a:endParaRPr lang="ru-RU" sz="21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b="1" dirty="0" smtClean="0"/>
              <a:t>Способы установления эмоционального равновесия личности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dirty="0" smtClean="0"/>
              <a:t>1. Чтобы не просто производить на людей хорошее впечатление, а быть спокойным, уравновешенным человеком, нужно работать над собой. Какие способы установления эмоционального равновесия вы используете? (Работа по цепочке).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900" dirty="0" smtClean="0"/>
              <a:t>2. Кроме способов установления эмоционального равновесия личности, предложенных вами, желательно учитывать следующие рекомендации </a:t>
            </a:r>
            <a:r>
              <a:rPr lang="ru-RU" sz="1900" u="sng" dirty="0" err="1" smtClean="0"/>
              <a:t>Молдовановой</a:t>
            </a:r>
            <a:r>
              <a:rPr lang="ru-RU" sz="1900" u="sng" dirty="0" smtClean="0"/>
              <a:t> В.В.</a:t>
            </a:r>
            <a:r>
              <a:rPr lang="ru-RU" sz="1900" dirty="0" smtClean="0"/>
              <a:t>: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Даже в самой трудной ситуации можно найти положительные моменты.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Живите «здесь и сейчас».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Пользуйтесь правилом </a:t>
            </a:r>
            <a:r>
              <a:rPr lang="ru-RU" sz="1900" dirty="0" err="1" smtClean="0"/>
              <a:t>Скарлетт</a:t>
            </a:r>
            <a:r>
              <a:rPr lang="ru-RU" sz="1900" dirty="0" smtClean="0"/>
              <a:t> </a:t>
            </a:r>
            <a:r>
              <a:rPr lang="ru-RU" sz="1900" dirty="0" err="1" smtClean="0"/>
              <a:t>О'Хара</a:t>
            </a:r>
            <a:r>
              <a:rPr lang="ru-RU" sz="1900" dirty="0" smtClean="0"/>
              <a:t>: «Я не буду думать об этом сегодня. </a:t>
            </a:r>
            <a:br>
              <a:rPr lang="ru-RU" sz="1900" dirty="0" smtClean="0"/>
            </a:br>
            <a:r>
              <a:rPr lang="ru-RU" sz="1900" dirty="0" smtClean="0"/>
              <a:t>Я буду волноваться об этом завтра».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Постарайтесь с сегодняшнего дня любить себя чуть больше, чем раньше.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Если попали в трудную ситуацию, не впадайте в неподвижность: не лежите, не сидите у окна, двигайтесь и действуйте, пойте и смейтесь.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Используйте группу поддержки: говорите о проблемах с родными, друзьями. </a:t>
            </a:r>
          </a:p>
          <a:p>
            <a:pPr lvl="0">
              <a:spcBef>
                <a:spcPts val="0"/>
              </a:spcBef>
              <a:buNone/>
            </a:pPr>
            <a:r>
              <a:rPr lang="ru-RU" sz="1900" dirty="0" smtClean="0"/>
              <a:t>3. Другим </a:t>
            </a:r>
            <a:r>
              <a:rPr lang="ru-RU" sz="1900" dirty="0" smtClean="0"/>
              <a:t>способом может служить </a:t>
            </a:r>
            <a:r>
              <a:rPr lang="ru-RU" sz="1900" dirty="0" err="1" smtClean="0"/>
              <a:t>саморегуляция</a:t>
            </a:r>
            <a:r>
              <a:rPr lang="ru-RU" sz="1900" dirty="0" smtClean="0"/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 err="1" smtClean="0"/>
              <a:t>Саморегуляция</a:t>
            </a:r>
            <a:r>
              <a:rPr lang="ru-RU" sz="1900" dirty="0" smtClean="0"/>
              <a:t> может осуществляться при помощи </a:t>
            </a:r>
            <a:r>
              <a:rPr lang="ru-RU" sz="1900" dirty="0" err="1" smtClean="0"/>
              <a:t>самоприказов</a:t>
            </a:r>
            <a:r>
              <a:rPr lang="ru-RU" sz="1900" dirty="0" smtClean="0"/>
              <a:t>.</a:t>
            </a:r>
            <a:endParaRPr lang="ru-RU" sz="1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300" b="1" dirty="0" smtClean="0"/>
              <a:t>Упражнение «Расслабление мышц»</a:t>
            </a:r>
            <a:endParaRPr lang="ru-RU" sz="3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Цель:</a:t>
            </a:r>
            <a:r>
              <a:rPr lang="ru-RU" sz="2000" dirty="0" smtClean="0"/>
              <a:t> освоение приемов </a:t>
            </a:r>
            <a:r>
              <a:rPr lang="ru-RU" sz="2000" dirty="0" err="1" smtClean="0"/>
              <a:t>саморегуляции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Поза для расслабления: положение - сидя на стуле со слегка опущенной вперед головой, кисти и предплечья лежат свободно на передней поверхности бедер, ноги свободно расставлены, глаза закрыты; </a:t>
            </a:r>
          </a:p>
          <a:p>
            <a:r>
              <a:rPr lang="ru-RU" sz="2000" dirty="0" smtClean="0"/>
              <a:t>внимательно слушаете и стараетесь точно выполнять услышанное;</a:t>
            </a:r>
          </a:p>
          <a:p>
            <a:r>
              <a:rPr lang="ru-RU" sz="2000" dirty="0" smtClean="0"/>
              <a:t>начинаем расслабление: расслабляем мышцы головы, лица, шеи, расслабляем плечи, предплечья, руки, спину, живот, ноги.</a:t>
            </a:r>
          </a:p>
          <a:p>
            <a:r>
              <a:rPr lang="ru-RU" sz="2000" dirty="0" smtClean="0"/>
              <a:t>Расскажите о своих </a:t>
            </a:r>
            <a:r>
              <a:rPr lang="ru-RU" sz="2000" dirty="0" smtClean="0"/>
              <a:t>ощущениях.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5143512"/>
            <a:ext cx="2525284" cy="149701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 r="18422"/>
          <a:stretch>
            <a:fillRect/>
          </a:stretch>
        </p:blipFill>
        <p:spPr bwMode="auto">
          <a:xfrm>
            <a:off x="285720" y="5143512"/>
            <a:ext cx="2214546" cy="152931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 l="11844" t="15204" r="9199" b="12392"/>
          <a:stretch>
            <a:fillRect/>
          </a:stretch>
        </p:blipFill>
        <p:spPr bwMode="auto">
          <a:xfrm>
            <a:off x="6929454" y="5214950"/>
            <a:ext cx="2000264" cy="142876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10" y="380955"/>
            <a:ext cx="8858346" cy="590556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579</Words>
  <PresentationFormat>Экран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Тренинг «Что в образе моем…?»  </vt:lpstr>
      <vt:lpstr>Установление правил группы</vt:lpstr>
      <vt:lpstr>Самопрезентация</vt:lpstr>
      <vt:lpstr>Ориентация в ситуации, проблеме, партнере </vt:lpstr>
      <vt:lpstr>Упражнение «Ориентация в настроении» </vt:lpstr>
      <vt:lpstr>Упражнение «Самопрезентация»</vt:lpstr>
      <vt:lpstr>Способы установления эмоционального равновесия личности  </vt:lpstr>
      <vt:lpstr> Упражнение «Расслабление мышц»</vt:lpstr>
      <vt:lpstr>Слайд 9</vt:lpstr>
      <vt:lpstr>Восстановление тонуса мышц с помощью упражнений </vt:lpstr>
      <vt:lpstr>Упражнение «Счастье»  </vt:lpstr>
      <vt:lpstr>Мой портрет в лучах солнца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Тренинг «Что в образе моем…?»  </dc:title>
  <cp:lastModifiedBy>1</cp:lastModifiedBy>
  <cp:revision>35</cp:revision>
  <dcterms:modified xsi:type="dcterms:W3CDTF">2014-12-01T07:40:04Z</dcterms:modified>
</cp:coreProperties>
</file>