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6" r:id="rId3"/>
    <p:sldId id="258" r:id="rId4"/>
    <p:sldId id="259" r:id="rId5"/>
    <p:sldId id="260" r:id="rId6"/>
    <p:sldId id="267" r:id="rId7"/>
    <p:sldId id="265" r:id="rId8"/>
    <p:sldId id="264" r:id="rId9"/>
    <p:sldId id="263" r:id="rId10"/>
    <p:sldId id="268" r:id="rId11"/>
    <p:sldId id="261" r:id="rId12"/>
    <p:sldId id="269" r:id="rId13"/>
    <p:sldId id="262" r:id="rId14"/>
    <p:sldId id="271" r:id="rId15"/>
    <p:sldId id="272" r:id="rId16"/>
    <p:sldId id="270" r:id="rId17"/>
    <p:sldId id="274" r:id="rId18"/>
    <p:sldId id="277" r:id="rId19"/>
    <p:sldId id="273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5984" y="1571612"/>
            <a:ext cx="6286544" cy="2786081"/>
          </a:xfrm>
        </p:spPr>
        <p:txBody>
          <a:bodyPr/>
          <a:lstStyle>
            <a:lvl1pPr>
              <a:defRPr b="1" cap="all" spc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00430" y="4857760"/>
            <a:ext cx="3857652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4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980921-EC16-4D11-A2D4-C30DCF5FFF22}" type="datetimeFigureOut">
              <a:rPr lang="ru-RU"/>
              <a:pPr>
                <a:defRPr/>
              </a:pPr>
              <a:t>20.10.2016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480AEF-DDE8-4E36-B34C-8F96F6A2F2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672544-70E4-4202-AF73-EB69FA98A6CC}" type="datetimeFigureOut">
              <a:rPr lang="ru-RU"/>
              <a:pPr>
                <a:defRPr/>
              </a:pPr>
              <a:t>20.10.2016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DE85F6-E7C5-41B4-981A-E67E62431D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67359C-58CD-45AF-81D1-BF234DB4EE8B}" type="datetimeFigureOut">
              <a:rPr lang="ru-RU"/>
              <a:pPr>
                <a:defRPr/>
              </a:pPr>
              <a:t>20.10.2016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84AEBD-9444-4C9A-B3D7-ACBC3D9599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9F0AE-3C80-48F6-A76E-A236B1D7EEB4}" type="datetimeFigureOut">
              <a:rPr lang="ru-RU"/>
              <a:pPr>
                <a:defRPr/>
              </a:pPr>
              <a:t>20.10.2016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4E516-1CB5-4AA7-92F2-D91F2023FC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D0B0A-99A3-4F24-9632-3DA8738AEB84}" type="datetimeFigureOut">
              <a:rPr lang="ru-RU"/>
              <a:pPr>
                <a:defRPr/>
              </a:pPr>
              <a:t>20.10.2016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2258F6-54C6-451C-8C29-2AEA1FC33A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7166A-A5A7-4483-9661-6A0CF786C02B}" type="datetimeFigureOut">
              <a:rPr lang="ru-RU"/>
              <a:pPr>
                <a:defRPr/>
              </a:pPr>
              <a:t>20.10.2016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42A14E-80ED-45EA-A3FD-83F0DDAACD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14EF9-EEC4-4717-9952-67B0EC80FE56}" type="datetimeFigureOut">
              <a:rPr lang="ru-RU"/>
              <a:pPr>
                <a:defRPr/>
              </a:pPr>
              <a:t>20.10.2016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85C94-AE22-43D3-AAA4-5B872E3D30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C722F2-808C-4E78-AE8D-7A0E1E107D72}" type="datetimeFigureOut">
              <a:rPr lang="ru-RU"/>
              <a:pPr>
                <a:defRPr/>
              </a:pPr>
              <a:t>20.10.2016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68DEEF-1CAF-4638-8354-9F4E093BD8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04F94-D121-44E0-BDD1-07B4CEDA165A}" type="datetimeFigureOut">
              <a:rPr lang="ru-RU"/>
              <a:pPr>
                <a:defRPr/>
              </a:pPr>
              <a:t>20.10.2016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0B4E1-E25C-4CBF-BF92-653194F1DE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B533B-D586-4C03-92DF-AD8EF21C50CE}" type="datetimeFigureOut">
              <a:rPr lang="ru-RU"/>
              <a:pPr>
                <a:defRPr/>
              </a:pPr>
              <a:t>20.10.2016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333B8A-AF50-4C46-A0A8-55F383A87C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1574DD-3171-4057-8CD0-11D12A7FEF1C}" type="datetimeFigureOut">
              <a:rPr lang="ru-RU"/>
              <a:pPr>
                <a:defRPr/>
              </a:pPr>
              <a:t>20.10.2016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02E18-119F-4B31-8CEA-73125B0583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0"/>
            <a:ext cx="7643812" cy="1000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1857375" y="1214438"/>
            <a:ext cx="7086600" cy="550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048E05F-003D-46D8-95F1-E63994DA8FDE}" type="datetimeFigureOut">
              <a:rPr lang="ru-RU"/>
              <a:pPr>
                <a:defRPr/>
              </a:pPr>
              <a:t>20.10.2016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43D4209-5D6C-414A-8DF3-EA33CF7315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ln w="18415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F%D0%B0%D0%BB%D0%B5%D1%86" TargetMode="External"/><Relationship Id="rId7" Type="http://schemas.openxmlformats.org/officeDocument/2006/relationships/image" Target="../media/image22.jpeg"/><Relationship Id="rId2" Type="http://schemas.openxmlformats.org/officeDocument/2006/relationships/hyperlink" Target="https://ru.wikipedia.org/wiki/%D0%A7%D0%B5%D0%BB%D0%BE%D0%B2%D0%B5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2057400" y="1772816"/>
            <a:ext cx="7086600" cy="5500687"/>
          </a:xfrm>
        </p:spPr>
        <p:txBody>
          <a:bodyPr/>
          <a:lstStyle/>
          <a:p>
            <a:pPr eaLnBrk="1" hangingPunct="1">
              <a:buNone/>
            </a:pP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Я БУДУ ВНИМАТЕЛЕН</a:t>
            </a:r>
            <a:br>
              <a:rPr lang="ru-RU" sz="4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БУДУ СТАРАТЕЛЕН</a:t>
            </a:r>
            <a:br>
              <a:rPr lang="ru-RU" sz="4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БУДУ ТРУДОЛЮБИВ</a:t>
            </a:r>
            <a:br>
              <a:rPr lang="ru-RU" sz="4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БУДУ ДОБРОЖЕЛАТЛЕН</a:t>
            </a: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БУДУ АКТИВЕН</a:t>
            </a:r>
            <a:br>
              <a:rPr lang="ru-RU" sz="4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БУДУ УСПЕШЕН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16" descr="http://cdns2.freepik.com/free-photo/magnifier-symbol_318-17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1268760"/>
            <a:ext cx="1144882" cy="1161582"/>
          </a:xfrm>
          <a:prstGeom prst="rect">
            <a:avLst/>
          </a:prstGeom>
          <a:noFill/>
        </p:spPr>
      </p:pic>
      <p:pic>
        <p:nvPicPr>
          <p:cNvPr id="5" name="Picture 24" descr="https://image.freepik.com/free-icon/_318-5340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368" y="3140968"/>
            <a:ext cx="981869" cy="981869"/>
          </a:xfrm>
          <a:prstGeom prst="rect">
            <a:avLst/>
          </a:prstGeom>
          <a:noFill/>
        </p:spPr>
      </p:pic>
      <p:pic>
        <p:nvPicPr>
          <p:cNvPr id="6" name="Picture 14" descr="https://image.freepik.com/freie-ikonen/ansicht-auge-schnittstelle-symbol_318-60087.png"/>
          <p:cNvPicPr>
            <a:picLocks noChangeAspect="1" noChangeArrowheads="1"/>
          </p:cNvPicPr>
          <p:nvPr/>
        </p:nvPicPr>
        <p:blipFill>
          <a:blip r:embed="rId4" cstate="print"/>
          <a:srcRect t="15385" b="15385"/>
          <a:stretch>
            <a:fillRect/>
          </a:stretch>
        </p:blipFill>
        <p:spPr bwMode="auto">
          <a:xfrm flipH="1">
            <a:off x="7884368" y="4869160"/>
            <a:ext cx="1040116" cy="720080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907704" y="764704"/>
          <a:ext cx="5760640" cy="6089599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1752198"/>
                <a:gridCol w="4008442"/>
              </a:tblGrid>
              <a:tr h="877519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Тема: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«Кожа. Особенности кожного покрова»</a:t>
                      </a:r>
                      <a:endParaRPr lang="ru-RU" sz="2400" dirty="0"/>
                    </a:p>
                  </a:txBody>
                  <a:tcPr/>
                </a:tc>
              </a:tr>
              <a:tr h="1121074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Цель: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изучить строение кожи, узнать о ее свойствах и функциях.</a:t>
                      </a:r>
                      <a:endParaRPr lang="ru-RU" sz="2400" dirty="0"/>
                    </a:p>
                  </a:txBody>
                  <a:tcPr/>
                </a:tc>
              </a:tr>
              <a:tr h="2500858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Свойства: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Тонкая</a:t>
                      </a:r>
                    </a:p>
                    <a:p>
                      <a:r>
                        <a:rPr lang="ru-RU" sz="2400" dirty="0" smtClean="0"/>
                        <a:t>Упругая</a:t>
                      </a:r>
                    </a:p>
                    <a:p>
                      <a:r>
                        <a:rPr lang="ru-RU" sz="2400" dirty="0" smtClean="0"/>
                        <a:t>Мягкая</a:t>
                      </a:r>
                    </a:p>
                    <a:p>
                      <a:r>
                        <a:rPr lang="ru-RU" sz="2400" dirty="0" smtClean="0"/>
                        <a:t>Прозрачная</a:t>
                      </a:r>
                    </a:p>
                    <a:p>
                      <a:r>
                        <a:rPr lang="ru-RU" sz="2400" dirty="0" smtClean="0"/>
                        <a:t>Бледно-розовая</a:t>
                      </a:r>
                    </a:p>
                    <a:p>
                      <a:r>
                        <a:rPr lang="ru-RU" sz="2400" dirty="0" smtClean="0"/>
                        <a:t>Имеет поры, волоски, складки, линии</a:t>
                      </a:r>
                      <a:endParaRPr lang="ru-RU" sz="2400" dirty="0"/>
                    </a:p>
                  </a:txBody>
                  <a:tcPr/>
                </a:tc>
              </a:tr>
              <a:tr h="431182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Функции: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</a:tr>
              <a:tr h="2286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Строение: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</a:tr>
              <a:tr h="2286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Гигиена: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Дактилоскопия</a:t>
            </a:r>
            <a:r>
              <a:rPr lang="ru-RU" sz="2400" dirty="0" smtClean="0"/>
              <a:t> - способ опознания  </a:t>
            </a:r>
            <a:r>
              <a:rPr lang="ru-RU" sz="2400" dirty="0" smtClean="0">
                <a:hlinkClick r:id="rId2" tooltip="Человек"/>
              </a:rPr>
              <a:t>человека</a:t>
            </a:r>
            <a:r>
              <a:rPr lang="ru-RU" sz="2400" dirty="0" smtClean="0"/>
              <a:t> по отпечаткам </a:t>
            </a:r>
            <a:r>
              <a:rPr lang="ru-RU" sz="2400" dirty="0" smtClean="0">
                <a:hlinkClick r:id="rId3" tooltip="Палец"/>
              </a:rPr>
              <a:t>пальцев</a:t>
            </a:r>
            <a:r>
              <a:rPr lang="ru-RU" sz="2400" dirty="0" smtClean="0"/>
              <a:t> рисунка кожи.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5842" name="Picture 2" descr="http://magic.jofo.ru/data/userfiles/5038/images/689055-fingerprinttype.gif"/>
          <p:cNvPicPr>
            <a:picLocks noChangeAspect="1" noChangeArrowheads="1"/>
          </p:cNvPicPr>
          <p:nvPr/>
        </p:nvPicPr>
        <p:blipFill>
          <a:blip r:embed="rId4" cstate="print"/>
          <a:srcRect t="4800" r="24401"/>
          <a:stretch>
            <a:fillRect/>
          </a:stretch>
        </p:blipFill>
        <p:spPr bwMode="auto">
          <a:xfrm>
            <a:off x="2195736" y="3573016"/>
            <a:ext cx="4104456" cy="2856360"/>
          </a:xfrm>
          <a:prstGeom prst="rect">
            <a:avLst/>
          </a:prstGeom>
          <a:noFill/>
        </p:spPr>
      </p:pic>
      <p:pic>
        <p:nvPicPr>
          <p:cNvPr id="35844" name="Picture 4" descr="http://mlady.net/images/sovmestimost-otpechatki.jpg"/>
          <p:cNvPicPr>
            <a:picLocks noChangeAspect="1" noChangeArrowheads="1"/>
          </p:cNvPicPr>
          <p:nvPr/>
        </p:nvPicPr>
        <p:blipFill>
          <a:blip r:embed="rId5" cstate="print"/>
          <a:srcRect r="5155" b="7390"/>
          <a:stretch>
            <a:fillRect/>
          </a:stretch>
        </p:blipFill>
        <p:spPr bwMode="auto">
          <a:xfrm>
            <a:off x="2195736" y="1196752"/>
            <a:ext cx="6624735" cy="1943874"/>
          </a:xfrm>
          <a:prstGeom prst="rect">
            <a:avLst/>
          </a:prstGeom>
          <a:noFill/>
        </p:spPr>
      </p:pic>
      <p:pic>
        <p:nvPicPr>
          <p:cNvPr id="35846" name="Picture 6" descr="http://lawer.jofo.ru/data/userfiles/5017/images/709805-daktiloskopiya-otpechatok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18752" y="3068960"/>
            <a:ext cx="2925248" cy="2132856"/>
          </a:xfrm>
          <a:prstGeom prst="rect">
            <a:avLst/>
          </a:prstGeom>
          <a:noFill/>
        </p:spPr>
      </p:pic>
      <p:pic>
        <p:nvPicPr>
          <p:cNvPr id="35848" name="Picture 8" descr="http://www.infovoronezh.ru/images/News/483542972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44208" y="5216995"/>
            <a:ext cx="2178325" cy="16410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14" descr="https://image.freepik.com/freie-ikonen/ansicht-auge-schnittstelle-symbol_318-60087.png"/>
          <p:cNvPicPr>
            <a:picLocks noChangeAspect="1" noChangeArrowheads="1"/>
          </p:cNvPicPr>
          <p:nvPr/>
        </p:nvPicPr>
        <p:blipFill>
          <a:blip r:embed="rId2" cstate="print"/>
          <a:srcRect t="15385" b="15385"/>
          <a:stretch>
            <a:fillRect/>
          </a:stretch>
        </p:blipFill>
        <p:spPr bwMode="auto">
          <a:xfrm flipH="1">
            <a:off x="7884368" y="4869160"/>
            <a:ext cx="1040116" cy="720080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23528" y="1283377"/>
          <a:ext cx="8640960" cy="5574623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2628297"/>
                <a:gridCol w="6012663"/>
              </a:tblGrid>
              <a:tr h="579602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Тема: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«Кожа. Особенности кожного покрова»</a:t>
                      </a:r>
                      <a:endParaRPr lang="ru-RU" sz="2400" dirty="0"/>
                    </a:p>
                  </a:txBody>
                  <a:tcPr/>
                </a:tc>
              </a:tr>
              <a:tr h="778694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Цель: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изучить строение кожи, узнать о ее свойствах и функциях.</a:t>
                      </a:r>
                      <a:endParaRPr lang="ru-RU" sz="2400" dirty="0"/>
                    </a:p>
                  </a:txBody>
                  <a:tcPr/>
                </a:tc>
              </a:tr>
              <a:tr h="1337421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Свойства: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Тонкая, упругая, мягкая, прозрачная,</a:t>
                      </a:r>
                    </a:p>
                    <a:p>
                      <a:r>
                        <a:rPr lang="ru-RU" sz="2400" dirty="0" smtClean="0"/>
                        <a:t>бледно-розовая, имеет поры, волоски, складки, линии.</a:t>
                      </a:r>
                      <a:endParaRPr lang="ru-RU" sz="2400" dirty="0"/>
                    </a:p>
                  </a:txBody>
                  <a:tcPr/>
                </a:tc>
              </a:tr>
              <a:tr h="1816952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Функции: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Защитная</a:t>
                      </a:r>
                    </a:p>
                    <a:p>
                      <a:r>
                        <a:rPr lang="ru-RU" sz="2400" dirty="0" smtClean="0"/>
                        <a:t>Выделительная</a:t>
                      </a:r>
                    </a:p>
                    <a:p>
                      <a:r>
                        <a:rPr lang="ru-RU" sz="2400" dirty="0" smtClean="0"/>
                        <a:t>Осязательная</a:t>
                      </a:r>
                    </a:p>
                    <a:p>
                      <a:r>
                        <a:rPr lang="ru-RU" sz="2400" dirty="0" smtClean="0"/>
                        <a:t>Регулятивная</a:t>
                      </a:r>
                    </a:p>
                    <a:p>
                      <a:r>
                        <a:rPr lang="ru-RU" sz="2400" dirty="0" smtClean="0"/>
                        <a:t>Дыхательная </a:t>
                      </a:r>
                      <a:endParaRPr lang="ru-RU" sz="2400" dirty="0"/>
                    </a:p>
                  </a:txBody>
                  <a:tcPr/>
                </a:tc>
              </a:tr>
              <a:tr h="382626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Строение: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</a:tr>
              <a:tr h="382626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Гигиена: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18" descr="https://thumbs.dreamstime.com/z/book-icon-vector-logo-isolated-white-background-4466418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1129" t="27123" r="20718" b="32630"/>
          <a:stretch>
            <a:fillRect/>
          </a:stretch>
        </p:blipFill>
        <p:spPr bwMode="auto">
          <a:xfrm>
            <a:off x="7236296" y="0"/>
            <a:ext cx="1728192" cy="1278866"/>
          </a:xfrm>
          <a:prstGeom prst="rect">
            <a:avLst/>
          </a:prstGeom>
          <a:noFill/>
        </p:spPr>
      </p:pic>
      <p:pic>
        <p:nvPicPr>
          <p:cNvPr id="10" name="Picture 26" descr="http://www.manipul.msk.ru/wp-content/uploads/2016/03/318-10744.jpg"/>
          <p:cNvPicPr>
            <a:picLocks noChangeAspect="1" noChangeArrowheads="1"/>
          </p:cNvPicPr>
          <p:nvPr/>
        </p:nvPicPr>
        <p:blipFill>
          <a:blip r:embed="rId4" cstate="print"/>
          <a:srcRect l="30593" t="24519" r="29554" b="27175"/>
          <a:stretch>
            <a:fillRect/>
          </a:stretch>
        </p:blipFill>
        <p:spPr bwMode="auto">
          <a:xfrm>
            <a:off x="5508104" y="62566"/>
            <a:ext cx="1440160" cy="12607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Строение кожи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4818" name="Picture 2" descr="https://fs00.infourok.ru/images/doc/143/166392/img3.jpg"/>
          <p:cNvPicPr>
            <a:picLocks noChangeAspect="1" noChangeArrowheads="1"/>
          </p:cNvPicPr>
          <p:nvPr/>
        </p:nvPicPr>
        <p:blipFill>
          <a:blip r:embed="rId2" cstate="print"/>
          <a:srcRect l="6688" t="27950" r="5901" b="4851"/>
          <a:stretch>
            <a:fillRect/>
          </a:stretch>
        </p:blipFill>
        <p:spPr bwMode="auto">
          <a:xfrm>
            <a:off x="0" y="1052736"/>
            <a:ext cx="8820472" cy="580526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092280" y="1844824"/>
            <a:ext cx="180020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НАРУЖНЫЙ СЛОЙ </a:t>
            </a:r>
            <a:r>
              <a:rPr lang="ru-RU" b="1" dirty="0" smtClean="0">
                <a:solidFill>
                  <a:srgbClr val="FF0000"/>
                </a:solidFill>
              </a:rPr>
              <a:t>ЭПИДЕРМИС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092280" y="3068960"/>
            <a:ext cx="180020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СРЕНИЙ СЛОЙ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ДЕРМА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092280" y="4653136"/>
            <a:ext cx="1800200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НИЖНИЙ СЛОЙ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ГИПОДЕРМА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636912"/>
            <a:ext cx="7643812" cy="1000125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7030A0"/>
                </a:solidFill>
              </a:rPr>
              <a:t>Лучше быть опрятным, чем красивым.</a:t>
            </a:r>
            <a:endParaRPr lang="ru-RU" sz="6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14" descr="https://image.freepik.com/freie-ikonen/ansicht-auge-schnittstelle-symbol_318-60087.png"/>
          <p:cNvPicPr>
            <a:picLocks noChangeAspect="1" noChangeArrowheads="1"/>
          </p:cNvPicPr>
          <p:nvPr/>
        </p:nvPicPr>
        <p:blipFill>
          <a:blip r:embed="rId2" cstate="print"/>
          <a:srcRect t="15385" b="15385"/>
          <a:stretch>
            <a:fillRect/>
          </a:stretch>
        </p:blipFill>
        <p:spPr bwMode="auto">
          <a:xfrm flipH="1">
            <a:off x="7884368" y="4869160"/>
            <a:ext cx="1040116" cy="720080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979712" y="1196753"/>
          <a:ext cx="6984776" cy="5672647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2124540"/>
                <a:gridCol w="4860236"/>
              </a:tblGrid>
              <a:tr h="790454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Тема: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«Кожа. Особенности кожного покрова»</a:t>
                      </a:r>
                      <a:endParaRPr lang="ru-RU" sz="2400" dirty="0"/>
                    </a:p>
                  </a:txBody>
                  <a:tcPr/>
                </a:tc>
              </a:tr>
              <a:tr h="762385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Цель: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изучить строение кожи, узнать о ее свойствах и функциях.</a:t>
                      </a:r>
                      <a:endParaRPr lang="ru-RU" sz="2400" dirty="0"/>
                    </a:p>
                  </a:txBody>
                  <a:tcPr/>
                </a:tc>
              </a:tr>
              <a:tr h="1440061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Свойства: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Тонкая, упругая, мягкая, прозрачная,</a:t>
                      </a:r>
                    </a:p>
                    <a:p>
                      <a:r>
                        <a:rPr lang="ru-RU" sz="2400" dirty="0" smtClean="0"/>
                        <a:t>бледно-розовая, имеет поры, волоски, складки, линии.</a:t>
                      </a:r>
                      <a:endParaRPr lang="ru-RU" sz="2400" dirty="0"/>
                    </a:p>
                  </a:txBody>
                  <a:tcPr/>
                </a:tc>
              </a:tr>
              <a:tr h="1192087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Функции: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Защитная, выделительная,</a:t>
                      </a:r>
                      <a:r>
                        <a:rPr lang="ru-RU" sz="2400" baseline="0" dirty="0" smtClean="0"/>
                        <a:t> о</a:t>
                      </a:r>
                      <a:r>
                        <a:rPr lang="ru-RU" sz="2400" dirty="0" smtClean="0"/>
                        <a:t>сязательная, регулятивная, дыхательная </a:t>
                      </a:r>
                      <a:endParaRPr lang="ru-RU" sz="2400" dirty="0"/>
                    </a:p>
                  </a:txBody>
                  <a:tcPr/>
                </a:tc>
              </a:tr>
              <a:tr h="444725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Строение: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Эпидермис, дерма, гиподерма</a:t>
                      </a:r>
                      <a:endParaRPr lang="ru-RU" sz="2400" dirty="0"/>
                    </a:p>
                  </a:txBody>
                  <a:tcPr/>
                </a:tc>
              </a:tr>
              <a:tr h="444725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Гигиена: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Мыть, насухо вытирать, использовать крем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18" descr="https://thumbs.dreamstime.com/z/book-icon-vector-logo-isolated-white-background-4466418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1129" t="27123" r="20718" b="32630"/>
          <a:stretch>
            <a:fillRect/>
          </a:stretch>
        </p:blipFill>
        <p:spPr bwMode="auto">
          <a:xfrm>
            <a:off x="7740352" y="0"/>
            <a:ext cx="1403648" cy="10387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ТЕСТ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79712" y="980728"/>
            <a:ext cx="5522937" cy="5500687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sz="2400" dirty="0" smtClean="0"/>
              <a:t>В КОЖЕ МНОГО </a:t>
            </a:r>
            <a:r>
              <a:rPr lang="ru-RU" sz="2400" dirty="0" smtClean="0">
                <a:solidFill>
                  <a:srgbClr val="C00000"/>
                </a:solidFill>
              </a:rPr>
              <a:t>КРОВЕНОСНЫХ </a:t>
            </a:r>
            <a:r>
              <a:rPr lang="ru-RU" sz="2400" dirty="0" smtClean="0">
                <a:solidFill>
                  <a:srgbClr val="C00000"/>
                </a:solidFill>
              </a:rPr>
              <a:t>СОСУДОВ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/>
              <a:t>КОЖА СОСТОИТ ИЗ </a:t>
            </a:r>
            <a:r>
              <a:rPr lang="ru-RU" sz="2400" dirty="0" smtClean="0">
                <a:solidFill>
                  <a:srgbClr val="C00000"/>
                </a:solidFill>
              </a:rPr>
              <a:t>3 СЛОЕВ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/>
              <a:t>КОЖА – ОРГАН </a:t>
            </a:r>
            <a:r>
              <a:rPr lang="ru-RU" sz="2400" dirty="0" smtClean="0">
                <a:solidFill>
                  <a:srgbClr val="C00000"/>
                </a:solidFill>
              </a:rPr>
              <a:t>ОБОНЯНИЯ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/>
              <a:t>КИСЛОРОД ПРОНИКАЕТ В ОРГАНИЗМ В ТОМ ЧИСЛЕ И ЧЕРЕЗ </a:t>
            </a:r>
            <a:r>
              <a:rPr lang="ru-RU" sz="2400" dirty="0" smtClean="0">
                <a:solidFill>
                  <a:srgbClr val="FF0000"/>
                </a:solidFill>
              </a:rPr>
              <a:t>ПОРЫ</a:t>
            </a:r>
            <a:r>
              <a:rPr lang="ru-RU" sz="2400" dirty="0" smtClean="0"/>
              <a:t> НА КОЖЕ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/>
              <a:t>ЖИР НА ПОВЕРХНОСТИ КОЖИ ДЕЛАЕТ ЕЕ </a:t>
            </a:r>
            <a:r>
              <a:rPr lang="ru-RU" sz="2400" dirty="0" smtClean="0">
                <a:solidFill>
                  <a:srgbClr val="FF0000"/>
                </a:solidFill>
              </a:rPr>
              <a:t>ЭЛАСТИЧНОЙ</a:t>
            </a:r>
            <a:r>
              <a:rPr lang="ru-RU" sz="2400" dirty="0" smtClean="0"/>
              <a:t> И ПРЕПЯТСТВУЕТ ПРОНИКНОВЕНИЮ ЖИДКОСТИ И МИКРОБОВ ВНУТРЬ ТЕЛА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/>
              <a:t>ЧАСТИЧКИ КОЖИ ПОСТОЯННО </a:t>
            </a:r>
            <a:r>
              <a:rPr lang="ru-RU" sz="2400" dirty="0" smtClean="0">
                <a:solidFill>
                  <a:srgbClr val="FF0000"/>
                </a:solidFill>
              </a:rPr>
              <a:t>ОТМИРАЮТ И РОЖДАЮТСЯ </a:t>
            </a:r>
            <a:r>
              <a:rPr lang="ru-RU" sz="2400" dirty="0" smtClean="0"/>
              <a:t>ВНОВЬ</a:t>
            </a:r>
          </a:p>
          <a:p>
            <a:endParaRPr lang="ru-RU" sz="2400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7596336" y="1052736"/>
            <a:ext cx="1130449" cy="550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+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+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-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+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+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ru-RU" sz="32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+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571625"/>
            <a:ext cx="6286500" cy="278606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Тема: «Кожа. Особенности кожного покрова»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31840" y="4797152"/>
            <a:ext cx="4887986" cy="1752600"/>
          </a:xfrm>
        </p:spPr>
        <p:txBody>
          <a:bodyPr rtlCol="0">
            <a:noAutofit/>
          </a:bodyPr>
          <a:lstStyle/>
          <a:p>
            <a:pPr eaLnBrk="1" fontAlgn="auto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 изучить строение кожи, узнать о ее свойствах и функциях.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metod-kopilka.ru/images/doc/35/29528/5/img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980728"/>
            <a:ext cx="8424936" cy="57606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2">
                  <a:lumMod val="9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СЕГОДНЯ Я УЗНАЛ…</a:t>
            </a:r>
          </a:p>
          <a:p>
            <a:r>
              <a:rPr lang="ru-RU" dirty="0" smtClean="0"/>
              <a:t>ТЕПЕРЬ Я МОГУ…</a:t>
            </a:r>
          </a:p>
          <a:p>
            <a:r>
              <a:rPr lang="ru-RU" dirty="0" smtClean="0"/>
              <a:t>Я ПРИОБРЕЛ…</a:t>
            </a:r>
          </a:p>
          <a:p>
            <a:r>
              <a:rPr lang="ru-RU" dirty="0" smtClean="0"/>
              <a:t>МНЕ БЫЛО ИНТЕРЕСНО…</a:t>
            </a:r>
          </a:p>
          <a:p>
            <a:r>
              <a:rPr lang="ru-RU" dirty="0" smtClean="0"/>
              <a:t>Я ПОЛУЧИЛ ОТ УРОКА…</a:t>
            </a:r>
          </a:p>
          <a:p>
            <a:r>
              <a:rPr lang="ru-RU" dirty="0" smtClean="0"/>
              <a:t>Я СМОГУ…</a:t>
            </a:r>
          </a:p>
          <a:p>
            <a:r>
              <a:rPr lang="ru-RU" dirty="0" smtClean="0"/>
              <a:t>МНЕ ЗАХОТЕЛОСЬ…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1052736"/>
            <a:ext cx="6624736" cy="5805264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Я просто </a:t>
            </a:r>
            <a:r>
              <a:rPr lang="ru-RU" sz="3200" b="1" i="1" dirty="0" smtClean="0">
                <a:solidFill>
                  <a:srgbClr val="FFFF00"/>
                </a:solidFill>
              </a:rPr>
              <a:t>живу</a:t>
            </a:r>
            <a:r>
              <a:rPr lang="ru-RU" sz="3200" b="1" i="1" dirty="0" smtClean="0">
                <a:solidFill>
                  <a:srgbClr val="C00000"/>
                </a:solidFill>
              </a:rPr>
              <a:t>, постарайтесь понять, </a:t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r>
              <a:rPr lang="ru-RU" sz="3200" b="1" i="1" dirty="0" smtClean="0">
                <a:solidFill>
                  <a:srgbClr val="C00000"/>
                </a:solidFill>
              </a:rPr>
              <a:t>Как </a:t>
            </a:r>
            <a:r>
              <a:rPr lang="ru-RU" sz="3200" b="1" i="1" u="sng" dirty="0" smtClean="0">
                <a:solidFill>
                  <a:schemeClr val="accent4">
                    <a:lumMod val="50000"/>
                  </a:schemeClr>
                </a:solidFill>
              </a:rPr>
              <a:t>ЗДОРОВО </a:t>
            </a:r>
            <a:r>
              <a:rPr lang="ru-RU" sz="3200" b="1" i="1" dirty="0" smtClean="0">
                <a:solidFill>
                  <a:srgbClr val="FFFF00"/>
                </a:solidFill>
              </a:rPr>
              <a:t>бегать, ходить и дышать, </a:t>
            </a:r>
            <a:r>
              <a:rPr lang="ru-RU" sz="3200" b="1" i="1" dirty="0" smtClean="0">
                <a:solidFill>
                  <a:srgbClr val="C00000"/>
                </a:solidFill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r>
              <a:rPr lang="ru-RU" sz="3200" b="1" i="1" dirty="0" smtClean="0">
                <a:solidFill>
                  <a:srgbClr val="C00000"/>
                </a:solidFill>
              </a:rPr>
              <a:t>Как просто и верно, замедлив шаги, </a:t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r>
              <a:rPr lang="ru-RU" sz="3200" b="1" i="1" dirty="0" smtClean="0">
                <a:solidFill>
                  <a:srgbClr val="FFFF00"/>
                </a:solidFill>
              </a:rPr>
              <a:t>Увидеть</a:t>
            </a:r>
            <a:r>
              <a:rPr lang="ru-RU" sz="3200" b="1" i="1" dirty="0" smtClean="0">
                <a:solidFill>
                  <a:srgbClr val="C00000"/>
                </a:solidFill>
              </a:rPr>
              <a:t> деревья на склоне реки. </a:t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r>
              <a:rPr lang="ru-RU" sz="3200" b="1" i="1" dirty="0" smtClean="0">
                <a:solidFill>
                  <a:srgbClr val="C00000"/>
                </a:solidFill>
              </a:rPr>
              <a:t>Подумай, ты </a:t>
            </a:r>
            <a:r>
              <a:rPr lang="ru-RU" sz="3200" b="1" i="1" dirty="0" smtClean="0">
                <a:solidFill>
                  <a:srgbClr val="FFFF00"/>
                </a:solidFill>
              </a:rPr>
              <a:t>слышишь</a:t>
            </a:r>
            <a:r>
              <a:rPr lang="ru-RU" sz="3200" b="1" i="1" dirty="0" smtClean="0">
                <a:solidFill>
                  <a:srgbClr val="C00000"/>
                </a:solidFill>
              </a:rPr>
              <a:t>, как льется ручей, </a:t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r>
              <a:rPr lang="ru-RU" sz="3200" b="1" i="1" dirty="0" smtClean="0">
                <a:solidFill>
                  <a:srgbClr val="C00000"/>
                </a:solidFill>
              </a:rPr>
              <a:t>Мир вечной надежды — ты наш и ничей…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1052736"/>
            <a:ext cx="6552728" cy="5500687"/>
          </a:xfrm>
        </p:spPr>
        <p:txBody>
          <a:bodyPr/>
          <a:lstStyle/>
          <a:p>
            <a:r>
              <a:rPr lang="ru-RU" sz="2800" dirty="0" smtClean="0"/>
              <a:t>С помощью какого органа вы узнаете о том, что зазвенел будильник, залаяла собака?</a:t>
            </a:r>
          </a:p>
          <a:p>
            <a:r>
              <a:rPr lang="ru-RU" sz="2800" dirty="0" smtClean="0"/>
              <a:t>С помощью какого органа вы видите все, что вас окружает?</a:t>
            </a:r>
          </a:p>
          <a:p>
            <a:r>
              <a:rPr lang="ru-RU" sz="2800" dirty="0" smtClean="0"/>
              <a:t>Какой орган нам помогает почувствовать запах хлеба, аромат цветка?</a:t>
            </a:r>
          </a:p>
          <a:p>
            <a:r>
              <a:rPr lang="ru-RU" sz="2800" dirty="0" smtClean="0"/>
              <a:t>С помощью какого органа вы отличаете сладкую пищу от горькой, кислую – от соленой?</a:t>
            </a:r>
          </a:p>
        </p:txBody>
      </p:sp>
      <p:pic>
        <p:nvPicPr>
          <p:cNvPr id="19458" name="Picture 2" descr="https://2ch.pm/t/src/757050/14613434182750.jpg"/>
          <p:cNvPicPr>
            <a:picLocks noChangeAspect="1" noChangeArrowheads="1"/>
          </p:cNvPicPr>
          <p:nvPr/>
        </p:nvPicPr>
        <p:blipFill>
          <a:blip r:embed="rId2" cstate="print"/>
          <a:srcRect r="7551" b="-1916"/>
          <a:stretch>
            <a:fillRect/>
          </a:stretch>
        </p:blipFill>
        <p:spPr bwMode="auto">
          <a:xfrm>
            <a:off x="7380312" y="980728"/>
            <a:ext cx="1127511" cy="1224136"/>
          </a:xfrm>
          <a:prstGeom prst="rect">
            <a:avLst/>
          </a:prstGeom>
          <a:noFill/>
        </p:spPr>
      </p:pic>
      <p:pic>
        <p:nvPicPr>
          <p:cNvPr id="19460" name="Picture 4" descr="http://cliparts.co/cliparts/Bcg/Kzn/BcgKznGX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2204864"/>
            <a:ext cx="1604635" cy="720080"/>
          </a:xfrm>
          <a:prstGeom prst="rect">
            <a:avLst/>
          </a:prstGeom>
          <a:noFill/>
        </p:spPr>
      </p:pic>
      <p:pic>
        <p:nvPicPr>
          <p:cNvPr id="19464" name="Picture 8" descr="http://www.zonaecoloring.com/education/parts-of-the-body/nose.jpg"/>
          <p:cNvPicPr>
            <a:picLocks noChangeAspect="1" noChangeArrowheads="1"/>
          </p:cNvPicPr>
          <p:nvPr/>
        </p:nvPicPr>
        <p:blipFill>
          <a:blip r:embed="rId4" cstate="print"/>
          <a:srcRect t="11454" r="44412" b="13501"/>
          <a:stretch>
            <a:fillRect/>
          </a:stretch>
        </p:blipFill>
        <p:spPr bwMode="auto">
          <a:xfrm>
            <a:off x="7884368" y="2924944"/>
            <a:ext cx="932285" cy="1628800"/>
          </a:xfrm>
          <a:prstGeom prst="rect">
            <a:avLst/>
          </a:prstGeom>
          <a:noFill/>
        </p:spPr>
      </p:pic>
      <p:pic>
        <p:nvPicPr>
          <p:cNvPr id="19466" name="Picture 10" descr="http://900igr.net/datai/okruzhajuschij-mir/Zachem-cheloveku-est/0008-006-JAzyk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27620" y="4653136"/>
            <a:ext cx="1081228" cy="1152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Органы чувств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7375" y="1214438"/>
            <a:ext cx="4730849" cy="5500687"/>
          </a:xfrm>
        </p:spPr>
        <p:txBody>
          <a:bodyPr/>
          <a:lstStyle/>
          <a:p>
            <a:pPr>
              <a:buNone/>
            </a:pPr>
            <a:r>
              <a:rPr lang="ru-RU" sz="4800" dirty="0" smtClean="0"/>
              <a:t>  Орган зрения  </a:t>
            </a:r>
          </a:p>
          <a:p>
            <a:pPr>
              <a:buNone/>
            </a:pPr>
            <a:r>
              <a:rPr lang="ru-RU" sz="4800" dirty="0" smtClean="0"/>
              <a:t>  Орган слуха               </a:t>
            </a:r>
          </a:p>
          <a:p>
            <a:pPr>
              <a:buNone/>
            </a:pPr>
            <a:r>
              <a:rPr lang="ru-RU" sz="4800" dirty="0" smtClean="0"/>
              <a:t>  Орган обоняния         </a:t>
            </a:r>
          </a:p>
          <a:p>
            <a:pPr>
              <a:buNone/>
            </a:pPr>
            <a:r>
              <a:rPr lang="ru-RU" sz="6000" dirty="0" smtClean="0"/>
              <a:t>  </a:t>
            </a:r>
            <a:r>
              <a:rPr lang="ru-RU" sz="4400" dirty="0" smtClean="0"/>
              <a:t>Орган вкуса  </a:t>
            </a:r>
          </a:p>
          <a:p>
            <a:pPr>
              <a:buNone/>
            </a:pPr>
            <a:r>
              <a:rPr lang="ru-RU" sz="4400" dirty="0" smtClean="0"/>
              <a:t>                 </a:t>
            </a:r>
            <a:endParaRPr lang="ru-RU" sz="4400" dirty="0"/>
          </a:p>
        </p:txBody>
      </p:sp>
      <p:pic>
        <p:nvPicPr>
          <p:cNvPr id="5" name="Picture 12" descr="http://misanec.ru/wp-content/uploads/2014/11/Vopros-dlya-spravochno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5589240"/>
            <a:ext cx="878024" cy="1268760"/>
          </a:xfrm>
          <a:prstGeom prst="rect">
            <a:avLst/>
          </a:prstGeom>
          <a:noFill/>
        </p:spPr>
      </p:pic>
      <p:pic>
        <p:nvPicPr>
          <p:cNvPr id="6" name="Picture 2" descr="https://2ch.pm/t/src/757050/14613434182750.jpg"/>
          <p:cNvPicPr>
            <a:picLocks noChangeAspect="1" noChangeArrowheads="1"/>
          </p:cNvPicPr>
          <p:nvPr/>
        </p:nvPicPr>
        <p:blipFill>
          <a:blip r:embed="rId3" cstate="print"/>
          <a:srcRect r="7551" b="-1916"/>
          <a:stretch>
            <a:fillRect/>
          </a:stretch>
        </p:blipFill>
        <p:spPr bwMode="auto">
          <a:xfrm>
            <a:off x="7020272" y="2060848"/>
            <a:ext cx="1127511" cy="1224136"/>
          </a:xfrm>
          <a:prstGeom prst="rect">
            <a:avLst/>
          </a:prstGeom>
          <a:noFill/>
        </p:spPr>
      </p:pic>
      <p:pic>
        <p:nvPicPr>
          <p:cNvPr id="7" name="Picture 4" descr="http://cliparts.co/cliparts/Bcg/Kzn/BcgKznGX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1268760"/>
            <a:ext cx="1604635" cy="720080"/>
          </a:xfrm>
          <a:prstGeom prst="rect">
            <a:avLst/>
          </a:prstGeom>
          <a:noFill/>
        </p:spPr>
      </p:pic>
      <p:pic>
        <p:nvPicPr>
          <p:cNvPr id="8" name="Picture 8" descr="http://www.zonaecoloring.com/education/parts-of-the-body/nose.jpg"/>
          <p:cNvPicPr>
            <a:picLocks noChangeAspect="1" noChangeArrowheads="1"/>
          </p:cNvPicPr>
          <p:nvPr/>
        </p:nvPicPr>
        <p:blipFill>
          <a:blip r:embed="rId5" cstate="print"/>
          <a:srcRect t="11454" r="44412" b="13501"/>
          <a:stretch>
            <a:fillRect/>
          </a:stretch>
        </p:blipFill>
        <p:spPr bwMode="auto">
          <a:xfrm>
            <a:off x="7452320" y="3284984"/>
            <a:ext cx="932285" cy="1628800"/>
          </a:xfrm>
          <a:prstGeom prst="rect">
            <a:avLst/>
          </a:prstGeom>
          <a:noFill/>
        </p:spPr>
      </p:pic>
      <p:pic>
        <p:nvPicPr>
          <p:cNvPr id="9" name="Picture 10" descr="http://900igr.net/datai/okruzhajuschij-mir/Zachem-cheloveku-est/0008-006-JAzyk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08304" y="4941168"/>
            <a:ext cx="1081228" cy="1152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1340768"/>
            <a:ext cx="6059636" cy="439248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Познание начинается с удивлению тому, что обыденно.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Органы чувств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35696" y="980728"/>
            <a:ext cx="4730849" cy="5500687"/>
          </a:xfrm>
        </p:spPr>
        <p:txBody>
          <a:bodyPr/>
          <a:lstStyle/>
          <a:p>
            <a:pPr>
              <a:buNone/>
            </a:pPr>
            <a:r>
              <a:rPr lang="ru-RU" sz="4800" dirty="0" smtClean="0"/>
              <a:t>  Орган зрения  </a:t>
            </a:r>
          </a:p>
          <a:p>
            <a:pPr>
              <a:buNone/>
            </a:pPr>
            <a:r>
              <a:rPr lang="ru-RU" sz="4800" dirty="0" smtClean="0"/>
              <a:t>  Орган слуха               </a:t>
            </a:r>
          </a:p>
          <a:p>
            <a:pPr>
              <a:buNone/>
            </a:pPr>
            <a:r>
              <a:rPr lang="ru-RU" sz="4800" dirty="0" smtClean="0"/>
              <a:t>  Орган обоняния         </a:t>
            </a:r>
          </a:p>
          <a:p>
            <a:pPr>
              <a:buNone/>
            </a:pPr>
            <a:r>
              <a:rPr lang="ru-RU" sz="6000" dirty="0" smtClean="0"/>
              <a:t>  </a:t>
            </a:r>
            <a:r>
              <a:rPr lang="ru-RU" sz="4400" dirty="0" smtClean="0"/>
              <a:t>Орган вкуса  </a:t>
            </a:r>
          </a:p>
          <a:p>
            <a:pPr>
              <a:buNone/>
            </a:pPr>
            <a:r>
              <a:rPr lang="ru-RU" sz="4400" dirty="0" smtClean="0"/>
              <a:t>   Орган осязания             </a:t>
            </a:r>
            <a:endParaRPr lang="ru-RU" sz="4400" dirty="0"/>
          </a:p>
        </p:txBody>
      </p:sp>
      <p:pic>
        <p:nvPicPr>
          <p:cNvPr id="6" name="Picture 2" descr="https://2ch.pm/t/src/757050/14613434182750.jpg"/>
          <p:cNvPicPr>
            <a:picLocks noChangeAspect="1" noChangeArrowheads="1"/>
          </p:cNvPicPr>
          <p:nvPr/>
        </p:nvPicPr>
        <p:blipFill>
          <a:blip r:embed="rId2" cstate="print"/>
          <a:srcRect r="7551" b="-1916"/>
          <a:stretch>
            <a:fillRect/>
          </a:stretch>
        </p:blipFill>
        <p:spPr bwMode="auto">
          <a:xfrm>
            <a:off x="6948264" y="1772816"/>
            <a:ext cx="1127511" cy="1224136"/>
          </a:xfrm>
          <a:prstGeom prst="rect">
            <a:avLst/>
          </a:prstGeom>
          <a:noFill/>
        </p:spPr>
      </p:pic>
      <p:pic>
        <p:nvPicPr>
          <p:cNvPr id="7" name="Picture 4" descr="http://cliparts.co/cliparts/Bcg/Kzn/BcgKznGX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980728"/>
            <a:ext cx="1604635" cy="720080"/>
          </a:xfrm>
          <a:prstGeom prst="rect">
            <a:avLst/>
          </a:prstGeom>
          <a:noFill/>
        </p:spPr>
      </p:pic>
      <p:pic>
        <p:nvPicPr>
          <p:cNvPr id="8" name="Picture 8" descr="http://www.zonaecoloring.com/education/parts-of-the-body/nose.jpg"/>
          <p:cNvPicPr>
            <a:picLocks noChangeAspect="1" noChangeArrowheads="1"/>
          </p:cNvPicPr>
          <p:nvPr/>
        </p:nvPicPr>
        <p:blipFill>
          <a:blip r:embed="rId4" cstate="print"/>
          <a:srcRect t="11454" r="44412" b="13501"/>
          <a:stretch>
            <a:fillRect/>
          </a:stretch>
        </p:blipFill>
        <p:spPr bwMode="auto">
          <a:xfrm>
            <a:off x="7092280" y="2780928"/>
            <a:ext cx="932285" cy="1628800"/>
          </a:xfrm>
          <a:prstGeom prst="rect">
            <a:avLst/>
          </a:prstGeom>
          <a:noFill/>
        </p:spPr>
      </p:pic>
      <p:pic>
        <p:nvPicPr>
          <p:cNvPr id="9" name="Picture 10" descr="http://900igr.net/datai/okruzhajuschij-mir/Zachem-cheloveku-est/0008-006-JAzyk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92280" y="4509120"/>
            <a:ext cx="1081228" cy="1152128"/>
          </a:xfrm>
          <a:prstGeom prst="rect">
            <a:avLst/>
          </a:prstGeom>
          <a:noFill/>
        </p:spPr>
      </p:pic>
      <p:pic>
        <p:nvPicPr>
          <p:cNvPr id="36868" name="Picture 4" descr="http://100facts.ru/wp-content/uploads/2013/05/%D0%BA%D0%BE%D0%B6%D0%B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92280" y="5733256"/>
            <a:ext cx="1224136" cy="8970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571625"/>
            <a:ext cx="6286500" cy="278606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Тема: «Кожа. Особенности кожного покрова»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31840" y="4797152"/>
            <a:ext cx="4887986" cy="1752600"/>
          </a:xfrm>
        </p:spPr>
        <p:txBody>
          <a:bodyPr rtlCol="0">
            <a:noAutofit/>
          </a:bodyPr>
          <a:lstStyle/>
          <a:p>
            <a:pPr eaLnBrk="1" fontAlgn="auto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 изучить строение кожи, узнать о ее свойствах и функциях.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ИСТОЧНИКИ ИНФОРМАЦИИ: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7375" y="1214438"/>
            <a:ext cx="5738961" cy="5500687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2600" dirty="0" smtClean="0"/>
              <a:t>ПОДУМАТЬ</a:t>
            </a:r>
          </a:p>
          <a:p>
            <a:pPr>
              <a:buFont typeface="Wingdings" pitchFamily="2" charset="2"/>
              <a:buChar char="v"/>
            </a:pPr>
            <a:r>
              <a:rPr lang="ru-RU" sz="2600" dirty="0" smtClean="0"/>
              <a:t>СПРОСИТЬ У ДРУГОГО ЧЕЛОВЕКА</a:t>
            </a:r>
          </a:p>
          <a:p>
            <a:pPr>
              <a:buFont typeface="Wingdings" pitchFamily="2" charset="2"/>
              <a:buChar char="v"/>
            </a:pPr>
            <a:r>
              <a:rPr lang="ru-RU" sz="2600" dirty="0" smtClean="0"/>
              <a:t>ПОНАБЛЮДАТЬ</a:t>
            </a:r>
          </a:p>
          <a:p>
            <a:pPr>
              <a:buFont typeface="Wingdings" pitchFamily="2" charset="2"/>
              <a:buChar char="v"/>
            </a:pPr>
            <a:r>
              <a:rPr lang="ru-RU" sz="2600" dirty="0" smtClean="0"/>
              <a:t>ПРОВЕСТИ ЭКСПЕРИМЕНТ</a:t>
            </a:r>
          </a:p>
          <a:p>
            <a:pPr>
              <a:buFont typeface="Wingdings" pitchFamily="2" charset="2"/>
              <a:buChar char="v"/>
            </a:pPr>
            <a:r>
              <a:rPr lang="ru-RU" sz="2600" dirty="0" smtClean="0"/>
              <a:t>ПРОЧИТАТЬ ПОЗНАВАТЕЛЬНУЮ ЛИТЕРАТУРУ</a:t>
            </a:r>
          </a:p>
          <a:p>
            <a:pPr>
              <a:buFont typeface="Wingdings" pitchFamily="2" charset="2"/>
              <a:buChar char="v"/>
            </a:pPr>
            <a:r>
              <a:rPr lang="ru-RU" sz="2600" dirty="0" smtClean="0"/>
              <a:t>УЗНАТЬ ИЗ ПОЗНАВАТЕЛЬНОЙ ПРОГРАММЫ</a:t>
            </a:r>
          </a:p>
          <a:p>
            <a:pPr>
              <a:buFont typeface="Wingdings" pitchFamily="2" charset="2"/>
              <a:buChar char="v"/>
            </a:pPr>
            <a:r>
              <a:rPr lang="ru-RU" sz="2600" dirty="0" smtClean="0"/>
              <a:t>НАЙТИ ОТВЕТ В ПОИСКОВОЙ СИСТЕМЕ ИНТЕРНЕТ</a:t>
            </a:r>
          </a:p>
          <a:p>
            <a:endParaRPr lang="ru-RU" dirty="0"/>
          </a:p>
        </p:txBody>
      </p:sp>
      <p:sp>
        <p:nvSpPr>
          <p:cNvPr id="32772" name="AutoShape 4" descr="http://ru.stockfresh.com/thumbs/beaubelle/777835_%D0%BB%D1%8E%D0%B4%D0%B8-%D0%B2%D0%B5%D0%BA%D1%82%D0%BE%D1%80%D0%B0-%D0%B7%D0%BD%D0%B0%D1%87%D0%BE%D0%BA-%D0%B6%D0%B5%D0%BD%D1%89%D0%B8%D0%BD%D1%83-%D1%87%D0%B5%D0%BB%D0%BE%D0%B2%D0%B5%D0%BA%D0%B0-%D0%BB%D0%B8%D1%86%D0%B0%D1%8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74" name="AutoShape 6" descr="http://ru.stockfresh.com/thumbs/beaubelle/777835_%D0%BB%D1%8E%D0%B4%D0%B8-%D0%B2%D0%B5%D0%BA%D1%82%D0%BE%D1%80%D0%B0-%D0%B7%D0%BD%D0%B0%D1%87%D0%BE%D0%BA-%D0%B6%D0%B5%D0%BD%D1%89%D0%B8%D0%BD%D1%83-%D1%87%D0%B5%D0%BB%D0%BE%D0%B2%D0%B5%D0%BA%D0%B0-%D0%BB%D0%B8%D1%86%D0%B0%D1%8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76" name="AutoShape 8" descr="http://ru.stockfresh.com/thumbs/beaubelle/777835_%D0%BB%D1%8E%D0%B4%D0%B8-%D0%B2%D0%B5%D0%BA%D1%82%D0%BE%D1%80%D0%B0-%D0%B7%D0%BD%D0%B0%D1%87%D0%BE%D0%BA-%D0%B6%D0%B5%D0%BD%D1%89%D0%B8%D0%BD%D1%83-%D1%87%D0%B5%D0%BB%D0%BE%D0%B2%D0%B5%D0%BA%D0%B0-%D0%BB%D0%B8%D1%86%D0%B0%D1%8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78" name="AutoShape 10" descr="http://ru.stockfresh.com/thumbs/beaubelle/777835_%D0%BB%D1%8E%D0%B4%D0%B8-%D0%B2%D0%B5%D0%BA%D1%82%D0%BE%D1%80%D0%B0-%D0%B7%D0%BD%D0%B0%D1%87%D0%BE%D0%BA-%D0%B6%D0%B5%D0%BD%D1%89%D0%B8%D0%BD%D1%83-%D1%87%D0%B5%D0%BB%D0%BE%D0%B2%D0%B5%D0%BA%D0%B0-%D0%BB%D0%B8%D1%86%D0%B0%D1%8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80" name="AutoShape 12" descr="http://ru.stockfresh.com/thumbs/beaubelle/777835_%D0%BB%D1%8E%D0%B4%D0%B8-%D0%B2%D0%B5%D0%BA%D1%82%D0%BE%D1%80%D0%B0-%D0%B7%D0%BD%D0%B0%D1%87%D0%BE%D0%BA-%D0%B6%D0%B5%D0%BD%D1%89%D0%B8%D0%BD%D1%83-%D1%87%D0%B5%D0%BB%D0%BE%D0%B2%D0%B5%D0%BA%D0%B0-%D0%BB%D0%B8%D1%86%D0%B0%D1%8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2782" name="Picture 14" descr="https://image.freepik.com/freie-ikonen/ansicht-auge-schnittstelle-symbol_318-60087.png"/>
          <p:cNvPicPr>
            <a:picLocks noChangeAspect="1" noChangeArrowheads="1"/>
          </p:cNvPicPr>
          <p:nvPr/>
        </p:nvPicPr>
        <p:blipFill>
          <a:blip r:embed="rId2" cstate="print"/>
          <a:srcRect t="15385" b="15385"/>
          <a:stretch>
            <a:fillRect/>
          </a:stretch>
        </p:blipFill>
        <p:spPr bwMode="auto">
          <a:xfrm flipH="1">
            <a:off x="5148064" y="2492896"/>
            <a:ext cx="936104" cy="648072"/>
          </a:xfrm>
          <a:prstGeom prst="rect">
            <a:avLst/>
          </a:prstGeom>
          <a:noFill/>
        </p:spPr>
      </p:pic>
      <p:pic>
        <p:nvPicPr>
          <p:cNvPr id="32784" name="Picture 16" descr="http://cdns2.freepik.com/free-photo/magnifier-symbol_318-17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2852936"/>
            <a:ext cx="712834" cy="723232"/>
          </a:xfrm>
          <a:prstGeom prst="rect">
            <a:avLst/>
          </a:prstGeom>
          <a:noFill/>
        </p:spPr>
      </p:pic>
      <p:pic>
        <p:nvPicPr>
          <p:cNvPr id="32786" name="Picture 18" descr="https://thumbs.dreamstime.com/z/book-icon-vector-logo-isolated-white-background-44664185.jpg"/>
          <p:cNvPicPr>
            <a:picLocks noChangeAspect="1" noChangeArrowheads="1"/>
          </p:cNvPicPr>
          <p:nvPr/>
        </p:nvPicPr>
        <p:blipFill>
          <a:blip r:embed="rId4" cstate="print"/>
          <a:srcRect l="21129" t="27123" r="20718" b="32630"/>
          <a:stretch>
            <a:fillRect/>
          </a:stretch>
        </p:blipFill>
        <p:spPr bwMode="auto">
          <a:xfrm>
            <a:off x="6588224" y="3717032"/>
            <a:ext cx="1167697" cy="864096"/>
          </a:xfrm>
          <a:prstGeom prst="rect">
            <a:avLst/>
          </a:prstGeom>
          <a:noFill/>
        </p:spPr>
      </p:pic>
      <p:pic>
        <p:nvPicPr>
          <p:cNvPr id="32788" name="Picture 20" descr="http://i.vdvrus.ru/files/items/4b/78/4b780904a80aa42a6cf43c237de8d4ca_14605364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80312" y="4797152"/>
            <a:ext cx="936104" cy="936104"/>
          </a:xfrm>
          <a:prstGeom prst="rect">
            <a:avLst/>
          </a:prstGeom>
          <a:noFill/>
        </p:spPr>
      </p:pic>
      <p:pic>
        <p:nvPicPr>
          <p:cNvPr id="32790" name="Picture 22" descr="http://www.clipartbest.com/cliparts/eTM/kqd/eTMkqdRXc.png"/>
          <p:cNvPicPr>
            <a:picLocks noChangeAspect="1" noChangeArrowheads="1"/>
          </p:cNvPicPr>
          <p:nvPr/>
        </p:nvPicPr>
        <p:blipFill>
          <a:blip r:embed="rId6" cstate="print"/>
          <a:srcRect l="-1089" t="19585" r="3570" b="19936"/>
          <a:stretch>
            <a:fillRect/>
          </a:stretch>
        </p:blipFill>
        <p:spPr bwMode="auto">
          <a:xfrm>
            <a:off x="7236296" y="5877272"/>
            <a:ext cx="1187624" cy="736537"/>
          </a:xfrm>
          <a:prstGeom prst="rect">
            <a:avLst/>
          </a:prstGeom>
          <a:noFill/>
        </p:spPr>
      </p:pic>
      <p:pic>
        <p:nvPicPr>
          <p:cNvPr id="32792" name="Picture 24" descr="https://image.freepik.com/free-icon/_318-5340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83968" y="1052736"/>
            <a:ext cx="778074" cy="778074"/>
          </a:xfrm>
          <a:prstGeom prst="rect">
            <a:avLst/>
          </a:prstGeom>
          <a:noFill/>
        </p:spPr>
      </p:pic>
      <p:pic>
        <p:nvPicPr>
          <p:cNvPr id="32794" name="Picture 26" descr="http://www.manipul.msk.ru/wp-content/uploads/2016/03/318-10744.jpg"/>
          <p:cNvPicPr>
            <a:picLocks noChangeAspect="1" noChangeArrowheads="1"/>
          </p:cNvPicPr>
          <p:nvPr/>
        </p:nvPicPr>
        <p:blipFill>
          <a:blip r:embed="rId8" cstate="print"/>
          <a:srcRect l="30593" t="24519" r="29554" b="27175"/>
          <a:stretch>
            <a:fillRect/>
          </a:stretch>
        </p:blipFill>
        <p:spPr bwMode="auto">
          <a:xfrm>
            <a:off x="6372200" y="1556792"/>
            <a:ext cx="792088" cy="960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27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27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27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27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27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27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7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7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16" descr="http://cdns2.freepik.com/free-photo/magnifier-symbol_318-17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1268760"/>
            <a:ext cx="1144882" cy="1161582"/>
          </a:xfrm>
          <a:prstGeom prst="rect">
            <a:avLst/>
          </a:prstGeom>
          <a:noFill/>
        </p:spPr>
      </p:pic>
      <p:pic>
        <p:nvPicPr>
          <p:cNvPr id="5" name="Picture 24" descr="https://image.freepik.com/free-icon/_318-5340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368" y="3140968"/>
            <a:ext cx="981869" cy="981869"/>
          </a:xfrm>
          <a:prstGeom prst="rect">
            <a:avLst/>
          </a:prstGeom>
          <a:noFill/>
        </p:spPr>
      </p:pic>
      <p:pic>
        <p:nvPicPr>
          <p:cNvPr id="6" name="Picture 14" descr="https://image.freepik.com/freie-ikonen/ansicht-auge-schnittstelle-symbol_318-60087.png"/>
          <p:cNvPicPr>
            <a:picLocks noChangeAspect="1" noChangeArrowheads="1"/>
          </p:cNvPicPr>
          <p:nvPr/>
        </p:nvPicPr>
        <p:blipFill>
          <a:blip r:embed="rId4" cstate="print"/>
          <a:srcRect t="15385" b="15385"/>
          <a:stretch>
            <a:fillRect/>
          </a:stretch>
        </p:blipFill>
        <p:spPr bwMode="auto">
          <a:xfrm flipH="1">
            <a:off x="7884368" y="4869160"/>
            <a:ext cx="1040116" cy="720080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979712" y="1397000"/>
          <a:ext cx="5760640" cy="5059784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1752198"/>
                <a:gridCol w="4008442"/>
              </a:tblGrid>
              <a:tr h="1123875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Тема: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«Кожа. Особенности кожного покрова»</a:t>
                      </a:r>
                      <a:endParaRPr lang="ru-RU" sz="2400" dirty="0"/>
                    </a:p>
                  </a:txBody>
                  <a:tcPr/>
                </a:tc>
              </a:tr>
              <a:tr h="168451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Цель: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изучить строение кожи, узнать о ее свойствах и функциях.</a:t>
                      </a:r>
                      <a:endParaRPr lang="ru-RU" sz="2400" dirty="0"/>
                    </a:p>
                  </a:txBody>
                  <a:tcPr/>
                </a:tc>
              </a:tr>
              <a:tr h="879799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Свойства: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 smtClean="0"/>
                    </a:p>
                    <a:p>
                      <a:endParaRPr lang="ru-RU" sz="2400" dirty="0"/>
                    </a:p>
                  </a:txBody>
                  <a:tcPr/>
                </a:tc>
              </a:tr>
              <a:tr h="408719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Функции: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</a:tr>
              <a:tr h="2286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Строение: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</a:tr>
              <a:tr h="2286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Гигиена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 КЛАССНАЯ РАБОТ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КЛАССНАЯ РАБОТА</Template>
  <TotalTime>197</TotalTime>
  <Words>474</Words>
  <Application>Microsoft Office PowerPoint</Application>
  <PresentationFormat>Экран (4:3)</PresentationFormat>
  <Paragraphs>112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Презентация КЛАССНАЯ РАБОТА</vt:lpstr>
      <vt:lpstr>Слайд 1</vt:lpstr>
      <vt:lpstr>Я просто живу, постарайтесь понять,  Как ЗДОРОВО бегать, ходить и дышать,  Как просто и верно, замедлив шаги,  Увидеть деревья на склоне реки.  Подумай, ты слышишь, как льется ручей,  Мир вечной надежды — ты наш и ничей…</vt:lpstr>
      <vt:lpstr>Слайд 3</vt:lpstr>
      <vt:lpstr>Органы чувств</vt:lpstr>
      <vt:lpstr>Познание начинается с удивлению тому, что обыденно.</vt:lpstr>
      <vt:lpstr>Органы чувств</vt:lpstr>
      <vt:lpstr>Тема: «Кожа. Особенности кожного покрова»</vt:lpstr>
      <vt:lpstr>ИСТОЧНИКИ ИНФОРМАЦИИ:</vt:lpstr>
      <vt:lpstr>Слайд 9</vt:lpstr>
      <vt:lpstr>Слайд 10</vt:lpstr>
      <vt:lpstr>Дактилоскопия - способ опознания  человека по отпечаткам пальцев рисунка кожи.</vt:lpstr>
      <vt:lpstr>Слайд 12</vt:lpstr>
      <vt:lpstr>Строение кожи</vt:lpstr>
      <vt:lpstr>Лучше быть опрятным, чем красивым.</vt:lpstr>
      <vt:lpstr>Слайд 15</vt:lpstr>
      <vt:lpstr>ТЕСТ</vt:lpstr>
      <vt:lpstr>Тема: «Кожа. Особенности кожного покрова»</vt:lpstr>
      <vt:lpstr>Слайд 18</vt:lpstr>
      <vt:lpstr>Слайд 19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Евгения</cp:lastModifiedBy>
  <cp:revision>25</cp:revision>
  <dcterms:created xsi:type="dcterms:W3CDTF">2011-07-27T14:39:28Z</dcterms:created>
  <dcterms:modified xsi:type="dcterms:W3CDTF">2016-10-19T21:33:21Z</dcterms:modified>
</cp:coreProperties>
</file>