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7" r:id="rId3"/>
    <p:sldId id="258" r:id="rId4"/>
    <p:sldId id="259" r:id="rId5"/>
    <p:sldId id="260" r:id="rId6"/>
    <p:sldId id="261" r:id="rId7"/>
    <p:sldId id="262" r:id="rId8"/>
    <p:sldId id="263" r:id="rId9"/>
    <p:sldId id="268" r:id="rId10"/>
    <p:sldId id="264"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7EEC2E-C10E-4894-8C81-DDB808682B1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7EEC2E-C10E-4894-8C81-DDB808682B1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7EEC2E-C10E-4894-8C81-DDB808682B14}"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7EEC2E-C10E-4894-8C81-DDB808682B14}"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7EEC2E-C10E-4894-8C81-DDB808682B1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07EEC2E-C10E-4894-8C81-DDB808682B14}"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07EEC2E-C10E-4894-8C81-DDB808682B1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07EEC2E-C10E-4894-8C81-DDB808682B1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07EEC2E-C10E-4894-8C81-DDB808682B1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07EEC2E-C10E-4894-8C81-DDB808682B14}"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81BC043-6F37-4916-B09C-C55443743751}" type="datetimeFigureOut">
              <a:rPr lang="ru-RU" smtClean="0"/>
              <a:pPr/>
              <a:t>23.08.2017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07EEC2E-C10E-4894-8C81-DDB808682B14}"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381BC043-6F37-4916-B09C-C55443743751}" type="datetimeFigureOut">
              <a:rPr lang="ru-RU" smtClean="0"/>
              <a:pPr/>
              <a:t>23.08.2017</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07EEC2E-C10E-4894-8C81-DDB808682B14}"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Ветераны Великой Отечественной </a:t>
            </a:r>
            <a:r>
              <a:rPr lang="ru-RU" dirty="0" smtClean="0"/>
              <a:t>войны с. Котоврас</a:t>
            </a:r>
            <a:endParaRPr lang="ru-RU" dirty="0"/>
          </a:p>
        </p:txBody>
      </p:sp>
      <p:sp>
        <p:nvSpPr>
          <p:cNvPr id="3" name="Подзаголовок 2"/>
          <p:cNvSpPr>
            <a:spLocks noGrp="1"/>
          </p:cNvSpPr>
          <p:nvPr>
            <p:ph type="subTitle" idx="1"/>
          </p:nvPr>
        </p:nvSpPr>
        <p:spPr/>
        <p:txBody>
          <a:bodyPr>
            <a:normAutofit/>
          </a:bodyPr>
          <a:lstStyle/>
          <a:p>
            <a:r>
              <a:rPr lang="ru-RU" dirty="0" smtClean="0"/>
              <a:t> Автор: учитель истории и обществознания МОУ ООШ                  с. Котоврас </a:t>
            </a:r>
            <a:r>
              <a:rPr lang="ru-RU" dirty="0" err="1" smtClean="0"/>
              <a:t>Горнаева</a:t>
            </a:r>
            <a:r>
              <a:rPr lang="ru-RU" dirty="0" smtClean="0"/>
              <a:t> Галина Яковлевна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Семикин Алексей Егорович</a:t>
            </a:r>
            <a:r>
              <a:rPr lang="ru-RU" dirty="0" smtClean="0"/>
              <a:t/>
            </a:r>
            <a:br>
              <a:rPr lang="ru-RU" dirty="0" smtClean="0"/>
            </a:br>
            <a:r>
              <a:rPr lang="ru-RU" dirty="0" smtClean="0"/>
              <a:t>(1911-1989гг.)</a:t>
            </a:r>
            <a:br>
              <a:rPr lang="ru-RU" dirty="0" smtClean="0"/>
            </a:br>
            <a:endParaRPr lang="ru-RU" dirty="0"/>
          </a:p>
        </p:txBody>
      </p:sp>
      <p:pic>
        <p:nvPicPr>
          <p:cNvPr id="5" name="Содержимое 4" descr="C:\Users\Dom\Pictures\Семикин .jpg"/>
          <p:cNvPicPr>
            <a:picLocks noGrp="1"/>
          </p:cNvPicPr>
          <p:nvPr>
            <p:ph sz="quarter" idx="13"/>
          </p:nvPr>
        </p:nvPicPr>
        <p:blipFill>
          <a:blip r:embed="rId2"/>
          <a:srcRect/>
          <a:stretch>
            <a:fillRect/>
          </a:stretch>
        </p:blipFill>
        <p:spPr bwMode="auto">
          <a:xfrm>
            <a:off x="500034" y="2071678"/>
            <a:ext cx="3714775" cy="3857651"/>
          </a:xfrm>
          <a:prstGeom prst="rect">
            <a:avLst/>
          </a:prstGeom>
          <a:noFill/>
          <a:ln w="9525">
            <a:noFill/>
            <a:miter lim="800000"/>
            <a:headEnd/>
            <a:tailEnd/>
          </a:ln>
        </p:spPr>
      </p:pic>
      <p:sp>
        <p:nvSpPr>
          <p:cNvPr id="4" name="Содержимое 3"/>
          <p:cNvSpPr>
            <a:spLocks noGrp="1"/>
          </p:cNvSpPr>
          <p:nvPr>
            <p:ph sz="quarter" idx="14"/>
          </p:nvPr>
        </p:nvSpPr>
        <p:spPr/>
        <p:txBody>
          <a:bodyPr>
            <a:normAutofit fontScale="25000" lnSpcReduction="20000"/>
          </a:bodyPr>
          <a:lstStyle/>
          <a:p>
            <a:r>
              <a:rPr lang="ru-RU" dirty="0" smtClean="0"/>
              <a:t> </a:t>
            </a:r>
          </a:p>
          <a:p>
            <a:r>
              <a:rPr lang="ru-RU" dirty="0" smtClean="0"/>
              <a:t>Родился в с. Лесное в 1911 году, там же окончил 4 класса школы. Семья состояла из 9 человек. После школы поехал в г. Балашов. Учился у подряд­чика </a:t>
            </a:r>
            <a:r>
              <a:rPr lang="ru-RU" dirty="0" err="1" smtClean="0"/>
              <a:t>Хохулина</a:t>
            </a:r>
            <a:r>
              <a:rPr lang="ru-RU" dirty="0" smtClean="0"/>
              <a:t> С.П.  В 1934 году  работал столяром в </a:t>
            </a:r>
            <a:r>
              <a:rPr lang="ru-RU" dirty="0" err="1" smtClean="0"/>
              <a:t>авиаучилище</a:t>
            </a:r>
            <a:r>
              <a:rPr lang="ru-RU" dirty="0" smtClean="0"/>
              <a:t>. На рабо­те отличался старанием и умением, поэтому был направлен в Саратовский строительный техникум. После его окончания, в 1936 году был призван в армию. Попал на Дальний Восток в строительный батальон. Прослужил два года, послали на Финскую войну.  22 июня 1941 года снова пришлось идти на войну. Формировались в с. Каменка Пензенской области. Воевал в 129-м </a:t>
            </a:r>
            <a:r>
              <a:rPr lang="ru-RU" dirty="0" err="1" smtClean="0"/>
              <a:t>мотоинженерном</a:t>
            </a:r>
            <a:r>
              <a:rPr lang="ru-RU" dirty="0" smtClean="0"/>
              <a:t> батальоне. </a:t>
            </a:r>
            <a:r>
              <a:rPr lang="ru-RU" dirty="0" err="1" smtClean="0"/>
              <a:t>Мотоинженер</a:t>
            </a:r>
            <a:r>
              <a:rPr lang="ru-RU" dirty="0" smtClean="0"/>
              <a:t> 31-й </a:t>
            </a:r>
            <a:r>
              <a:rPr lang="ru-RU" dirty="0" err="1" smtClean="0"/>
              <a:t>артбригады</a:t>
            </a:r>
            <a:r>
              <a:rPr lang="ru-RU" dirty="0" smtClean="0"/>
              <a:t>. Был командиром отделения в инженерных войсках, присвоили звание младшего лейтенанта. Потом стал командиром саперного взвода уже в звании лейтенанта. Под Можайском ходили в тыл - укладывали мины, подрывали мосты. Нас было 180 человек, а вернулось только 7. Здесь получил медаль «За отвагу» - 28 января 1942 г.</a:t>
            </a:r>
          </a:p>
          <a:p>
            <a:r>
              <a:rPr lang="ru-RU" dirty="0" smtClean="0"/>
              <a:t>Командир 129 ОМИБ ст. лейтенант </a:t>
            </a:r>
            <a:r>
              <a:rPr lang="ru-RU" dirty="0" err="1" smtClean="0"/>
              <a:t>Привороцкий</a:t>
            </a:r>
            <a:r>
              <a:rPr lang="ru-RU" dirty="0" smtClean="0"/>
              <a:t>  пишет:</a:t>
            </a:r>
          </a:p>
          <a:p>
            <a:r>
              <a:rPr lang="ru-RU" i="1" dirty="0" smtClean="0"/>
              <a:t>«Выполняя спецзадание в районе Руза – Ново- Волково – Волково с 28 по 31 октября в качестве командира отделения обеспечил   минирование участков дороги, в результате чего были подорваны немецкие машины на шоссе.</a:t>
            </a:r>
            <a:endParaRPr lang="ru-RU" dirty="0" smtClean="0"/>
          </a:p>
          <a:p>
            <a:r>
              <a:rPr lang="ru-RU" i="1" dirty="0" smtClean="0"/>
              <a:t>С 6  по 8 ноября  выполнил спецзадание командования в тылу противника в районе </a:t>
            </a:r>
            <a:r>
              <a:rPr lang="ru-RU" i="1" dirty="0" err="1" smtClean="0"/>
              <a:t>Томилино-Высоково</a:t>
            </a:r>
            <a:r>
              <a:rPr lang="ru-RU" i="1" dirty="0" smtClean="0"/>
              <a:t> по минированию дорог, ведущих к фронту. Товарищ Семикин показал мужество и умение в работе.</a:t>
            </a:r>
            <a:endParaRPr lang="ru-RU" dirty="0" smtClean="0"/>
          </a:p>
          <a:p>
            <a:r>
              <a:rPr lang="ru-RU" i="1" dirty="0" smtClean="0"/>
              <a:t>За проявленные смелость и отвагу  тов. Семикин достоин представления  к правительственной награде медали – «За отвагу».</a:t>
            </a:r>
            <a:endParaRPr lang="ru-RU" dirty="0" smtClean="0"/>
          </a:p>
          <a:p>
            <a:r>
              <a:rPr lang="ru-RU" dirty="0" smtClean="0"/>
              <a:t>Приказом  ВС  31 Армии Западного фронта от 1 мая 1943 г. награждён орденом «Красной звезды». </a:t>
            </a:r>
          </a:p>
          <a:p>
            <a:r>
              <a:rPr lang="ru-RU" dirty="0" smtClean="0"/>
              <a:t>Описание заслуг:</a:t>
            </a:r>
          </a:p>
          <a:p>
            <a:r>
              <a:rPr lang="ru-RU" i="1" dirty="0" smtClean="0"/>
              <a:t>«В период с 23 по 30 апреля 1943 г. работал на строительстве моста через реку </a:t>
            </a:r>
            <a:r>
              <a:rPr lang="ru-RU" i="1" dirty="0" err="1" smtClean="0"/>
              <a:t>Вопь</a:t>
            </a:r>
            <a:r>
              <a:rPr lang="ru-RU" i="1" dirty="0" smtClean="0"/>
              <a:t> в районе д. </a:t>
            </a:r>
            <a:r>
              <a:rPr lang="ru-RU" i="1" dirty="0" err="1" smtClean="0"/>
              <a:t>Каперовщина</a:t>
            </a:r>
            <a:r>
              <a:rPr lang="ru-RU" i="1" dirty="0" smtClean="0"/>
              <a:t>, командир отделения старшина Семикин  проявил себя отличным организатором, благодаря чему многие ответственные конструкции моста были собраны и установлены в исключительно короткие сроки. Работая на  сборке моста, бригада  в составе12 человек правильно расставила силы: за 12 – часовой рабочий день собрала двадцать четыре рамы. Работая на забивке свай,  на установке рам моста и укладке прогонов, бригада также давала  высокую производительность труда, достигая 200 и более процентов. Высокой производительности труда бригада добилась,  несмотря на то, что часами приходилось работать стоя в холодной воде без сна и надлежащего отдыха, но тов. Семикин А.Е. благодаря своей умелости и самоотверженной работе поднимал трудовой энтузиазм среди личного состава бригады, тем самым поднимая общую  производительность труда. Все работы выполнены старшиной Семикиным досрочно при отличном качестве.</a:t>
            </a:r>
            <a:endParaRPr lang="ru-RU" dirty="0" smtClean="0"/>
          </a:p>
          <a:p>
            <a:r>
              <a:rPr lang="ru-RU" i="1" dirty="0" smtClean="0"/>
              <a:t>Старшина Семикин А.Е. за хорошую организацию работы в деле выполнения боевых заданий командования и за проявленное при этом мужество и отвагу достоин представления к правительственной награде – ордену «Красная звезда».</a:t>
            </a:r>
            <a:endParaRPr lang="ru-RU" dirty="0" smtClean="0"/>
          </a:p>
          <a:p>
            <a:r>
              <a:rPr lang="ru-RU" dirty="0" smtClean="0"/>
              <a:t>Через четыре месяца 10 сентября 1943 г. приказом № 256  по отдельной танковой бригаде 33 армии Западного фронта  представлен к  новому ордену:</a:t>
            </a:r>
          </a:p>
          <a:p>
            <a:r>
              <a:rPr lang="ru-RU" i="1" dirty="0" smtClean="0"/>
              <a:t>«Старшина тов. Семикин в период прорыва немецкой обороны в районе д. Высокое в августе 1943 г.  действовал в составе экипажа танка КВ в качестве сопровождающего сапёра.</a:t>
            </a:r>
            <a:endParaRPr lang="ru-RU" dirty="0" smtClean="0"/>
          </a:p>
          <a:p>
            <a:r>
              <a:rPr lang="ru-RU" i="1" dirty="0" smtClean="0"/>
              <a:t>   Когда на пути движения тов. Семикин заметил признаки немецкого минного поля, он,  несмотря на ураганный огонь, спокойно вылез из танка и разминировал проход для него, сняв при этом до 20 штук немецких противотанковых мин. Танк без задержек следовал дальше</a:t>
            </a:r>
            <a:r>
              <a:rPr lang="ru-RU" i="1" dirty="0" smtClean="0"/>
              <a:t>.</a:t>
            </a:r>
            <a:endParaRPr lang="ru-RU"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pPr lvl="0"/>
            <a:r>
              <a:rPr lang="ru-RU" sz="1200" i="1" dirty="0">
                <a:solidFill>
                  <a:prstClr val="black"/>
                </a:solidFill>
              </a:rPr>
              <a:t> В момент, когда наступающей пехоте не давал продвигаться  пулеметный огонь с вражеского дзота, тов. Семикин   получил задание  уничтожить взрывом дзот с засевшим там гитлеровцем.</a:t>
            </a:r>
            <a:endParaRPr lang="ru-RU" sz="1200" dirty="0">
              <a:solidFill>
                <a:prstClr val="black"/>
              </a:solidFill>
            </a:endParaRPr>
          </a:p>
          <a:p>
            <a:pPr lvl="0"/>
            <a:r>
              <a:rPr lang="ru-RU" sz="1200" i="1" dirty="0">
                <a:solidFill>
                  <a:prstClr val="black"/>
                </a:solidFill>
              </a:rPr>
              <a:t>    Собрав заряд из немецких противотанковых  мин, тов. Семикин  ползком подобрался к дзоту и взорвал дзот. Замолк пулемёт и немецкий офицер, засевший в нем, взлетел на воздух. Пехота продолжала наступать.</a:t>
            </a:r>
            <a:endParaRPr lang="ru-RU" sz="1200" dirty="0">
              <a:solidFill>
                <a:prstClr val="black"/>
              </a:solidFill>
            </a:endParaRPr>
          </a:p>
          <a:p>
            <a:pPr lvl="0"/>
            <a:r>
              <a:rPr lang="ru-RU" sz="1200" i="1" dirty="0">
                <a:solidFill>
                  <a:prstClr val="black"/>
                </a:solidFill>
              </a:rPr>
              <a:t>Тов. Семикин достоин правительственной награды – ордена Отечественной войны 1 степени». Резолюция – наградить орденом Красной звезды.</a:t>
            </a:r>
            <a:r>
              <a:rPr lang="ru-RU" sz="1200" dirty="0">
                <a:solidFill>
                  <a:prstClr val="black"/>
                </a:solidFill>
              </a:rPr>
              <a:t> </a:t>
            </a:r>
          </a:p>
          <a:p>
            <a:pPr lvl="0"/>
            <a:r>
              <a:rPr lang="ru-RU" sz="1200" dirty="0">
                <a:solidFill>
                  <a:prstClr val="black"/>
                </a:solidFill>
              </a:rPr>
              <a:t>В 1944 г. Алексей Егорович уже младший лейтенант, командир 202 </a:t>
            </a:r>
            <a:r>
              <a:rPr lang="ru-RU" sz="1200" dirty="0" err="1">
                <a:solidFill>
                  <a:prstClr val="black"/>
                </a:solidFill>
              </a:rPr>
              <a:t>инженерно</a:t>
            </a:r>
            <a:r>
              <a:rPr lang="ru-RU" sz="1200" dirty="0">
                <a:solidFill>
                  <a:prstClr val="black"/>
                </a:solidFill>
              </a:rPr>
              <a:t> – саперного батальона снова представляется к ордену «Отечественной войны 1 степени</a:t>
            </a:r>
          </a:p>
          <a:p>
            <a:pPr lvl="0"/>
            <a:r>
              <a:rPr lang="ru-RU" sz="1200" i="1" dirty="0">
                <a:solidFill>
                  <a:prstClr val="black"/>
                </a:solidFill>
              </a:rPr>
              <a:t>«16.07.1944г. при наведении переправы через р. Неман в районе д. </a:t>
            </a:r>
            <a:r>
              <a:rPr lang="ru-RU" sz="1200" i="1" dirty="0" err="1">
                <a:solidFill>
                  <a:prstClr val="black"/>
                </a:solidFill>
              </a:rPr>
              <a:t>Кукали</a:t>
            </a:r>
            <a:r>
              <a:rPr lang="ru-RU" sz="1200" i="1" dirty="0">
                <a:solidFill>
                  <a:prstClr val="black"/>
                </a:solidFill>
              </a:rPr>
              <a:t> в полосе боевых действий 36 стрелкового корпуса, руководя своим взводом, показал образец умелого руководства, мужества и стойкости. Не смотря на ураганный огонь артиллерии, минометов и трехкратной бомбардировке с воздуха, товарищ Семикин продолжал оставаться со своим взводом у переправы и выполнил задание по сборке понтонов  и ввода в линию моста. Задание было выполнено в срок, что обеспечило продвижение наших войск: 36 </a:t>
            </a:r>
            <a:r>
              <a:rPr lang="ru-RU" sz="1200" i="1" dirty="0" err="1">
                <a:solidFill>
                  <a:prstClr val="black"/>
                </a:solidFill>
              </a:rPr>
              <a:t>с.к</a:t>
            </a:r>
            <a:r>
              <a:rPr lang="ru-RU" sz="1200" i="1" dirty="0">
                <a:solidFill>
                  <a:prstClr val="black"/>
                </a:solidFill>
              </a:rPr>
              <a:t>, 69 </a:t>
            </a:r>
            <a:r>
              <a:rPr lang="ru-RU" sz="1200" i="1" dirty="0" err="1">
                <a:solidFill>
                  <a:prstClr val="black"/>
                </a:solidFill>
              </a:rPr>
              <a:t>с.к</a:t>
            </a:r>
            <a:r>
              <a:rPr lang="ru-RU" sz="1200" i="1" dirty="0">
                <a:solidFill>
                  <a:prstClr val="black"/>
                </a:solidFill>
              </a:rPr>
              <a:t>, 6 </a:t>
            </a:r>
            <a:r>
              <a:rPr lang="ru-RU" sz="1200" i="1" dirty="0" err="1">
                <a:solidFill>
                  <a:prstClr val="black"/>
                </a:solidFill>
              </a:rPr>
              <a:t>с.к</a:t>
            </a:r>
            <a:r>
              <a:rPr lang="ru-RU" sz="1200" i="1" dirty="0">
                <a:solidFill>
                  <a:prstClr val="black"/>
                </a:solidFill>
              </a:rPr>
              <a:t>. и других частей для дальнейшего преследования противника.</a:t>
            </a:r>
            <a:endParaRPr lang="ru-RU" sz="1200" dirty="0">
              <a:solidFill>
                <a:prstClr val="black"/>
              </a:solidFill>
            </a:endParaRPr>
          </a:p>
          <a:p>
            <a:pPr lvl="0"/>
            <a:r>
              <a:rPr lang="ru-RU" sz="1200" dirty="0">
                <a:solidFill>
                  <a:prstClr val="black"/>
                </a:solidFill>
              </a:rPr>
              <a:t>Т. Семикин достоин правительственной награды: «Ордена Отечественной войны </a:t>
            </a:r>
            <a:r>
              <a:rPr lang="en-US" sz="1200" dirty="0">
                <a:solidFill>
                  <a:prstClr val="black"/>
                </a:solidFill>
              </a:rPr>
              <a:t>I </a:t>
            </a:r>
            <a:r>
              <a:rPr lang="ru-RU" sz="1200" dirty="0">
                <a:solidFill>
                  <a:prstClr val="black"/>
                </a:solidFill>
              </a:rPr>
              <a:t>степени». </a:t>
            </a:r>
          </a:p>
          <a:p>
            <a:pPr lvl="0"/>
            <a:r>
              <a:rPr lang="ru-RU" sz="1200" dirty="0">
                <a:solidFill>
                  <a:prstClr val="black"/>
                </a:solidFill>
              </a:rPr>
              <a:t>Были и другие награды, в том числе, орден «Красного знамени». (Наградной лист не найден, но орден  упомянут в наградном листе от 31 августа 1944г.)</a:t>
            </a:r>
          </a:p>
          <a:p>
            <a:pPr lvl="0"/>
            <a:r>
              <a:rPr lang="ru-RU" sz="1200" dirty="0">
                <a:solidFill>
                  <a:prstClr val="black"/>
                </a:solidFill>
              </a:rPr>
              <a:t> </a:t>
            </a:r>
          </a:p>
          <a:p>
            <a:pPr lvl="0"/>
            <a:r>
              <a:rPr lang="ru-RU" sz="1200" dirty="0">
                <a:solidFill>
                  <a:prstClr val="black"/>
                </a:solidFill>
              </a:rPr>
              <a:t>В 1945-м демобилизовался домой.  Весть о победе встретил в совхозе</a:t>
            </a:r>
          </a:p>
          <a:p>
            <a:pPr lvl="0"/>
            <a:r>
              <a:rPr lang="ru-RU" sz="1200" dirty="0">
                <a:solidFill>
                  <a:prstClr val="black"/>
                </a:solidFill>
              </a:rPr>
              <a:t>«Александровский».</a:t>
            </a:r>
          </a:p>
          <a:p>
            <a:pPr lvl="0"/>
            <a:r>
              <a:rPr lang="ru-RU" sz="1200" dirty="0">
                <a:solidFill>
                  <a:prstClr val="black"/>
                </a:solidFill>
              </a:rPr>
              <a:t>В 1957 году Алексей Егорович  приехал в с. Котоврас.   Здесь он работал завхозом в колхозе до 1982 года. </a:t>
            </a:r>
          </a:p>
          <a:p>
            <a:pPr lvl="0"/>
            <a:r>
              <a:rPr lang="ru-RU" sz="1200" dirty="0">
                <a:solidFill>
                  <a:prstClr val="black"/>
                </a:solidFill>
              </a:rPr>
              <a:t> </a:t>
            </a:r>
          </a:p>
          <a:p>
            <a:endParaRPr lang="ru-RU" sz="1200"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23171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err="1" smtClean="0"/>
              <a:t>Бригадиренко</a:t>
            </a:r>
            <a:r>
              <a:rPr lang="ru-RU" b="1" dirty="0" smtClean="0"/>
              <a:t> Фёдор Васильевич</a:t>
            </a:r>
            <a:r>
              <a:rPr lang="ru-RU" dirty="0" smtClean="0"/>
              <a:t/>
            </a:r>
            <a:br>
              <a:rPr lang="ru-RU" dirty="0" smtClean="0"/>
            </a:br>
            <a:r>
              <a:rPr lang="ru-RU" dirty="0" smtClean="0"/>
              <a:t>(1924 – 2009гг.)</a:t>
            </a:r>
            <a:br>
              <a:rPr lang="ru-RU" dirty="0" smtClean="0"/>
            </a:br>
            <a:endParaRPr lang="ru-RU" dirty="0"/>
          </a:p>
        </p:txBody>
      </p:sp>
      <p:pic>
        <p:nvPicPr>
          <p:cNvPr id="5" name="Содержимое 4" descr="C:\Users\Dom\Pictures\Москвичёв_2.jpg"/>
          <p:cNvPicPr>
            <a:picLocks noGrp="1"/>
          </p:cNvPicPr>
          <p:nvPr>
            <p:ph sz="quarter" idx="13"/>
          </p:nvPr>
        </p:nvPicPr>
        <p:blipFill>
          <a:blip r:embed="rId2" cstate="print"/>
          <a:stretch>
            <a:fillRect/>
          </a:stretch>
        </p:blipFill>
        <p:spPr bwMode="auto">
          <a:xfrm>
            <a:off x="1377091" y="2679700"/>
            <a:ext cx="2421068" cy="3446463"/>
          </a:xfrm>
          <a:prstGeom prst="rect">
            <a:avLst/>
          </a:prstGeom>
          <a:noFill/>
          <a:ln w="9525">
            <a:noFill/>
            <a:miter lim="800000"/>
            <a:headEnd/>
            <a:tailEnd/>
          </a:ln>
        </p:spPr>
      </p:pic>
      <p:sp>
        <p:nvSpPr>
          <p:cNvPr id="4" name="Содержимое 3"/>
          <p:cNvSpPr>
            <a:spLocks noGrp="1"/>
          </p:cNvSpPr>
          <p:nvPr>
            <p:ph sz="quarter" idx="14"/>
          </p:nvPr>
        </p:nvSpPr>
        <p:spPr/>
        <p:txBody>
          <a:bodyPr>
            <a:normAutofit fontScale="47500" lnSpcReduction="20000"/>
          </a:bodyPr>
          <a:lstStyle/>
          <a:p>
            <a:pPr>
              <a:buNone/>
            </a:pPr>
            <a:r>
              <a:rPr lang="ru-RU" b="1" dirty="0" smtClean="0"/>
              <a:t> </a:t>
            </a:r>
            <a:r>
              <a:rPr lang="ru-RU" dirty="0"/>
              <a:t> </a:t>
            </a:r>
          </a:p>
          <a:p>
            <a:r>
              <a:rPr lang="ru-RU" dirty="0" smtClean="0"/>
              <a:t> </a:t>
            </a:r>
            <a:r>
              <a:rPr lang="ru-RU" dirty="0"/>
              <a:t>Фёдор Васильевич </a:t>
            </a:r>
            <a:r>
              <a:rPr lang="ru-RU" dirty="0" err="1" smtClean="0"/>
              <a:t>Бригадиренко</a:t>
            </a:r>
            <a:r>
              <a:rPr lang="ru-RU" dirty="0" smtClean="0"/>
              <a:t> родился </a:t>
            </a:r>
            <a:r>
              <a:rPr lang="ru-RU" dirty="0"/>
              <a:t>в с. </a:t>
            </a:r>
            <a:r>
              <a:rPr lang="ru-RU" dirty="0" err="1"/>
              <a:t>Колокольцовка</a:t>
            </a:r>
            <a:r>
              <a:rPr lang="ru-RU" dirty="0"/>
              <a:t> Калининского района Саратовской области в семье крестьянина.</a:t>
            </a:r>
          </a:p>
          <a:p>
            <a:r>
              <a:rPr lang="ru-RU" dirty="0"/>
              <a:t>В 1942 г. призван в армию. Служил во взводе ПВО. Затем закончил Симферопольское стрелково-миномётное училище, получил офицерское звание младший лейтенант. </a:t>
            </a:r>
          </a:p>
          <a:p>
            <a:r>
              <a:rPr lang="ru-RU" dirty="0"/>
              <a:t>В 1945 г. был направлен на 4-ый Украинский фронт. Служил в 121-й стрелковой дивизии, 363-ем стрелковом полку командиром взвода.  27 апреля 1945 г. в Чехословакии под Моравской </a:t>
            </a:r>
            <a:r>
              <a:rPr lang="ru-RU" dirty="0" err="1"/>
              <a:t>Остравой</a:t>
            </a:r>
            <a:r>
              <a:rPr lang="ru-RU" dirty="0"/>
              <a:t>  был тяжело ранен в ногу и контужен. Лечился в госпиталях -  в немецком городе </a:t>
            </a:r>
            <a:r>
              <a:rPr lang="ru-RU" dirty="0" err="1"/>
              <a:t>Ратибор</a:t>
            </a:r>
            <a:r>
              <a:rPr lang="ru-RU" dirty="0"/>
              <a:t>, польском </a:t>
            </a:r>
            <a:r>
              <a:rPr lang="ru-RU" dirty="0" err="1"/>
              <a:t>Бреслау</a:t>
            </a:r>
            <a:r>
              <a:rPr lang="ru-RU" dirty="0"/>
              <a:t> и нашем Петровске. Победу встретил в санитарном эшелоне по пути в Россию.</a:t>
            </a:r>
          </a:p>
          <a:p>
            <a:r>
              <a:rPr lang="ru-RU" dirty="0"/>
              <a:t>После Победы работал военруком в школе, затем -  агрономом в МТС. Здесь познакомился со своей будущей женой Анной Григорьевной. Прожили вместе почти 50 лет. Воспитали троих сыновей.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Донцов Константин Михайлович</a:t>
            </a:r>
            <a:br>
              <a:rPr lang="ru-RU" dirty="0" smtClean="0"/>
            </a:br>
            <a:r>
              <a:rPr lang="ru-RU" dirty="0" smtClean="0"/>
              <a:t>1917 – 2000гг.</a:t>
            </a:r>
            <a:endParaRPr lang="ru-RU" dirty="0"/>
          </a:p>
        </p:txBody>
      </p:sp>
      <p:pic>
        <p:nvPicPr>
          <p:cNvPr id="5" name="Содержимое 4" descr="C:\Users\Dom\Pictures\Донцов.jpg"/>
          <p:cNvPicPr>
            <a:picLocks noGrp="1"/>
          </p:cNvPicPr>
          <p:nvPr>
            <p:ph sz="quarter" idx="13"/>
          </p:nvPr>
        </p:nvPicPr>
        <p:blipFill>
          <a:blip r:embed="rId2"/>
          <a:stretch>
            <a:fillRect/>
          </a:stretch>
        </p:blipFill>
        <p:spPr bwMode="auto">
          <a:xfrm>
            <a:off x="1456998" y="2679700"/>
            <a:ext cx="2261254" cy="3446463"/>
          </a:xfrm>
          <a:prstGeom prst="rect">
            <a:avLst/>
          </a:prstGeom>
          <a:noFill/>
          <a:ln w="9525">
            <a:noFill/>
            <a:miter lim="800000"/>
            <a:headEnd/>
            <a:tailEnd/>
          </a:ln>
        </p:spPr>
      </p:pic>
      <p:sp>
        <p:nvSpPr>
          <p:cNvPr id="4" name="Содержимое 3"/>
          <p:cNvSpPr>
            <a:spLocks noGrp="1"/>
          </p:cNvSpPr>
          <p:nvPr>
            <p:ph sz="quarter" idx="14"/>
          </p:nvPr>
        </p:nvSpPr>
        <p:spPr/>
        <p:txBody>
          <a:bodyPr>
            <a:noAutofit/>
          </a:bodyPr>
          <a:lstStyle/>
          <a:p>
            <a:r>
              <a:rPr lang="ru-RU" sz="950" b="1" dirty="0" smtClean="0"/>
              <a:t>Донцов </a:t>
            </a:r>
            <a:r>
              <a:rPr lang="ru-RU" sz="950" b="1" dirty="0"/>
              <a:t>Константин  Михайлович</a:t>
            </a:r>
            <a:r>
              <a:rPr lang="ru-RU" sz="950" dirty="0"/>
              <a:t> родился 20 </a:t>
            </a:r>
            <a:r>
              <a:rPr lang="ru-RU" sz="950" dirty="0" smtClean="0"/>
              <a:t>сентября 1917 г.  в с</a:t>
            </a:r>
            <a:r>
              <a:rPr lang="ru-RU" sz="950" dirty="0"/>
              <a:t>. Котоврас в семье батрака.   Окончил 7 классов   и курсы трактористов в </a:t>
            </a:r>
            <a:r>
              <a:rPr lang="ru-RU" sz="950" dirty="0" err="1"/>
              <a:t>БольшомМелике</a:t>
            </a:r>
            <a:r>
              <a:rPr lang="ru-RU" sz="950" dirty="0"/>
              <a:t>. Работал трактористом, бригадиром. Вступил в комсомол. В 1936 году был внеочередной набор в армию. Слу­жил в войсках НКВД. Ему говорили, что счастливый, что будет служить 1,5 года. А вышло - около 10 лет. Домой вернулся в 1946-ом.  Когда служил в   НКВД,  начались события на озере Хасан, оттуда попал в Монголию (</a:t>
            </a:r>
            <a:r>
              <a:rPr lang="ru-RU" sz="950" dirty="0" err="1"/>
              <a:t>Халхин-гол</a:t>
            </a:r>
            <a:r>
              <a:rPr lang="ru-RU" sz="950" dirty="0"/>
              <a:t>). Участвовал в  финской войне. Затем были   Бессарабия, Молдавия, Латвия, Литва, Эстония. Оттуда был направлен в </a:t>
            </a:r>
            <a:r>
              <a:rPr lang="ru-RU" sz="950" dirty="0" err="1"/>
              <a:t>Балашовский</a:t>
            </a:r>
            <a:r>
              <a:rPr lang="ru-RU" sz="950" dirty="0"/>
              <a:t> госпиталь по состоянию здоровья.  Ушел из госпиталя домой. А через 3 дня началась война.</a:t>
            </a:r>
          </a:p>
          <a:p>
            <a:r>
              <a:rPr lang="ru-RU" sz="950" dirty="0"/>
              <a:t>Константин Михайлович  попал в 167-ю (Привокзальную) артиллерий­скую дивизию, которую сразу отправили в Бобруйск (Белоруссия). Нача­лось отступление вдоль Днепра до г. </a:t>
            </a:r>
            <a:r>
              <a:rPr lang="ru-RU" sz="950" dirty="0" err="1"/>
              <a:t>Дарницы</a:t>
            </a:r>
            <a:r>
              <a:rPr lang="ru-RU" sz="950" dirty="0"/>
              <a:t>. Был ранен. Госпиталь, затем комиссия и опять попал на фронт. Курская дуга (Прохоровка, </a:t>
            </a:r>
            <a:r>
              <a:rPr lang="ru-RU" sz="950" dirty="0" err="1"/>
              <a:t>Обоянь</a:t>
            </a:r>
            <a:r>
              <a:rPr lang="ru-RU" sz="950" dirty="0"/>
              <a:t>). В с. </a:t>
            </a:r>
            <a:r>
              <a:rPr lang="ru-RU" sz="950" dirty="0" err="1"/>
              <a:t>Харькивцы</a:t>
            </a:r>
            <a:r>
              <a:rPr lang="ru-RU" sz="950" dirty="0"/>
              <a:t> Полтавской области, раненый в шею (был в тан­ке, сбило башню, контузило), попал в плен.</a:t>
            </a:r>
          </a:p>
          <a:p>
            <a:r>
              <a:rPr lang="ru-RU" sz="950" dirty="0"/>
              <a:t>В 1943 -ем бежал из плена. В г. </a:t>
            </a:r>
            <a:r>
              <a:rPr lang="ru-RU" sz="950" dirty="0" err="1"/>
              <a:t>Рехенбах</a:t>
            </a:r>
            <a:r>
              <a:rPr lang="ru-RU" sz="950" dirty="0"/>
              <a:t> поймали, в гестапо допраши­вали, издевались. Для того, чтобы выжить, чтобы перевели в лагерь для гражданских лиц, врал, что был осуждён на десять  лет за кражу. Второй раз </a:t>
            </a:r>
            <a:r>
              <a:rPr lang="ru-RU" sz="950" dirty="0" smtClean="0"/>
              <a:t> бежал на </a:t>
            </a:r>
            <a:r>
              <a:rPr lang="ru-RU" sz="950" dirty="0"/>
              <a:t>Украине, </a:t>
            </a:r>
            <a:r>
              <a:rPr lang="ru-RU" sz="950" dirty="0" smtClean="0"/>
              <a:t>под г</a:t>
            </a:r>
            <a:r>
              <a:rPr lang="ru-RU" sz="950" dirty="0"/>
              <a:t>. </a:t>
            </a:r>
            <a:r>
              <a:rPr lang="ru-RU" sz="950" dirty="0" err="1"/>
              <a:t>Конотом</a:t>
            </a:r>
            <a:r>
              <a:rPr lang="ru-RU" sz="950" dirty="0"/>
              <a:t> Сумской </a:t>
            </a:r>
            <a:r>
              <a:rPr lang="ru-RU" sz="950" dirty="0" smtClean="0"/>
              <a:t>области. </a:t>
            </a:r>
            <a:endParaRPr lang="ru-RU" sz="950" dirty="0"/>
          </a:p>
          <a:p>
            <a:r>
              <a:rPr lang="ru-RU" sz="950" dirty="0"/>
              <a:t>Вернулся в 21-ю армию. В комендантском взводе вымыли, </a:t>
            </a:r>
            <a:r>
              <a:rPr lang="ru-RU" sz="950" dirty="0" err="1"/>
              <a:t>переобмун­дировали</a:t>
            </a:r>
            <a:r>
              <a:rPr lang="ru-RU" sz="950" dirty="0"/>
              <a:t>, дали место в землянке.</a:t>
            </a:r>
          </a:p>
          <a:p>
            <a:r>
              <a:rPr lang="ru-RU" sz="950" dirty="0"/>
              <a:t>Война для Константина Михайловича закончилась в австрийском г. Линце на Дунае. Обещали демобилизо­вать, но пришлось выводить из Германии лошадей. В прикарпатском горо­де </a:t>
            </a:r>
            <a:r>
              <a:rPr lang="ru-RU" sz="950" dirty="0" err="1"/>
              <a:t>Черновицы</a:t>
            </a:r>
            <a:r>
              <a:rPr lang="ru-RU" sz="950" dirty="0"/>
              <a:t> произошло расформирование. Еще три месяца воевал с </a:t>
            </a:r>
            <a:r>
              <a:rPr lang="ru-RU" sz="950" dirty="0" err="1"/>
              <a:t>бендеровцами</a:t>
            </a:r>
            <a:r>
              <a:rPr lang="ru-RU" sz="950" dirty="0"/>
              <a:t>. До плена был военным техником 2-го ранга, а после плена стал рядовым. И только в 1946 -м прибыл домой.</a:t>
            </a:r>
          </a:p>
          <a:p>
            <a:r>
              <a:rPr lang="ru-RU" sz="950" dirty="0"/>
              <a:t>Двадцать шесть лет проработал бригадиром тракторной бригады. В 1948 году женился. Воспитал пятеро детей. </a:t>
            </a:r>
          </a:p>
          <a:p>
            <a:r>
              <a:rPr lang="ru-RU" sz="950" dirty="0"/>
              <a:t> </a:t>
            </a:r>
          </a:p>
          <a:p>
            <a:r>
              <a:rPr lang="ru-RU" sz="950"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Ермолаев Михаил Григорьевич</a:t>
            </a:r>
            <a:r>
              <a:rPr lang="ru-RU" dirty="0"/>
              <a:t/>
            </a:r>
            <a:br>
              <a:rPr lang="ru-RU" dirty="0"/>
            </a:br>
            <a:r>
              <a:rPr lang="ru-RU" dirty="0"/>
              <a:t>(1925-2002</a:t>
            </a:r>
          </a:p>
        </p:txBody>
      </p:sp>
      <p:pic>
        <p:nvPicPr>
          <p:cNvPr id="5" name="Содержимое 4" descr="C:\Users\Dom\Pictures\Москвичёв_3.jpg"/>
          <p:cNvPicPr>
            <a:picLocks noGrp="1"/>
          </p:cNvPicPr>
          <p:nvPr>
            <p:ph sz="quarter" idx="13"/>
          </p:nvPr>
        </p:nvPicPr>
        <p:blipFill>
          <a:blip r:embed="rId2"/>
          <a:stretch>
            <a:fillRect/>
          </a:stretch>
        </p:blipFill>
        <p:spPr bwMode="auto">
          <a:xfrm>
            <a:off x="1136775" y="2679700"/>
            <a:ext cx="2901699" cy="3446463"/>
          </a:xfrm>
          <a:prstGeom prst="rect">
            <a:avLst/>
          </a:prstGeom>
          <a:noFill/>
          <a:ln w="9525">
            <a:noFill/>
            <a:miter lim="800000"/>
            <a:headEnd/>
            <a:tailEnd/>
          </a:ln>
        </p:spPr>
      </p:pic>
      <p:sp>
        <p:nvSpPr>
          <p:cNvPr id="4" name="Содержимое 3"/>
          <p:cNvSpPr>
            <a:spLocks noGrp="1"/>
          </p:cNvSpPr>
          <p:nvPr>
            <p:ph sz="quarter" idx="14"/>
          </p:nvPr>
        </p:nvSpPr>
        <p:spPr/>
        <p:txBody>
          <a:bodyPr>
            <a:normAutofit fontScale="32500" lnSpcReduction="20000"/>
          </a:bodyPr>
          <a:lstStyle/>
          <a:p>
            <a:r>
              <a:rPr lang="ru-RU" dirty="0"/>
              <a:t>Родился в с. Котоврас в  семье крестьянина, где было шестеро детей.  Не было одежды,  и в школу пошел только в 9 лет. Затем закончил в </a:t>
            </a:r>
            <a:r>
              <a:rPr lang="ru-RU" dirty="0" err="1"/>
              <a:t>Падах</a:t>
            </a:r>
            <a:r>
              <a:rPr lang="ru-RU" dirty="0"/>
              <a:t> 7-летку и начал посещать среднюю школу. Начало войны совпало с учебой в 8 классе. Пришлось бросить школу. Работал в колхозе разнорабочим, зарабатывал трудодни.</a:t>
            </a:r>
          </a:p>
          <a:p>
            <a:r>
              <a:rPr lang="ru-RU" dirty="0"/>
              <a:t>В 17,5 лет 8 января 1943 года призвали в армию. В Балашове  попали под бомбежку. На 5/6 мельнице утром погру­зили в эшелон и  отправили  на Сызрань. Ехали в полном затемне­нии. Направления не знали. Только в Чите поняли, что везут в Монголию.</a:t>
            </a:r>
          </a:p>
          <a:p>
            <a:r>
              <a:rPr lang="ru-RU" dirty="0"/>
              <a:t>Выгрузились в июле в </a:t>
            </a:r>
            <a:r>
              <a:rPr lang="ru-RU" dirty="0" err="1"/>
              <a:t>Улан-нырек</a:t>
            </a:r>
            <a:r>
              <a:rPr lang="ru-RU" dirty="0"/>
              <a:t>, сразу начали рыть землянки, сооружать двухъярусные нары. Снаружи всё было замаскировано. Сначала попал миномётчиком в 24-й пехотный полк 36-й мотострелковой дивизии. Затем, когда хорошо научился стрелять, из подносчика мин стал наводчиком, позже командиром отделения.</a:t>
            </a:r>
          </a:p>
          <a:p>
            <a:r>
              <a:rPr lang="ru-RU" dirty="0"/>
              <a:t>Часть дислоцировалась в пустыне Гоби. Ветер поднимался с песком такой, что по вере­вочке доходили до поста. На посту стояли в противогазах. Здесь был автоматчиком, </a:t>
            </a:r>
            <a:r>
              <a:rPr lang="ru-RU" dirty="0" err="1"/>
              <a:t>помкомвзвода</a:t>
            </a:r>
            <a:r>
              <a:rPr lang="ru-RU" dirty="0"/>
              <a:t>. Службу продолжил в </a:t>
            </a:r>
            <a:r>
              <a:rPr lang="ru-RU" dirty="0" err="1"/>
              <a:t>разведбате</a:t>
            </a:r>
            <a:r>
              <a:rPr lang="ru-RU" dirty="0"/>
              <a:t>, где дослужился в 1950 году до старшины.</a:t>
            </a:r>
          </a:p>
          <a:p>
            <a:r>
              <a:rPr lang="ru-RU" dirty="0"/>
              <a:t>Затем, куда только судьба не бросала: Монголия, Китай, Германия, Чита, Хабаровск, Украина, </a:t>
            </a:r>
            <a:r>
              <a:rPr lang="ru-RU" dirty="0" err="1"/>
              <a:t>Глухов</a:t>
            </a:r>
            <a:r>
              <a:rPr lang="ru-RU" dirty="0"/>
              <a:t>. 17 лет за границей. Имел звание капитана. Был знаменосцем дивизии. Закончил строительный техникум. Стал техником-смотрителем военных городков и зданий в </a:t>
            </a:r>
            <a:r>
              <a:rPr lang="ru-RU" dirty="0" err="1"/>
              <a:t>штабкорпусе</a:t>
            </a:r>
            <a:r>
              <a:rPr lang="ru-RU" dirty="0"/>
              <a:t>. Закончил службу в Днепропетровске в 1970 году в звании майора 6-й танковой армии, где и начинал.</a:t>
            </a:r>
          </a:p>
          <a:p>
            <a:r>
              <a:rPr lang="ru-RU" dirty="0"/>
              <a:t>Награды: 18 орденов и медалей.</a:t>
            </a:r>
          </a:p>
          <a:p>
            <a:r>
              <a:rPr lang="ru-RU" dirty="0"/>
              <a:t>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Миронов </a:t>
            </a:r>
            <a:r>
              <a:rPr lang="ru-RU" b="1" dirty="0"/>
              <a:t>Николай Григорьевич</a:t>
            </a:r>
            <a:r>
              <a:rPr lang="ru-RU" dirty="0"/>
              <a:t/>
            </a:r>
            <a:br>
              <a:rPr lang="ru-RU" dirty="0"/>
            </a:br>
            <a:r>
              <a:rPr lang="ru-RU" dirty="0"/>
              <a:t>(1926—1999гг.)</a:t>
            </a:r>
            <a:br>
              <a:rPr lang="ru-RU" dirty="0"/>
            </a:br>
            <a:endParaRPr lang="ru-RU" dirty="0"/>
          </a:p>
        </p:txBody>
      </p:sp>
      <p:pic>
        <p:nvPicPr>
          <p:cNvPr id="5" name="Содержимое 4" descr="C:\Users\Dom\Pictures\Миронов.jpg"/>
          <p:cNvPicPr>
            <a:picLocks noGrp="1"/>
          </p:cNvPicPr>
          <p:nvPr>
            <p:ph sz="quarter" idx="13"/>
          </p:nvPr>
        </p:nvPicPr>
        <p:blipFill>
          <a:blip r:embed="rId2"/>
          <a:stretch>
            <a:fillRect/>
          </a:stretch>
        </p:blipFill>
        <p:spPr bwMode="auto">
          <a:xfrm>
            <a:off x="1715082" y="3176491"/>
            <a:ext cx="1745085" cy="2452881"/>
          </a:xfrm>
          <a:prstGeom prst="rect">
            <a:avLst/>
          </a:prstGeom>
          <a:noFill/>
          <a:ln w="9525">
            <a:noFill/>
            <a:miter lim="800000"/>
            <a:headEnd/>
            <a:tailEnd/>
          </a:ln>
        </p:spPr>
      </p:pic>
      <p:sp>
        <p:nvSpPr>
          <p:cNvPr id="4" name="Содержимое 3"/>
          <p:cNvSpPr>
            <a:spLocks noGrp="1"/>
          </p:cNvSpPr>
          <p:nvPr>
            <p:ph sz="quarter" idx="14"/>
          </p:nvPr>
        </p:nvSpPr>
        <p:spPr/>
        <p:txBody>
          <a:bodyPr>
            <a:normAutofit fontScale="25000" lnSpcReduction="20000"/>
          </a:bodyPr>
          <a:lstStyle/>
          <a:p>
            <a:pPr>
              <a:buNone/>
            </a:pPr>
            <a:endParaRPr lang="ru-RU" dirty="0"/>
          </a:p>
          <a:p>
            <a:r>
              <a:rPr lang="ru-RU" sz="5600" dirty="0"/>
              <a:t>Родился и вырос в родном селе Котоврас. Родился в 1926 году. Мать умерла в 1935 году, когда Коле было 9 лет, а сестре и того меньше. А в 1937-ом опять беда. Забрали отца. И никогда больше семья о нем ничего не слыша­ла. Воспитывала детей бабушка. Повзрослев, Николай стал работать трактористом. В 1943-ем забрали в армию. Двенадцать человек из </a:t>
            </a:r>
            <a:r>
              <a:rPr lang="ru-RU" sz="5600"/>
              <a:t>села </a:t>
            </a:r>
            <a:r>
              <a:rPr lang="ru-RU" sz="5600" smtClean="0"/>
              <a:t>был </a:t>
            </a:r>
            <a:r>
              <a:rPr lang="ru-RU" sz="5600" dirty="0"/>
              <a:t>направлены в Уссурийский район и среди них Николай Григорьевич. Попал в </a:t>
            </a:r>
            <a:r>
              <a:rPr lang="ru-RU" sz="5600" dirty="0" err="1"/>
              <a:t>Шмаковский</a:t>
            </a:r>
            <a:r>
              <a:rPr lang="ru-RU" sz="5600" dirty="0"/>
              <a:t> гарнизон. Был стрелком-миномётчиком. Однажды ночью солдат гарнизона переправили на Маньчжурскую границу. Границей была река </a:t>
            </a:r>
            <a:r>
              <a:rPr lang="ru-RU" sz="5600" dirty="0" err="1"/>
              <a:t>Сунгач</a:t>
            </a:r>
            <a:r>
              <a:rPr lang="ru-RU" sz="5600" dirty="0"/>
              <a:t>. Командир объявил, что началась война с японцами. Освобождали город </a:t>
            </a:r>
            <a:r>
              <a:rPr lang="ru-RU" sz="5600" dirty="0" err="1"/>
              <a:t>Дунапи</a:t>
            </a:r>
            <a:r>
              <a:rPr lang="ru-RU" sz="5600" dirty="0"/>
              <a:t>. Шли пешком. Сентябрь. Там жара. В первом бою ранили сержанта. Напарник струсил. Пришлось одному нести миномет (60 кг). Много погибло молодых солдат. Когда подошли ещё наши войска— Китай, который был оккупирован японцами, освободили за 25 дней. Затем Николая Григорьевича уже отправили проходить срочную службу в десантный батальон на Южный Сахалин.</a:t>
            </a:r>
          </a:p>
          <a:p>
            <a:r>
              <a:rPr lang="ru-RU" sz="5600" dirty="0"/>
              <a:t>Домой вернулся в 1950-м. Бабушка была жива. Женился. Воспитал двоих детей</a:t>
            </a:r>
            <a:r>
              <a:rPr lang="ru-RU" sz="5600" dirty="0" smtClean="0"/>
              <a:t>.</a:t>
            </a:r>
            <a:r>
              <a:rPr lang="ru-RU" sz="5600" dirty="0"/>
              <a:t> </a:t>
            </a:r>
          </a:p>
          <a:p>
            <a:endParaRPr lang="ru-RU" sz="5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КИЖАЕВА Александра </a:t>
            </a:r>
            <a:r>
              <a:rPr lang="ru-RU" b="1" dirty="0"/>
              <a:t>Фёдоровна</a:t>
            </a:r>
            <a:r>
              <a:rPr lang="ru-RU" dirty="0"/>
              <a:t/>
            </a:r>
            <a:br>
              <a:rPr lang="ru-RU" dirty="0"/>
            </a:br>
            <a:r>
              <a:rPr lang="ru-RU" b="1" dirty="0"/>
              <a:t>(1922 – 2010гг.)</a:t>
            </a:r>
            <a:r>
              <a:rPr lang="ru-RU" dirty="0"/>
              <a:t/>
            </a:r>
            <a:br>
              <a:rPr lang="ru-RU" dirty="0"/>
            </a:br>
            <a:endParaRPr lang="ru-RU" dirty="0"/>
          </a:p>
        </p:txBody>
      </p:sp>
      <p:pic>
        <p:nvPicPr>
          <p:cNvPr id="5" name="Содержимое 4" descr="C:\Users\Dom\Pictures\Кижаева.jpg"/>
          <p:cNvPicPr>
            <a:picLocks noGrp="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530583" y="2679700"/>
            <a:ext cx="2114083" cy="3446463"/>
          </a:xfrm>
          <a:prstGeom prst="rect">
            <a:avLst/>
          </a:prstGeom>
          <a:noFill/>
          <a:ln w="9525">
            <a:noFill/>
            <a:miter lim="800000"/>
            <a:headEnd/>
            <a:tailEnd/>
          </a:ln>
        </p:spPr>
      </p:pic>
      <p:sp>
        <p:nvSpPr>
          <p:cNvPr id="4" name="Содержимое 3"/>
          <p:cNvSpPr>
            <a:spLocks noGrp="1"/>
          </p:cNvSpPr>
          <p:nvPr>
            <p:ph sz="quarter" idx="14"/>
          </p:nvPr>
        </p:nvSpPr>
        <p:spPr/>
        <p:txBody>
          <a:bodyPr>
            <a:normAutofit fontScale="47500" lnSpcReduction="20000"/>
          </a:bodyPr>
          <a:lstStyle/>
          <a:p>
            <a:r>
              <a:rPr lang="ru-RU" dirty="0" err="1"/>
              <a:t>Кижаева</a:t>
            </a:r>
            <a:r>
              <a:rPr lang="ru-RU" dirty="0"/>
              <a:t>              (в девичестве Ерохина)  Александра Фёдоровна родилась в 1922 году в маленьком селе Чиганак </a:t>
            </a:r>
            <a:r>
              <a:rPr lang="ru-RU" dirty="0" err="1"/>
              <a:t>Аркадакского</a:t>
            </a:r>
            <a:r>
              <a:rPr lang="ru-RU" dirty="0"/>
              <a:t> района. Школу окончила в соседнем селе </a:t>
            </a:r>
            <a:r>
              <a:rPr lang="ru-RU" dirty="0" err="1"/>
              <a:t>Пады</a:t>
            </a:r>
            <a:r>
              <a:rPr lang="ru-RU" dirty="0"/>
              <a:t> и поступила в </a:t>
            </a:r>
            <a:r>
              <a:rPr lang="ru-RU" dirty="0" err="1"/>
              <a:t>Балашовское</a:t>
            </a:r>
            <a:r>
              <a:rPr lang="ru-RU" dirty="0"/>
              <a:t> медицинское училище. После получения диплома  была направлена в составе 20 девушек в </a:t>
            </a:r>
            <a:r>
              <a:rPr lang="ru-RU" dirty="0" err="1"/>
              <a:t>в</a:t>
            </a:r>
            <a:r>
              <a:rPr lang="ru-RU" dirty="0"/>
              <a:t> г. Ртищево, где формировался госпиталь на колёсах. В 1942 году зачислена в санитарный поезд № 64. В качестве санитарки в  своём эшелоне пересекла страны Европы: Румынию, Польшу, Чехословакию, Венгрию, Германию. Побывала в Берлине. Была ранена. День Победы Александра Фёдоровна встретила в Венгрии. Из Венгрии санитарный поезд спешил в Берлин, чтобы забрать раненых и освобождённых из концлагерей советских солдат. Затем поезд был отправлен на Восток, где наши солдаты добивали японских милитаристов. </a:t>
            </a:r>
          </a:p>
          <a:p>
            <a:r>
              <a:rPr lang="ru-RU" dirty="0"/>
              <a:t>В декабре 1945 года Александру Фёдоровну демобилизовали, и она вернулась домой, посвятив всю свою трудовую деятельность  больнице в с. </a:t>
            </a:r>
            <a:r>
              <a:rPr lang="ru-RU" dirty="0" err="1"/>
              <a:t>Пады</a:t>
            </a:r>
            <a:r>
              <a:rPr lang="ru-RU" dirty="0"/>
              <a:t>.</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err="1" smtClean="0"/>
              <a:t>Пяткин</a:t>
            </a:r>
            <a:r>
              <a:rPr lang="ru-RU" b="1" dirty="0" smtClean="0"/>
              <a:t> </a:t>
            </a:r>
            <a:r>
              <a:rPr lang="ru-RU" b="1" dirty="0"/>
              <a:t>Иван Федорович</a:t>
            </a:r>
            <a:r>
              <a:rPr lang="ru-RU" dirty="0"/>
              <a:t/>
            </a:r>
            <a:br>
              <a:rPr lang="ru-RU" dirty="0"/>
            </a:br>
            <a:r>
              <a:rPr lang="ru-RU" dirty="0"/>
              <a:t>( </a:t>
            </a:r>
            <a:r>
              <a:rPr lang="ru-RU" dirty="0" smtClean="0"/>
              <a:t>1923 – 2003</a:t>
            </a:r>
            <a:r>
              <a:rPr lang="ru-RU" dirty="0"/>
              <a:t>)</a:t>
            </a:r>
            <a:br>
              <a:rPr lang="ru-RU" dirty="0"/>
            </a:br>
            <a:endParaRPr lang="ru-RU" dirty="0"/>
          </a:p>
        </p:txBody>
      </p:sp>
      <p:pic>
        <p:nvPicPr>
          <p:cNvPr id="5" name="Содержимое 4" descr="C:\Users\Dom\Pictures\Пяткин.jpg"/>
          <p:cNvPicPr>
            <a:picLocks noGrp="1"/>
          </p:cNvPicPr>
          <p:nvPr>
            <p:ph sz="quarter" idx="13"/>
          </p:nvPr>
        </p:nvPicPr>
        <p:blipFill>
          <a:blip r:embed="rId2"/>
          <a:stretch>
            <a:fillRect/>
          </a:stretch>
        </p:blipFill>
        <p:spPr bwMode="auto">
          <a:xfrm>
            <a:off x="1280208" y="2679700"/>
            <a:ext cx="2614833" cy="3446463"/>
          </a:xfrm>
          <a:prstGeom prst="rect">
            <a:avLst/>
          </a:prstGeom>
          <a:noFill/>
          <a:ln w="9525">
            <a:noFill/>
            <a:miter lim="800000"/>
            <a:headEnd/>
            <a:tailEnd/>
          </a:ln>
        </p:spPr>
      </p:pic>
      <p:sp>
        <p:nvSpPr>
          <p:cNvPr id="4" name="Содержимое 3"/>
          <p:cNvSpPr>
            <a:spLocks noGrp="1"/>
          </p:cNvSpPr>
          <p:nvPr>
            <p:ph sz="quarter" idx="14"/>
          </p:nvPr>
        </p:nvSpPr>
        <p:spPr/>
        <p:txBody>
          <a:bodyPr>
            <a:noAutofit/>
          </a:bodyPr>
          <a:lstStyle/>
          <a:p>
            <a:r>
              <a:rPr lang="ru-RU" sz="1200" dirty="0" smtClean="0"/>
              <a:t>Иван </a:t>
            </a:r>
            <a:r>
              <a:rPr lang="ru-RU" sz="1200" dirty="0"/>
              <a:t>Фёдорович </a:t>
            </a:r>
            <a:r>
              <a:rPr lang="ru-RU" sz="1200" dirty="0" err="1" smtClean="0"/>
              <a:t>Пяткин</a:t>
            </a:r>
            <a:r>
              <a:rPr lang="ru-RU" sz="1200" dirty="0" smtClean="0"/>
              <a:t> родился </a:t>
            </a:r>
            <a:r>
              <a:rPr lang="ru-RU" sz="1200" dirty="0"/>
              <a:t>15 мая 1923 года в с. Котоврас. В семье бы­ло 7 детей. В школу пошёл с 8 лет, закончил в своем селе 4 класса, затем в с. </a:t>
            </a:r>
            <a:r>
              <a:rPr lang="ru-RU" sz="1200" dirty="0" err="1"/>
              <a:t>Пады</a:t>
            </a:r>
            <a:r>
              <a:rPr lang="ru-RU" sz="1200" dirty="0"/>
              <a:t> –10 классов. Тут и началась война. Попал  на рытьё окопов и противотанко­вых траншей под Саратовом. </a:t>
            </a:r>
            <a:r>
              <a:rPr lang="ru-RU" sz="1200" dirty="0" smtClean="0"/>
              <a:t> </a:t>
            </a:r>
            <a:endParaRPr lang="ru-RU" sz="1200" dirty="0"/>
          </a:p>
          <a:p>
            <a:r>
              <a:rPr lang="ru-RU" sz="1200" dirty="0" smtClean="0"/>
              <a:t> </a:t>
            </a:r>
            <a:r>
              <a:rPr lang="ru-RU" sz="1200" dirty="0"/>
              <a:t>Для Ивана Фёдоровича война началась с Тулы. </a:t>
            </a:r>
          </a:p>
          <a:p>
            <a:r>
              <a:rPr lang="ru-RU" sz="1200" dirty="0"/>
              <a:t>Смоленск, Гомель, Краков. Русские, белорусские, польские города... Первый раз засыпало в блиндаже под Смоленском. Был ранен, контужен</a:t>
            </a:r>
          </a:p>
          <a:p>
            <a:r>
              <a:rPr lang="ru-RU" sz="1200" dirty="0"/>
              <a:t>Воевал под Варшавой . Там ранило и контузило, затем госпиталь. Это был 1944-й. В 1945-м комиссовали. Вернулся домой. Женился в 1949 году. Вырастили с женой сына Сашу и дочь Зою.</a:t>
            </a:r>
          </a:p>
          <a:p>
            <a:r>
              <a:rPr lang="ru-RU" sz="1200" dirty="0"/>
              <a:t>Работал в колхозе учётчиком, в семилетней школе бухгалтером.</a:t>
            </a:r>
          </a:p>
          <a:p>
            <a:r>
              <a:rPr lang="ru-RU" sz="1200" dirty="0"/>
              <a:t>Награды: Орден Отечественной войны 2-й степени, 12 медалей</a:t>
            </a:r>
          </a:p>
          <a:p>
            <a:endParaRPr lang="ru-RU"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Морозова Анна Ильинична </a:t>
            </a:r>
            <a:endParaRPr lang="ru-RU" dirty="0"/>
          </a:p>
        </p:txBody>
      </p:sp>
      <p:pic>
        <p:nvPicPr>
          <p:cNvPr id="5" name="Содержимое 4" descr="C:\Users\Dom\Pictures\Донцов_3.jpg"/>
          <p:cNvPicPr>
            <a:picLocks noGrp="1"/>
          </p:cNvPicPr>
          <p:nvPr>
            <p:ph sz="quarter" idx="13"/>
          </p:nvPr>
        </p:nvPicPr>
        <p:blipFill>
          <a:blip r:embed="rId2"/>
          <a:srcRect/>
          <a:stretch>
            <a:fillRect/>
          </a:stretch>
        </p:blipFill>
        <p:spPr bwMode="auto">
          <a:xfrm>
            <a:off x="857224" y="1643050"/>
            <a:ext cx="3500462" cy="4286280"/>
          </a:xfrm>
          <a:prstGeom prst="rect">
            <a:avLst/>
          </a:prstGeom>
          <a:noFill/>
          <a:ln w="9525">
            <a:noFill/>
            <a:miter lim="800000"/>
            <a:headEnd/>
            <a:tailEnd/>
          </a:ln>
        </p:spPr>
      </p:pic>
      <p:sp>
        <p:nvSpPr>
          <p:cNvPr id="4" name="Содержимое 3"/>
          <p:cNvSpPr>
            <a:spLocks noGrp="1"/>
          </p:cNvSpPr>
          <p:nvPr>
            <p:ph sz="quarter" idx="14"/>
          </p:nvPr>
        </p:nvSpPr>
        <p:spPr/>
        <p:txBody>
          <a:bodyPr>
            <a:normAutofit fontScale="25000" lnSpcReduction="20000"/>
          </a:bodyPr>
          <a:lstStyle/>
          <a:p>
            <a:pPr>
              <a:buNone/>
            </a:pPr>
            <a:r>
              <a:rPr lang="ru-RU" b="1" dirty="0"/>
              <a:t> </a:t>
            </a:r>
            <a:endParaRPr lang="ru-RU" dirty="0"/>
          </a:p>
          <a:p>
            <a:r>
              <a:rPr lang="ru-RU" sz="4400" dirty="0"/>
              <a:t>Родилась  в селе Котоврас в 1921 году. Здесь  и работала, когда началась война . 1941 году её призвали в армию.</a:t>
            </a:r>
          </a:p>
          <a:p>
            <a:r>
              <a:rPr lang="ru-RU" sz="4400" dirty="0"/>
              <a:t>На вокзал поехал провожать отец. Новобранцев было очень много, кругом слышались причитания, напутствия в дорогу. Отец только сказал: «Дочка, вернись домой живая, а больше нам с мамой ничего не надо».</a:t>
            </a:r>
          </a:p>
          <a:p>
            <a:r>
              <a:rPr lang="ru-RU" sz="4400" dirty="0"/>
              <a:t>На поезде сначала доехали до Камышина. Там их поселили в землянках, учили стрелять, маршировать, ползать. Через две недели повезли в Сталинград.</a:t>
            </a:r>
          </a:p>
          <a:p>
            <a:r>
              <a:rPr lang="ru-RU" sz="4400" dirty="0"/>
              <a:t>Не умея еще толком стрелять, попала на передовую. Ей дали пулемет. </a:t>
            </a:r>
          </a:p>
          <a:p>
            <a:r>
              <a:rPr lang="ru-RU" sz="4400" dirty="0"/>
              <a:t>В 1943 году  полк, в котором служила Анна Ильинична, перебросили на Калининский фронт. Там она была радисткой, оттуда попала на Прибалтийский фронт. В 1944 году  перебросили в Польшу. Морозовой А.И. пришлось нести службу в штабе: фиксировала вновь прибывших бойцов, погибших, писала об их смерти родителям... Это было тяжелее, чем идти в бой.</a:t>
            </a:r>
          </a:p>
          <a:p>
            <a:r>
              <a:rPr lang="ru-RU" sz="4400" dirty="0"/>
              <a:t>Там же, в Польше она  встретила День Победы. </a:t>
            </a:r>
          </a:p>
          <a:p>
            <a:r>
              <a:rPr lang="ru-RU" sz="4400" dirty="0" smtClean="0"/>
              <a:t> </a:t>
            </a:r>
            <a:endParaRPr lang="ru-RU" sz="4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buClr>
                <a:srgbClr val="31B6FD"/>
              </a:buClr>
            </a:pPr>
            <a:r>
              <a:rPr lang="ru-RU" sz="1600" dirty="0">
                <a:solidFill>
                  <a:srgbClr val="073E87"/>
                </a:solidFill>
              </a:rPr>
              <a:t>Из Польши домой  эшелон ехал целый месяц. В России на каждой станции победителей  встречали цветами, кормили, кто чем мог. И, конечно, многие спрашивали: «А вы, случайно, не встречали моего отца (или мужа, сестру, брата)?» Ведь каждый, оставшийся в живых, надеялся на встречу со своими близкими.</a:t>
            </a:r>
          </a:p>
          <a:p>
            <a:pPr lvl="0">
              <a:buClr>
                <a:srgbClr val="31B6FD"/>
              </a:buClr>
            </a:pPr>
            <a:r>
              <a:rPr lang="ru-RU" sz="1600" dirty="0">
                <a:solidFill>
                  <a:srgbClr val="073E87"/>
                </a:solidFill>
              </a:rPr>
              <a:t>Вот так она  доехали до Пензы. А потом - родной Балашов и, наконец, Котоврас. Здесь Анна Ильинична  вышла замуж, родила сына и всю жизнь прожила в своем селе.</a:t>
            </a:r>
          </a:p>
          <a:p>
            <a:pPr lvl="0">
              <a:buClr>
                <a:srgbClr val="31B6FD"/>
              </a:buClr>
            </a:pPr>
            <a:r>
              <a:rPr lang="ru-RU" sz="1600" dirty="0">
                <a:solidFill>
                  <a:srgbClr val="073E87"/>
                </a:solidFill>
              </a:rPr>
              <a:t>После войны получила знак «Фронтовик» за участие в боевых действиях, потом - медаль Жукова. Награждена орденом Отечественной войны </a:t>
            </a:r>
            <a:r>
              <a:rPr lang="en-US" sz="1600" dirty="0">
                <a:solidFill>
                  <a:srgbClr val="073E87"/>
                </a:solidFill>
              </a:rPr>
              <a:t>II </a:t>
            </a:r>
            <a:r>
              <a:rPr lang="ru-RU" sz="1600" dirty="0">
                <a:solidFill>
                  <a:srgbClr val="073E87"/>
                </a:solidFill>
              </a:rPr>
              <a:t>степени (1985 г.).</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8110071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288</TotalTime>
  <Words>1539</Words>
  <Application>Microsoft Office PowerPoint</Application>
  <PresentationFormat>Экран (4:3)</PresentationFormat>
  <Paragraphs>77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Волна</vt:lpstr>
      <vt:lpstr>Ветераны Великой Отечественной войны с. Котоврас</vt:lpstr>
      <vt:lpstr> Бригадиренко Фёдор Васильевич (1924 – 2009гг.) </vt:lpstr>
      <vt:lpstr>Донцов Константин Михайлович 1917 – 2000гг.</vt:lpstr>
      <vt:lpstr>Ермолаев Михаил Григорьевич (1925-2002</vt:lpstr>
      <vt:lpstr> Миронов Николай Григорьевич (1926—1999гг.) </vt:lpstr>
      <vt:lpstr> КИЖАЕВА Александра Фёдоровна (1922 – 2010гг.) </vt:lpstr>
      <vt:lpstr> Пяткин Иван Федорович ( 1923 – 2003) </vt:lpstr>
      <vt:lpstr>Морозова Анна Ильинична </vt:lpstr>
      <vt:lpstr>Презентация PowerPoint</vt:lpstr>
      <vt:lpstr> Семикин Алексей Егорович (1911-1989гг.) </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Ветераны Великой Отечественной войны</dc:title>
  <dc:creator>Dom</dc:creator>
  <cp:lastModifiedBy>Maksim Gornaev</cp:lastModifiedBy>
  <cp:revision>26</cp:revision>
  <dcterms:created xsi:type="dcterms:W3CDTF">2015-04-24T16:34:20Z</dcterms:created>
  <dcterms:modified xsi:type="dcterms:W3CDTF">2017-08-23T11:50:49Z</dcterms:modified>
</cp:coreProperties>
</file>