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23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33.png" ContentType="image/png"/>
  <Override PartName="/ppt/media/image32.png" ContentType="image/png"/>
  <Override PartName="/ppt/media/image31.png" ContentType="image/png"/>
  <Override PartName="/ppt/media/image17.jpeg" ContentType="image/jpeg"/>
  <Override PartName="/ppt/media/image28.jpeg" ContentType="image/jpeg"/>
  <Override PartName="/ppt/media/image16.jpeg" ContentType="image/jpeg"/>
  <Override PartName="/ppt/media/image27.jpeg" ContentType="image/jpeg"/>
  <Override PartName="/ppt/media/image14.jpeg" ContentType="image/jpeg"/>
  <Override PartName="/ppt/media/image25.jpeg" ContentType="image/jpeg"/>
  <Override PartName="/ppt/media/image13.jpeg" ContentType="image/jpeg"/>
  <Override PartName="/ppt/media/image24.jpeg" ContentType="image/jpeg"/>
  <Override PartName="/ppt/media/image12.jpeg" ContentType="image/jpeg"/>
  <Override PartName="/ppt/media/image23.jpeg" ContentType="image/jpeg"/>
  <Override PartName="/ppt/media/image10.jpeg" ContentType="image/jpeg"/>
  <Override PartName="/ppt/media/image21.jpeg" ContentType="image/jpeg"/>
  <Override PartName="/ppt/media/image20.jpeg" ContentType="image/jpeg"/>
  <Override PartName="/ppt/media/image19.jpeg" ContentType="image/jpeg"/>
  <Override PartName="/ppt/media/image6.png" ContentType="image/png"/>
  <Override PartName="/ppt/media/image18.jpeg" ContentType="image/jpeg"/>
  <Override PartName="/ppt/media/image26.png" ContentType="image/png"/>
  <Override PartName="/ppt/media/image3.png" ContentType="image/png"/>
  <Override PartName="/ppt/media/image1.png" ContentType="image/png"/>
  <Override PartName="/ppt/media/image15.jpeg" ContentType="image/jpeg"/>
  <Override PartName="/ppt/media/image9.jpeg" ContentType="image/jpeg"/>
  <Override PartName="/ppt/media/image30.png" ContentType="image/png"/>
  <Override PartName="/ppt/media/image22.jpeg" ContentType="image/jpeg"/>
  <Override PartName="/ppt/media/image11.jpeg" ContentType="image/jpeg"/>
  <Override PartName="/ppt/media/image5.png" ContentType="image/png"/>
  <Override PartName="/ppt/media/image8.jpeg" ContentType="image/jpeg"/>
  <Override PartName="/ppt/media/image7.jpeg" ContentType="image/jpeg"/>
  <Override PartName="/ppt/media/image29.png" ContentType="image/png"/>
  <Override PartName="/ppt/media/image4.png" ContentType="image/png"/>
  <Override PartName="/ppt/media/image2.png" ContentType="image/png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0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pic>
        <p:nvPicPr>
          <p:cNvPr id="10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0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64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64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200"/>
          </a:xfrm>
          <a:prstGeom prst="rect">
            <a:avLst/>
          </a:prstGeom>
        </p:spPr>
        <p:txBody>
          <a:bodyPr wrap="none" lIns="0" rIns="0" tIns="0" bIns="0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440" cy="4525200"/>
          </a:xfrm>
          <a:prstGeom prst="rect">
            <a:avLst/>
          </a:prstGeom>
        </p:spPr>
        <p:txBody>
          <a:bodyPr wrap="none" lIns="0" rIns="0" tIns="0" bIns="0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2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image" Target="../media/image23.jpeg"/><Relationship Id="rId4" Type="http://schemas.openxmlformats.org/officeDocument/2006/relationships/slideLayout" Target="../slideLayouts/slideLayout2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2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slideLayout" Target="../slideLayouts/slideLayout2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</p:sp>
      <p:sp>
        <p:nvSpPr>
          <p:cNvPr id="110" name="CustomShape 2"/>
          <p:cNvSpPr/>
          <p:nvPr/>
        </p:nvSpPr>
        <p:spPr>
          <a:xfrm>
            <a:off x="428760" y="285840"/>
            <a:ext cx="8228880" cy="4525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ru-RU" sz="7200">
                <a:solidFill>
                  <a:srgbClr val="002060"/>
                </a:solidFill>
                <a:latin typeface="Calibri"/>
              </a:rPr>
              <a:t>Good morning, boys and girls!</a:t>
            </a:r>
            <a:endParaRPr/>
          </a:p>
          <a:p>
            <a:r>
              <a:rPr b="1" lang="ru-RU" sz="7200">
                <a:solidFill>
                  <a:srgbClr val="002060"/>
                </a:solidFill>
                <a:latin typeface="Calibri"/>
              </a:rPr>
              <a:t>I’m glad to see you!</a:t>
            </a:r>
            <a:endParaRPr/>
          </a:p>
        </p:txBody>
      </p:sp>
      <p:pic>
        <p:nvPicPr>
          <p:cNvPr id="111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500200" y="2714040"/>
            <a:ext cx="4571280" cy="3214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</p:sp>
      <p:pic>
        <p:nvPicPr>
          <p:cNvPr id="149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953735"/>
                </a:solidFill>
                <a:latin typeface="Calibri"/>
              </a:rPr>
              <a:t>What’s the weather like ?</a:t>
            </a:r>
            <a:endParaRPr/>
          </a:p>
        </p:txBody>
      </p:sp>
      <p:sp>
        <p:nvSpPr>
          <p:cNvPr id="151" name="CustomShape 2"/>
          <p:cNvSpPr/>
          <p:nvPr/>
        </p:nvSpPr>
        <p:spPr>
          <a:xfrm>
            <a:off x="457200" y="1600200"/>
            <a:ext cx="4037760" cy="4525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6000">
                <a:solidFill>
                  <a:srgbClr val="000000"/>
                </a:solidFill>
                <a:latin typeface="Calibri"/>
              </a:rPr>
              <a:t>It is……</a:t>
            </a:r>
            <a:endParaRPr/>
          </a:p>
        </p:txBody>
      </p:sp>
      <p:pic>
        <p:nvPicPr>
          <p:cNvPr id="152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428920" y="1285920"/>
            <a:ext cx="6143040" cy="5142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400">
                <a:solidFill>
                  <a:srgbClr val="953735"/>
                </a:solidFill>
                <a:latin typeface="Calibri"/>
              </a:rPr>
              <a:t>What’s the weather like today?</a:t>
            </a:r>
            <a:endParaRPr/>
          </a:p>
        </p:txBody>
      </p:sp>
      <p:sp>
        <p:nvSpPr>
          <p:cNvPr id="154" name="CustomShape 2"/>
          <p:cNvSpPr/>
          <p:nvPr/>
        </p:nvSpPr>
        <p:spPr>
          <a:xfrm>
            <a:off x="457200" y="1357200"/>
            <a:ext cx="8228880" cy="5500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254061"/>
                </a:solidFill>
                <a:latin typeface="Calibri"/>
              </a:rPr>
              <a:t>It is sunny.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254061"/>
                </a:solidFill>
                <a:latin typeface="Calibri"/>
              </a:rPr>
              <a:t>It is cloudy.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254061"/>
                </a:solidFill>
                <a:latin typeface="Calibri"/>
              </a:rPr>
              <a:t>It’s snowy.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254061"/>
                </a:solidFill>
                <a:latin typeface="Calibri"/>
              </a:rPr>
              <a:t>It’s rainy.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254061"/>
                </a:solidFill>
                <a:latin typeface="Calibri"/>
              </a:rPr>
              <a:t>It’s foggy.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254061"/>
                </a:solidFill>
                <a:latin typeface="Calibri"/>
              </a:rPr>
              <a:t>It’s warm.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254061"/>
                </a:solidFill>
                <a:latin typeface="Calibri"/>
              </a:rPr>
              <a:t>It’s hot.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254061"/>
                </a:solidFill>
                <a:latin typeface="Calibri"/>
              </a:rPr>
              <a:t>It is cold.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254061"/>
                </a:solidFill>
                <a:latin typeface="Calibri"/>
              </a:rPr>
              <a:t>to snow, to rain, to freeze</a:t>
            </a:r>
            <a:endParaRPr/>
          </a:p>
        </p:txBody>
      </p:sp>
      <p:sp>
        <p:nvSpPr>
          <p:cNvPr id="156" name="CustomShape 2"/>
          <p:cNvSpPr/>
          <p:nvPr/>
        </p:nvSpPr>
        <p:spPr>
          <a:xfrm>
            <a:off x="457200" y="1600200"/>
            <a:ext cx="4037760" cy="4525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4800">
                <a:solidFill>
                  <a:srgbClr val="000000"/>
                </a:solidFill>
                <a:latin typeface="Calibri"/>
              </a:rPr>
              <a:t>It </a:t>
            </a:r>
            <a:r>
              <a:rPr b="1" lang="ru-RU" sz="4800" u="sng">
                <a:solidFill>
                  <a:srgbClr val="ff0000"/>
                </a:solidFill>
                <a:latin typeface="Calibri"/>
              </a:rPr>
              <a:t>is </a:t>
            </a:r>
            <a:r>
              <a:rPr b="1" lang="ru-RU" sz="4800" u="sng">
                <a:solidFill>
                  <a:srgbClr val="000000"/>
                </a:solidFill>
                <a:latin typeface="Calibri"/>
              </a:rPr>
              <a:t>snow</a:t>
            </a:r>
            <a:r>
              <a:rPr b="1" lang="ru-RU" sz="4800" u="sng">
                <a:solidFill>
                  <a:srgbClr val="ff0000"/>
                </a:solidFill>
                <a:latin typeface="Calibri"/>
              </a:rPr>
              <a:t>ing </a:t>
            </a:r>
            <a:r>
              <a:rPr b="1" lang="ru-RU" sz="4800">
                <a:solidFill>
                  <a:srgbClr val="000000"/>
                </a:solidFill>
                <a:latin typeface="Calibri"/>
              </a:rPr>
              <a:t>now.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5400">
                <a:solidFill>
                  <a:srgbClr val="000000"/>
                </a:solidFill>
                <a:latin typeface="Calibri"/>
              </a:rPr>
              <a:t>It </a:t>
            </a:r>
            <a:r>
              <a:rPr b="1" lang="ru-RU" sz="5400" u="sng">
                <a:solidFill>
                  <a:srgbClr val="ff0000"/>
                </a:solidFill>
                <a:latin typeface="Calibri"/>
              </a:rPr>
              <a:t>is </a:t>
            </a:r>
            <a:r>
              <a:rPr b="1" lang="ru-RU" sz="5400" u="sng">
                <a:solidFill>
                  <a:srgbClr val="000000"/>
                </a:solidFill>
                <a:latin typeface="Calibri"/>
              </a:rPr>
              <a:t>rain</a:t>
            </a:r>
            <a:r>
              <a:rPr b="1" lang="ru-RU" sz="5400" u="sng">
                <a:solidFill>
                  <a:srgbClr val="ff0000"/>
                </a:solidFill>
                <a:latin typeface="Calibri"/>
              </a:rPr>
              <a:t>ing </a:t>
            </a:r>
            <a:r>
              <a:rPr b="1" lang="ru-RU" sz="5400">
                <a:solidFill>
                  <a:srgbClr val="000000"/>
                </a:solidFill>
                <a:latin typeface="Calibri"/>
              </a:rPr>
              <a:t>now.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5400">
                <a:solidFill>
                  <a:srgbClr val="000000"/>
                </a:solidFill>
                <a:latin typeface="Calibri"/>
              </a:rPr>
              <a:t>It </a:t>
            </a:r>
            <a:r>
              <a:rPr b="1" lang="ru-RU" sz="5400" u="sng">
                <a:solidFill>
                  <a:srgbClr val="ff0000"/>
                </a:solidFill>
                <a:latin typeface="Calibri"/>
              </a:rPr>
              <a:t>is </a:t>
            </a:r>
            <a:r>
              <a:rPr b="1" lang="ru-RU" sz="5400" u="sng">
                <a:solidFill>
                  <a:srgbClr val="000000"/>
                </a:solidFill>
                <a:latin typeface="Calibri"/>
              </a:rPr>
              <a:t>freez</a:t>
            </a:r>
            <a:r>
              <a:rPr b="1" lang="ru-RU" sz="5400" u="sng">
                <a:solidFill>
                  <a:srgbClr val="ff0000"/>
                </a:solidFill>
                <a:latin typeface="Calibri"/>
              </a:rPr>
              <a:t>ing</a:t>
            </a:r>
            <a:r>
              <a:rPr b="1" lang="ru-RU" sz="5400">
                <a:solidFill>
                  <a:srgbClr val="000000"/>
                </a:solidFill>
                <a:latin typeface="Calibri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57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143680" y="4572000"/>
            <a:ext cx="3785400" cy="2285280"/>
          </a:xfrm>
          <a:prstGeom prst="rect">
            <a:avLst/>
          </a:prstGeom>
          <a:ln>
            <a:noFill/>
          </a:ln>
        </p:spPr>
      </p:pic>
      <p:pic>
        <p:nvPicPr>
          <p:cNvPr id="158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5282640" y="1167480"/>
            <a:ext cx="3285360" cy="1856520"/>
          </a:xfrm>
          <a:prstGeom prst="rect">
            <a:avLst/>
          </a:prstGeom>
          <a:ln>
            <a:noFill/>
          </a:ln>
        </p:spPr>
      </p:pic>
      <p:pic>
        <p:nvPicPr>
          <p:cNvPr id="159" name="Picture 4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4786200" y="2786040"/>
            <a:ext cx="3214080" cy="1713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000000"/>
                </a:solidFill>
                <a:latin typeface="Calibri"/>
              </a:rPr>
              <a:t>to shine, to blow</a:t>
            </a:r>
            <a:endParaRPr/>
          </a:p>
        </p:txBody>
      </p:sp>
      <p:sp>
        <p:nvSpPr>
          <p:cNvPr id="161" name="CustomShape 2"/>
          <p:cNvSpPr/>
          <p:nvPr/>
        </p:nvSpPr>
        <p:spPr>
          <a:xfrm>
            <a:off x="457200" y="1600200"/>
            <a:ext cx="4037760" cy="4525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5400">
                <a:solidFill>
                  <a:srgbClr val="000000"/>
                </a:solidFill>
                <a:latin typeface="Calibri"/>
              </a:rPr>
              <a:t>The sun </a:t>
            </a:r>
            <a:r>
              <a:rPr b="1" lang="ru-RU" sz="5400" u="sng">
                <a:solidFill>
                  <a:srgbClr val="ff0000"/>
                </a:solidFill>
                <a:latin typeface="Calibri"/>
              </a:rPr>
              <a:t>is </a:t>
            </a:r>
            <a:r>
              <a:rPr b="1" lang="ru-RU" sz="5400" u="sng">
                <a:solidFill>
                  <a:srgbClr val="000000"/>
                </a:solidFill>
                <a:latin typeface="Calibri"/>
              </a:rPr>
              <a:t>shin</a:t>
            </a:r>
            <a:r>
              <a:rPr b="1" lang="ru-RU" sz="5400" u="sng">
                <a:solidFill>
                  <a:srgbClr val="ff0000"/>
                </a:solidFill>
                <a:latin typeface="Calibri"/>
              </a:rPr>
              <a:t>ing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5400">
                <a:solidFill>
                  <a:srgbClr val="000000"/>
                </a:solidFill>
                <a:latin typeface="Calibri"/>
              </a:rPr>
              <a:t>The wind </a:t>
            </a:r>
            <a:r>
              <a:rPr b="1" lang="ru-RU" sz="5400" u="sng">
                <a:solidFill>
                  <a:srgbClr val="ff0000"/>
                </a:solidFill>
                <a:latin typeface="Calibri"/>
              </a:rPr>
              <a:t>is </a:t>
            </a:r>
            <a:r>
              <a:rPr b="1" lang="ru-RU" sz="5400" u="sng">
                <a:solidFill>
                  <a:srgbClr val="000000"/>
                </a:solidFill>
                <a:latin typeface="Calibri"/>
              </a:rPr>
              <a:t>blow</a:t>
            </a:r>
            <a:r>
              <a:rPr b="1" lang="ru-RU" sz="5400" u="sng">
                <a:solidFill>
                  <a:srgbClr val="ff0000"/>
                </a:solidFill>
                <a:latin typeface="Calibri"/>
              </a:rPr>
              <a:t>ing</a:t>
            </a:r>
            <a:endParaRPr/>
          </a:p>
        </p:txBody>
      </p:sp>
      <p:pic>
        <p:nvPicPr>
          <p:cNvPr id="162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786200" y="4143240"/>
            <a:ext cx="4071240" cy="2214000"/>
          </a:xfrm>
          <a:prstGeom prst="rect">
            <a:avLst/>
          </a:prstGeom>
          <a:ln>
            <a:noFill/>
          </a:ln>
        </p:spPr>
      </p:pic>
      <p:pic>
        <p:nvPicPr>
          <p:cNvPr id="163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786200" y="1571760"/>
            <a:ext cx="4214160" cy="2356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6000">
                <a:solidFill>
                  <a:srgbClr val="ff0000"/>
                </a:solidFill>
                <a:latin typeface="Calibri"/>
              </a:rPr>
              <a:t>Let’s have a rest!</a:t>
            </a:r>
            <a:endParaRPr/>
          </a:p>
        </p:txBody>
      </p:sp>
      <p:sp>
        <p:nvSpPr>
          <p:cNvPr id="165" name="CustomShape 2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</p:sp>
      <p:pic>
        <p:nvPicPr>
          <p:cNvPr id="167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214200"/>
            <a:ext cx="9143280" cy="66430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4800">
                <a:solidFill>
                  <a:srgbClr val="953735"/>
                </a:solidFill>
                <a:latin typeface="Calibri"/>
              </a:rPr>
              <a:t>What’s the weather like today?</a:t>
            </a:r>
            <a:endParaRPr/>
          </a:p>
        </p:txBody>
      </p:sp>
      <p:sp>
        <p:nvSpPr>
          <p:cNvPr id="169" name="CustomShape 2"/>
          <p:cNvSpPr/>
          <p:nvPr/>
        </p:nvSpPr>
        <p:spPr>
          <a:xfrm>
            <a:off x="500040" y="3000240"/>
            <a:ext cx="3285360" cy="342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00cc00"/>
                </a:solidFill>
                <a:latin typeface="Calibri"/>
              </a:rPr>
              <a:t>It’s a lovely day!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00cc00"/>
                </a:solidFill>
                <a:latin typeface="Calibri"/>
              </a:rPr>
              <a:t>It’s nice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00cc00"/>
                </a:solidFill>
                <a:latin typeface="Calibri"/>
              </a:rPr>
              <a:t>It’s warm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00cc00"/>
                </a:solidFill>
                <a:latin typeface="Calibri"/>
              </a:rPr>
              <a:t>It’s very hot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3600">
                <a:solidFill>
                  <a:srgbClr val="00cc00"/>
                </a:solidFill>
                <a:latin typeface="Calibri"/>
              </a:rPr>
              <a:t>It’s fabulous!</a:t>
            </a:r>
            <a:endParaRPr/>
          </a:p>
        </p:txBody>
      </p:sp>
      <p:sp>
        <p:nvSpPr>
          <p:cNvPr id="170" name="CustomShape 3"/>
          <p:cNvSpPr/>
          <p:nvPr/>
        </p:nvSpPr>
        <p:spPr>
          <a:xfrm>
            <a:off x="5394240" y="2765520"/>
            <a:ext cx="4037760" cy="3642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4000">
                <a:solidFill>
                  <a:srgbClr val="000000"/>
                </a:solidFill>
                <a:latin typeface="Calibri"/>
              </a:rPr>
              <a:t>It’s awful!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4000">
                <a:solidFill>
                  <a:srgbClr val="000000"/>
                </a:solidFill>
                <a:latin typeface="Calibri"/>
              </a:rPr>
              <a:t>It’s terrible!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4000">
                <a:solidFill>
                  <a:srgbClr val="000000"/>
                </a:solidFill>
                <a:latin typeface="Calibri"/>
              </a:rPr>
              <a:t>It’s cold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4000">
                <a:solidFill>
                  <a:srgbClr val="000000"/>
                </a:solidFill>
                <a:latin typeface="Calibri"/>
              </a:rPr>
              <a:t>It’s freezing!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71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00040" y="1500120"/>
            <a:ext cx="2714040" cy="1428120"/>
          </a:xfrm>
          <a:prstGeom prst="rect">
            <a:avLst/>
          </a:prstGeom>
          <a:ln>
            <a:noFill/>
          </a:ln>
        </p:spPr>
      </p:pic>
      <p:pic>
        <p:nvPicPr>
          <p:cNvPr id="172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5857920" y="1500120"/>
            <a:ext cx="1928160" cy="1428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400">
                <a:solidFill>
                  <a:srgbClr val="376092"/>
                </a:solidFill>
                <a:latin typeface="Calibri"/>
              </a:rPr>
              <a:t>A short telephone conversation</a:t>
            </a:r>
            <a:endParaRPr/>
          </a:p>
        </p:txBody>
      </p:sp>
      <p:sp>
        <p:nvSpPr>
          <p:cNvPr id="174" name="CustomShape 2"/>
          <p:cNvSpPr/>
          <p:nvPr/>
        </p:nvSpPr>
        <p:spPr>
          <a:xfrm>
            <a:off x="457200" y="1600200"/>
            <a:ext cx="8400240" cy="4899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60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5400">
                <a:solidFill>
                  <a:srgbClr val="000000"/>
                </a:solidFill>
                <a:latin typeface="Calibri"/>
              </a:rPr>
              <a:t>Hi, Lisa. Where are you?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5400">
                <a:solidFill>
                  <a:srgbClr val="000000"/>
                </a:solidFill>
                <a:latin typeface="Calibri"/>
              </a:rPr>
              <a:t>-I’m in ……….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5400">
                <a:solidFill>
                  <a:srgbClr val="000000"/>
                </a:solidFill>
                <a:latin typeface="Calibri"/>
              </a:rPr>
              <a:t>-What’s the weather like in………. today?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5400">
                <a:solidFill>
                  <a:srgbClr val="000000"/>
                </a:solidFill>
                <a:latin typeface="Calibri"/>
              </a:rPr>
              <a:t>-It’s ……………..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5400">
                <a:solidFill>
                  <a:srgbClr val="000000"/>
                </a:solidFill>
                <a:latin typeface="Calibri"/>
              </a:rPr>
              <a:t>-What a pity!/ You’re lucky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75" name="Picture 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000840" y="3857760"/>
            <a:ext cx="2856960" cy="2856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</p:sp>
      <p:pic>
        <p:nvPicPr>
          <p:cNvPr id="177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504000" y="283320"/>
            <a:ext cx="8228880" cy="724680"/>
          </a:xfrm>
          <a:prstGeom prst="rect">
            <a:avLst/>
          </a:prstGeom>
          <a:noFill/>
          <a:ln>
            <a:noFill/>
          </a:ln>
        </p:spPr>
      </p:sp>
      <p:pic>
        <p:nvPicPr>
          <p:cNvPr id="113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28760" y="1214280"/>
            <a:ext cx="3857040" cy="2142360"/>
          </a:xfrm>
          <a:prstGeom prst="rect">
            <a:avLst/>
          </a:prstGeom>
          <a:ln>
            <a:noFill/>
          </a:ln>
        </p:spPr>
      </p:pic>
      <p:sp>
        <p:nvSpPr>
          <p:cNvPr id="114" name="CustomShape 2"/>
          <p:cNvSpPr/>
          <p:nvPr/>
        </p:nvSpPr>
        <p:spPr>
          <a:xfrm>
            <a:off x="857160" y="3214800"/>
            <a:ext cx="2356560" cy="577440"/>
          </a:xfrm>
          <a:prstGeom prst="rect">
            <a:avLst/>
          </a:prstGeom>
          <a:noFill/>
          <a:ln>
            <a:noFill/>
          </a:ln>
        </p:spPr>
      </p:sp>
      <p:pic>
        <p:nvPicPr>
          <p:cNvPr id="115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1214280"/>
            <a:ext cx="4071240" cy="2142360"/>
          </a:xfrm>
          <a:prstGeom prst="rect">
            <a:avLst/>
          </a:prstGeom>
          <a:ln>
            <a:noFill/>
          </a:ln>
        </p:spPr>
      </p:pic>
      <p:sp>
        <p:nvSpPr>
          <p:cNvPr id="116" name="CustomShape 3"/>
          <p:cNvSpPr/>
          <p:nvPr/>
        </p:nvSpPr>
        <p:spPr>
          <a:xfrm>
            <a:off x="6143760" y="3214800"/>
            <a:ext cx="1642320" cy="577440"/>
          </a:xfrm>
          <a:prstGeom prst="rect">
            <a:avLst/>
          </a:prstGeom>
          <a:noFill/>
          <a:ln>
            <a:noFill/>
          </a:ln>
        </p:spPr>
      </p:sp>
      <p:pic>
        <p:nvPicPr>
          <p:cNvPr id="117" name="Picture 4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428760" y="4071960"/>
            <a:ext cx="3857040" cy="2142360"/>
          </a:xfrm>
          <a:prstGeom prst="rect">
            <a:avLst/>
          </a:prstGeom>
          <a:ln>
            <a:noFill/>
          </a:ln>
        </p:spPr>
      </p:pic>
      <p:sp>
        <p:nvSpPr>
          <p:cNvPr id="118" name="CustomShape 4"/>
          <p:cNvSpPr/>
          <p:nvPr/>
        </p:nvSpPr>
        <p:spPr>
          <a:xfrm>
            <a:off x="1071360" y="6072120"/>
            <a:ext cx="2285280" cy="577440"/>
          </a:xfrm>
          <a:prstGeom prst="rect">
            <a:avLst/>
          </a:prstGeom>
          <a:noFill/>
          <a:ln>
            <a:noFill/>
          </a:ln>
        </p:spPr>
      </p:sp>
      <p:sp>
        <p:nvSpPr>
          <p:cNvPr id="119" name="CustomShape 5"/>
          <p:cNvSpPr/>
          <p:nvPr/>
        </p:nvSpPr>
        <p:spPr>
          <a:xfrm>
            <a:off x="6072120" y="6072120"/>
            <a:ext cx="2714040" cy="577440"/>
          </a:xfrm>
          <a:prstGeom prst="rect">
            <a:avLst/>
          </a:prstGeom>
          <a:noFill/>
          <a:ln>
            <a:noFill/>
          </a:ln>
        </p:spPr>
      </p:sp>
      <p:pic>
        <p:nvPicPr>
          <p:cNvPr id="120" name="Picture 6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4643280" y="4000680"/>
            <a:ext cx="4285440" cy="2214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</p:sp>
      <p:pic>
        <p:nvPicPr>
          <p:cNvPr id="179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</p:sp>
      <p:pic>
        <p:nvPicPr>
          <p:cNvPr id="181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</p:sp>
      <p:pic>
        <p:nvPicPr>
          <p:cNvPr id="183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457200" y="310680"/>
            <a:ext cx="8228880" cy="186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7200">
                <a:solidFill>
                  <a:srgbClr val="ff6666"/>
                </a:solidFill>
                <a:latin typeface="Calibri"/>
              </a:rPr>
              <a:t>The lesson is over.Thank you for your work!</a:t>
            </a:r>
            <a:endParaRPr/>
          </a:p>
        </p:txBody>
      </p:sp>
      <p:sp>
        <p:nvSpPr>
          <p:cNvPr id="185" name="CustomShape 2"/>
          <p:cNvSpPr/>
          <p:nvPr/>
        </p:nvSpPr>
        <p:spPr>
          <a:xfrm>
            <a:off x="1368000" y="2880000"/>
            <a:ext cx="7318080" cy="324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5400">
                <a:solidFill>
                  <a:srgbClr val="000000"/>
                </a:solidFill>
                <a:latin typeface="Calibri"/>
              </a:rPr>
              <a:t>Hometask workbook p.87 ex. 8</a:t>
            </a:r>
            <a:endParaRPr/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457200" y="274680"/>
            <a:ext cx="8228880" cy="72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7200">
                <a:solidFill>
                  <a:srgbClr val="00cc00"/>
                </a:solidFill>
                <a:latin typeface="Calibri"/>
              </a:rPr>
              <a:t>SEASONS</a:t>
            </a:r>
            <a:endParaRPr/>
          </a:p>
        </p:txBody>
      </p:sp>
      <p:pic>
        <p:nvPicPr>
          <p:cNvPr id="122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28760" y="1214280"/>
            <a:ext cx="3857040" cy="2142360"/>
          </a:xfrm>
          <a:prstGeom prst="rect">
            <a:avLst/>
          </a:prstGeom>
          <a:ln>
            <a:noFill/>
          </a:ln>
        </p:spPr>
      </p:pic>
      <p:sp>
        <p:nvSpPr>
          <p:cNvPr id="123" name="CustomShape 2"/>
          <p:cNvSpPr/>
          <p:nvPr/>
        </p:nvSpPr>
        <p:spPr>
          <a:xfrm>
            <a:off x="857160" y="3214800"/>
            <a:ext cx="2356560" cy="577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>
                <a:solidFill>
                  <a:srgbClr val="376092"/>
                </a:solidFill>
                <a:latin typeface="Calibri"/>
              </a:rPr>
              <a:t>WINTER</a:t>
            </a:r>
            <a:endParaRPr/>
          </a:p>
        </p:txBody>
      </p:sp>
      <p:pic>
        <p:nvPicPr>
          <p:cNvPr id="124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1214280"/>
            <a:ext cx="4071240" cy="2142360"/>
          </a:xfrm>
          <a:prstGeom prst="rect">
            <a:avLst/>
          </a:prstGeom>
          <a:ln>
            <a:noFill/>
          </a:ln>
        </p:spPr>
      </p:pic>
      <p:sp>
        <p:nvSpPr>
          <p:cNvPr id="125" name="CustomShape 3"/>
          <p:cNvSpPr/>
          <p:nvPr/>
        </p:nvSpPr>
        <p:spPr>
          <a:xfrm>
            <a:off x="6143760" y="3214800"/>
            <a:ext cx="1642320" cy="577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>
                <a:solidFill>
                  <a:srgbClr val="00b050"/>
                </a:solidFill>
                <a:latin typeface="Calibri"/>
              </a:rPr>
              <a:t>SPRING</a:t>
            </a:r>
            <a:endParaRPr/>
          </a:p>
        </p:txBody>
      </p:sp>
      <p:pic>
        <p:nvPicPr>
          <p:cNvPr id="126" name="Picture 4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428760" y="4071960"/>
            <a:ext cx="3857040" cy="2142360"/>
          </a:xfrm>
          <a:prstGeom prst="rect">
            <a:avLst/>
          </a:prstGeom>
          <a:ln>
            <a:noFill/>
          </a:ln>
        </p:spPr>
      </p:pic>
      <p:sp>
        <p:nvSpPr>
          <p:cNvPr id="127" name="CustomShape 4"/>
          <p:cNvSpPr/>
          <p:nvPr/>
        </p:nvSpPr>
        <p:spPr>
          <a:xfrm>
            <a:off x="1071360" y="6072120"/>
            <a:ext cx="2285280" cy="577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>
                <a:solidFill>
                  <a:srgbClr val="ff0000"/>
                </a:solidFill>
                <a:latin typeface="Calibri"/>
              </a:rPr>
              <a:t>SUMMER</a:t>
            </a:r>
            <a:endParaRPr/>
          </a:p>
        </p:txBody>
      </p:sp>
      <p:sp>
        <p:nvSpPr>
          <p:cNvPr id="128" name="CustomShape 5"/>
          <p:cNvSpPr/>
          <p:nvPr/>
        </p:nvSpPr>
        <p:spPr>
          <a:xfrm>
            <a:off x="6072120" y="6072120"/>
            <a:ext cx="2714040" cy="577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>
                <a:solidFill>
                  <a:srgbClr val="e46c0a"/>
                </a:solidFill>
                <a:latin typeface="Calibri"/>
                <a:ea typeface="Calibri"/>
              </a:rPr>
              <a:t>AUTUMN</a:t>
            </a:r>
            <a:endParaRPr/>
          </a:p>
        </p:txBody>
      </p:sp>
      <p:pic>
        <p:nvPicPr>
          <p:cNvPr id="129" name="Picture 6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4643280" y="4000680"/>
            <a:ext cx="4285440" cy="2214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r>
              <a:rPr b="1" lang="ru-RU" sz="6000">
                <a:solidFill>
                  <a:srgbClr val="ff3333"/>
                </a:solidFill>
              </a:rPr>
              <a:t>What is your favourite season?</a:t>
            </a:r>
            <a:endParaRPr/>
          </a:p>
        </p:txBody>
      </p:sp>
      <p:sp>
        <p:nvSpPr>
          <p:cNvPr id="131" name="TextShape 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32" name="TextShape 3"/>
          <p:cNvSpPr txBox="1"/>
          <p:nvPr/>
        </p:nvSpPr>
        <p:spPr>
          <a:xfrm>
            <a:off x="216000" y="1604520"/>
            <a:ext cx="8363880" cy="329148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r>
              <a:rPr b="1" lang="ru-RU" sz="6000"/>
              <a:t>My favourite season is …............., </a:t>
            </a:r>
            <a:endParaRPr/>
          </a:p>
          <a:p>
            <a:pPr algn="ctr"/>
            <a:r>
              <a:rPr b="1" lang="ru-RU" sz="6000">
                <a:solidFill>
                  <a:srgbClr val="ff3333"/>
                </a:solidFill>
              </a:rPr>
              <a:t>because</a:t>
            </a:r>
            <a:r>
              <a:rPr b="1" lang="ru-RU" sz="6000"/>
              <a:t> I can …....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</p:sp>
      <p:pic>
        <p:nvPicPr>
          <p:cNvPr id="134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457200" y="273600"/>
            <a:ext cx="8229240" cy="152640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r>
              <a:rPr b="1" lang="ru-RU" sz="6000"/>
              <a:t>What do you </a:t>
            </a:r>
            <a:r>
              <a:rPr b="1" lang="ru-RU" sz="6000">
                <a:solidFill>
                  <a:srgbClr val="00cc33"/>
                </a:solidFill>
              </a:rPr>
              <a:t>usually</a:t>
            </a:r>
            <a:r>
              <a:rPr b="1" lang="ru-RU" sz="6000"/>
              <a:t> do in summer?</a:t>
            </a:r>
            <a:endParaRPr/>
          </a:p>
        </p:txBody>
      </p:sp>
      <p:sp>
        <p:nvSpPr>
          <p:cNvPr id="136" name="TextShape 2"/>
          <p:cNvSpPr txBox="1"/>
          <p:nvPr/>
        </p:nvSpPr>
        <p:spPr>
          <a:xfrm>
            <a:off x="0" y="1296000"/>
            <a:ext cx="8373240" cy="5976000"/>
          </a:xfrm>
          <a:prstGeom prst="rect">
            <a:avLst/>
          </a:prstGeom>
        </p:spPr>
        <p:txBody>
          <a:bodyPr wrap="none" lIns="0" rIns="0" tIns="0" bIns="0"/>
          <a:p>
            <a:pPr>
              <a:buSzPct val="25000"/>
              <a:buFont typeface="StarSymbol"/>
              <a:buChar char=""/>
            </a:pPr>
            <a:endParaRPr/>
          </a:p>
          <a:p>
            <a:pPr>
              <a:buSzPct val="25000"/>
              <a:buFont typeface="StarSymbol"/>
              <a:buChar char=""/>
            </a:pPr>
            <a:endParaRPr/>
          </a:p>
          <a:p>
            <a:pPr>
              <a:buSzPct val="25000"/>
              <a:buFont typeface="StarSymbol"/>
              <a:buChar char=""/>
            </a:pPr>
            <a:r>
              <a:rPr lang="ru-RU" sz="7200"/>
              <a:t>- I </a:t>
            </a:r>
            <a:r>
              <a:rPr lang="ru-RU" sz="7200">
                <a:solidFill>
                  <a:srgbClr val="00cc00"/>
                </a:solidFill>
              </a:rPr>
              <a:t>usually</a:t>
            </a:r>
            <a:r>
              <a:rPr lang="ru-RU" sz="7200">
                <a:solidFill>
                  <a:srgbClr val="00cc00"/>
                </a:solidFill>
              </a:rPr>
              <a:t> </a:t>
            </a:r>
            <a:r>
              <a:rPr lang="ru-RU" sz="7200"/>
              <a:t>swim in the river in summer.</a:t>
            </a:r>
            <a:endParaRPr/>
          </a:p>
          <a:p>
            <a:pPr>
              <a:buSzPct val="25000"/>
              <a:buFont typeface="StarSymbol"/>
              <a:buChar char=""/>
            </a:pPr>
            <a:endParaRPr/>
          </a:p>
          <a:p>
            <a:pPr>
              <a:buSzPct val="25000"/>
              <a:buFont typeface="StarSymbol"/>
              <a:buChar char=""/>
            </a:pPr>
            <a:endParaRPr/>
          </a:p>
          <a:p>
            <a:pPr>
              <a:buSzPct val="25000"/>
              <a:buFont typeface="StarSymbol"/>
              <a:buChar char=""/>
            </a:pPr>
            <a:endParaRPr/>
          </a:p>
          <a:p>
            <a:pPr>
              <a:buSzPct val="25000"/>
              <a:buFont typeface="StarSymbol"/>
              <a:buChar char=""/>
            </a:pPr>
            <a:r>
              <a:rPr b="1" lang="ru-RU" sz="6600"/>
              <a:t> 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rIns="0" tIns="0" bIns="0" anchor="ctr"/>
          <a:p>
            <a:pPr algn="ctr"/>
            <a:endParaRPr/>
          </a:p>
        </p:txBody>
      </p:sp>
      <p:sp>
        <p:nvSpPr>
          <p:cNvPr id="138" name="TextShape 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rIns="0" tIns="0" bIns="0"/>
          <a:p>
            <a:endParaRPr/>
          </a:p>
        </p:txBody>
      </p:sp>
      <p:sp>
        <p:nvSpPr>
          <p:cNvPr id="139" name="TextShape 3"/>
          <p:cNvSpPr txBox="1"/>
          <p:nvPr/>
        </p:nvSpPr>
        <p:spPr>
          <a:xfrm>
            <a:off x="576000" y="0"/>
            <a:ext cx="8568000" cy="6640200"/>
          </a:xfrm>
          <a:prstGeom prst="rect">
            <a:avLst/>
          </a:prstGeom>
        </p:spPr>
        <p:txBody>
          <a:bodyPr wrap="none" lIns="90000" rIns="90000" tIns="45000" bIns="45000"/>
          <a:p>
            <a:pPr>
              <a:buSzPct val="25000"/>
              <a:buFont typeface="StarSymbol"/>
              <a:buChar char=""/>
            </a:pPr>
            <a:r>
              <a:rPr b="1" lang="ru-RU" sz="5400"/>
              <a:t>Look at the picture and say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b="1" lang="ru-RU" sz="5400"/>
              <a:t>what </a:t>
            </a:r>
            <a:r>
              <a:rPr b="1" lang="ru-RU" sz="5400">
                <a:solidFill>
                  <a:srgbClr val="ff3333"/>
                </a:solidFill>
              </a:rPr>
              <a:t>are</a:t>
            </a:r>
            <a:r>
              <a:rPr b="1" lang="ru-RU" sz="5400"/>
              <a:t> the people do</a:t>
            </a:r>
            <a:r>
              <a:rPr b="1" lang="ru-RU" sz="5400">
                <a:solidFill>
                  <a:srgbClr val="ff3333"/>
                </a:solidFill>
              </a:rPr>
              <a:t>ing</a:t>
            </a:r>
            <a:r>
              <a:rPr b="1" lang="ru-RU" sz="5400"/>
              <a:t> </a:t>
            </a:r>
            <a:r>
              <a:rPr b="1" lang="ru-RU" sz="5400">
                <a:solidFill>
                  <a:srgbClr val="00cc00"/>
                </a:solidFill>
              </a:rPr>
              <a:t>now</a:t>
            </a:r>
            <a:r>
              <a:rPr b="1" lang="ru-RU" sz="5400"/>
              <a:t>?</a:t>
            </a:r>
            <a:endParaRPr/>
          </a:p>
          <a:p>
            <a:pPr>
              <a:buSzPct val="25000"/>
              <a:buFont typeface="StarSymbol"/>
              <a:buChar char=""/>
            </a:pPr>
            <a:endParaRPr/>
          </a:p>
          <a:p>
            <a:pPr>
              <a:buSzPct val="25000"/>
              <a:buFont typeface="StarSymbol"/>
              <a:buChar char=""/>
            </a:pPr>
            <a:r>
              <a:rPr b="1" lang="ru-RU" sz="5400"/>
              <a:t>The children</a:t>
            </a:r>
            <a:r>
              <a:rPr b="1" lang="ru-RU" sz="5400">
                <a:solidFill>
                  <a:srgbClr val="ff3333"/>
                </a:solidFill>
              </a:rPr>
              <a:t> are</a:t>
            </a:r>
            <a:r>
              <a:rPr b="1" lang="ru-RU" sz="5400"/>
              <a:t>  …...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b="1" lang="ru-RU" sz="5400"/>
              <a:t>The woman</a:t>
            </a:r>
            <a:r>
              <a:rPr b="1" lang="ru-RU" sz="5400">
                <a:solidFill>
                  <a:srgbClr val="ff3333"/>
                </a:solidFill>
              </a:rPr>
              <a:t> is</a:t>
            </a:r>
            <a:r>
              <a:rPr b="1" lang="ru-RU" sz="5400"/>
              <a:t>  …...</a:t>
            </a:r>
            <a:endParaRPr/>
          </a:p>
          <a:p>
            <a:pPr>
              <a:buSzPct val="25000"/>
              <a:buFont typeface="StarSymbol"/>
              <a:buChar char=""/>
            </a:pPr>
            <a:r>
              <a:rPr b="1" lang="ru-RU" sz="5400"/>
              <a:t>They </a:t>
            </a:r>
            <a:r>
              <a:rPr b="1" lang="ru-RU" sz="5400">
                <a:solidFill>
                  <a:srgbClr val="ff3333"/>
                </a:solidFill>
              </a:rPr>
              <a:t>are</a:t>
            </a:r>
            <a:r>
              <a:rPr b="1" lang="ru-RU" sz="5400"/>
              <a:t>  .........</a:t>
            </a:r>
            <a:r>
              <a:rPr b="1" lang="ru-RU" sz="4400"/>
              <a:t>.   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Tongue twister</a:t>
            </a:r>
            <a:endParaRPr/>
          </a:p>
        </p:txBody>
      </p:sp>
      <p:sp>
        <p:nvSpPr>
          <p:cNvPr id="141" name="CustomShape 2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142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457200" y="2143080"/>
            <a:ext cx="8228880" cy="292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5400">
                <a:solidFill>
                  <a:srgbClr val="000000"/>
                </a:solidFill>
                <a:latin typeface="Calibri"/>
              </a:rPr>
              <a:t>wɛðə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6600">
                <a:solidFill>
                  <a:srgbClr val="000000"/>
                </a:solidFill>
                <a:latin typeface="Calibri"/>
              </a:rPr>
              <a:t>th {ð}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44" name="CustomShape 2"/>
          <p:cNvSpPr/>
          <p:nvPr/>
        </p:nvSpPr>
        <p:spPr>
          <a:xfrm>
            <a:off x="3643200" y="2500200"/>
            <a:ext cx="1713960" cy="428040"/>
          </a:xfrm>
          <a:prstGeom prst="bracketPair">
            <a:avLst>
              <a:gd name="adj" fmla="val 16667"/>
            </a:avLst>
          </a:prstGeom>
          <a:noFill/>
          <a:ln w="9360">
            <a:solidFill>
              <a:srgbClr val="4a7ebb"/>
            </a:solidFill>
            <a:round/>
          </a:ln>
        </p:spPr>
      </p:sp>
      <p:sp>
        <p:nvSpPr>
          <p:cNvPr id="145" name="CustomShape 3"/>
          <p:cNvSpPr/>
          <p:nvPr/>
        </p:nvSpPr>
        <p:spPr>
          <a:xfrm>
            <a:off x="4786200" y="3429000"/>
            <a:ext cx="713520" cy="642240"/>
          </a:xfrm>
          <a:prstGeom prst="bracketPair">
            <a:avLst>
              <a:gd name="adj" fmla="val 16667"/>
            </a:avLst>
          </a:prstGeom>
          <a:noFill/>
          <a:ln w="9360">
            <a:solidFill>
              <a:srgbClr val="4a7ebb"/>
            </a:solidFill>
            <a:round/>
          </a:ln>
        </p:spPr>
      </p:sp>
      <p:pic>
        <p:nvPicPr>
          <p:cNvPr id="146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357200" y="500040"/>
            <a:ext cx="5857200" cy="1356480"/>
          </a:xfrm>
          <a:prstGeom prst="rect">
            <a:avLst/>
          </a:prstGeom>
          <a:ln>
            <a:noFill/>
          </a:ln>
        </p:spPr>
      </p:pic>
      <p:sp>
        <p:nvSpPr>
          <p:cNvPr id="147" name="CustomShape 4"/>
          <p:cNvSpPr/>
          <p:nvPr/>
        </p:nvSpPr>
        <p:spPr>
          <a:xfrm>
            <a:off x="1714320" y="571320"/>
            <a:ext cx="5643000" cy="157104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