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4032F3-7F97-4213-824A-4C42623D3C4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F3D101-9594-4498-B64E-7CE1253B50E2}">
      <dgm:prSet phldrT="[Текст]"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dirty="0" smtClean="0">
              <a:solidFill>
                <a:srgbClr val="002060"/>
              </a:solidFill>
            </a:rPr>
            <a:t>Р</a:t>
          </a:r>
        </a:p>
        <a:p>
          <a:r>
            <a:rPr lang="ru-RU" sz="3200" dirty="0" smtClean="0">
              <a:solidFill>
                <a:srgbClr val="002060"/>
              </a:solidFill>
            </a:rPr>
            <a:t>О</a:t>
          </a:r>
        </a:p>
        <a:p>
          <a:r>
            <a:rPr lang="ru-RU" sz="3200" dirty="0" smtClean="0">
              <a:solidFill>
                <a:srgbClr val="002060"/>
              </a:solidFill>
            </a:rPr>
            <a:t>Д</a:t>
          </a:r>
        </a:p>
        <a:p>
          <a:r>
            <a:rPr lang="ru-RU" sz="3200" dirty="0" smtClean="0">
              <a:solidFill>
                <a:srgbClr val="002060"/>
              </a:solidFill>
            </a:rPr>
            <a:t>И</a:t>
          </a:r>
        </a:p>
        <a:p>
          <a:r>
            <a:rPr lang="ru-RU" sz="3200" dirty="0" smtClean="0">
              <a:solidFill>
                <a:srgbClr val="002060"/>
              </a:solidFill>
            </a:rPr>
            <a:t>Т</a:t>
          </a:r>
        </a:p>
        <a:p>
          <a:r>
            <a:rPr lang="ru-RU" sz="3200" dirty="0" smtClean="0">
              <a:solidFill>
                <a:srgbClr val="002060"/>
              </a:solidFill>
            </a:rPr>
            <a:t>Е</a:t>
          </a:r>
        </a:p>
        <a:p>
          <a:r>
            <a:rPr lang="ru-RU" sz="3200" dirty="0" smtClean="0">
              <a:solidFill>
                <a:srgbClr val="002060"/>
              </a:solidFill>
            </a:rPr>
            <a:t>Л</a:t>
          </a:r>
        </a:p>
        <a:p>
          <a:r>
            <a:rPr lang="ru-RU" sz="3200" dirty="0" smtClean="0">
              <a:solidFill>
                <a:srgbClr val="002060"/>
              </a:solidFill>
            </a:rPr>
            <a:t>И</a:t>
          </a:r>
        </a:p>
      </dgm:t>
    </dgm:pt>
    <dgm:pt modelId="{F4636960-9692-4913-9904-626A0F22C28D}" type="parTrans" cxnId="{ABCC3E00-1A16-4B6C-AA8F-4BDB974FC804}">
      <dgm:prSet/>
      <dgm:spPr/>
      <dgm:t>
        <a:bodyPr/>
        <a:lstStyle/>
        <a:p>
          <a:endParaRPr lang="ru-RU"/>
        </a:p>
      </dgm:t>
    </dgm:pt>
    <dgm:pt modelId="{899DBC61-65FD-48AC-B814-336B0E35152B}" type="sibTrans" cxnId="{ABCC3E00-1A16-4B6C-AA8F-4BDB974FC804}">
      <dgm:prSet/>
      <dgm:spPr/>
      <dgm:t>
        <a:bodyPr/>
        <a:lstStyle/>
        <a:p>
          <a:endParaRPr lang="ru-RU"/>
        </a:p>
      </dgm:t>
    </dgm:pt>
    <dgm:pt modelId="{E0865B4F-8718-44A9-B187-2D6358004DB9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пассивные наблюдатели</a:t>
          </a:r>
          <a:endParaRPr lang="ru-RU" dirty="0">
            <a:solidFill>
              <a:srgbClr val="002060"/>
            </a:solidFill>
          </a:endParaRPr>
        </a:p>
      </dgm:t>
    </dgm:pt>
    <dgm:pt modelId="{6C2C582F-0687-44D7-B70C-C0C0C6B9FD7E}" type="parTrans" cxnId="{0D94ECF8-24E2-4408-A737-BE27CD464DBC}">
      <dgm:prSet/>
      <dgm:spPr/>
      <dgm:t>
        <a:bodyPr/>
        <a:lstStyle/>
        <a:p>
          <a:endParaRPr lang="ru-RU"/>
        </a:p>
      </dgm:t>
    </dgm:pt>
    <dgm:pt modelId="{EF234352-7807-4FC8-BD2B-FC6D9B7C94A9}" type="sibTrans" cxnId="{0D94ECF8-24E2-4408-A737-BE27CD464DBC}">
      <dgm:prSet/>
      <dgm:spPr/>
      <dgm:t>
        <a:bodyPr/>
        <a:lstStyle/>
        <a:p>
          <a:endParaRPr lang="ru-RU"/>
        </a:p>
      </dgm:t>
    </dgm:pt>
    <dgm:pt modelId="{7B4BD2EC-71A9-4F8E-82A7-AB1E137013A6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привыкают к речи детей,</a:t>
          </a:r>
        </a:p>
        <a:p>
          <a:r>
            <a:rPr lang="ru-RU" dirty="0" smtClean="0">
              <a:solidFill>
                <a:srgbClr val="002060"/>
              </a:solidFill>
            </a:rPr>
            <a:t>не замечают недочетов</a:t>
          </a:r>
          <a:endParaRPr lang="ru-RU" dirty="0">
            <a:solidFill>
              <a:srgbClr val="002060"/>
            </a:solidFill>
          </a:endParaRPr>
        </a:p>
      </dgm:t>
    </dgm:pt>
    <dgm:pt modelId="{7FA8B8A4-8D39-43C5-88F1-371CE6EC7944}" type="parTrans" cxnId="{1D43C2DE-CD19-44F0-92F8-6D4E7BAD99B7}">
      <dgm:prSet/>
      <dgm:spPr/>
      <dgm:t>
        <a:bodyPr/>
        <a:lstStyle/>
        <a:p>
          <a:endParaRPr lang="ru-RU"/>
        </a:p>
      </dgm:t>
    </dgm:pt>
    <dgm:pt modelId="{7B8052CC-AF0D-4FDB-BB71-CA0ABF1B562B}" type="sibTrans" cxnId="{1D43C2DE-CD19-44F0-92F8-6D4E7BAD99B7}">
      <dgm:prSet/>
      <dgm:spPr/>
      <dgm:t>
        <a:bodyPr/>
        <a:lstStyle/>
        <a:p>
          <a:endParaRPr lang="ru-RU"/>
        </a:p>
      </dgm:t>
    </dgm:pt>
    <dgm:pt modelId="{6560E7B6-B5E3-4C07-8C11-68FAA5DB5513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малая осведомленность в вопросах патологии и коррекции речи</a:t>
          </a:r>
          <a:endParaRPr lang="ru-RU" dirty="0">
            <a:solidFill>
              <a:srgbClr val="002060"/>
            </a:solidFill>
          </a:endParaRPr>
        </a:p>
      </dgm:t>
    </dgm:pt>
    <dgm:pt modelId="{00E0946E-90BB-472D-AA54-60E8EF77E930}" type="parTrans" cxnId="{3649F105-F1EC-4CCD-82A5-E6094DCF8F2B}">
      <dgm:prSet/>
      <dgm:spPr/>
      <dgm:t>
        <a:bodyPr/>
        <a:lstStyle/>
        <a:p>
          <a:endParaRPr lang="ru-RU"/>
        </a:p>
      </dgm:t>
    </dgm:pt>
    <dgm:pt modelId="{E545708F-AD30-4756-AE21-9B0DE3F6837D}" type="sibTrans" cxnId="{3649F105-F1EC-4CCD-82A5-E6094DCF8F2B}">
      <dgm:prSet/>
      <dgm:spPr/>
      <dgm:t>
        <a:bodyPr/>
        <a:lstStyle/>
        <a:p>
          <a:endParaRPr lang="ru-RU"/>
        </a:p>
      </dgm:t>
    </dgm:pt>
    <dgm:pt modelId="{401C34F8-67C1-4F2A-B9BC-3B176EB8AD14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чувствуют себя неудовлетворенными, подавленными, задают себе вопрос : Почему именно мой ребенок такой?»</a:t>
          </a:r>
          <a:endParaRPr lang="ru-RU" dirty="0">
            <a:solidFill>
              <a:srgbClr val="002060"/>
            </a:solidFill>
          </a:endParaRPr>
        </a:p>
      </dgm:t>
    </dgm:pt>
    <dgm:pt modelId="{DEB8E73D-DE1F-4E5C-8988-C1AE3EDED3BF}" type="parTrans" cxnId="{9EDFE7CD-71CA-465F-ADFE-330E1A70000B}">
      <dgm:prSet/>
      <dgm:spPr/>
      <dgm:t>
        <a:bodyPr/>
        <a:lstStyle/>
        <a:p>
          <a:endParaRPr lang="ru-RU"/>
        </a:p>
      </dgm:t>
    </dgm:pt>
    <dgm:pt modelId="{215009A3-2BDB-4F40-AFD9-8B69AD7D6736}" type="sibTrans" cxnId="{9EDFE7CD-71CA-465F-ADFE-330E1A70000B}">
      <dgm:prSet/>
      <dgm:spPr/>
      <dgm:t>
        <a:bodyPr/>
        <a:lstStyle/>
        <a:p>
          <a:endParaRPr lang="ru-RU"/>
        </a:p>
      </dgm:t>
    </dgm:pt>
    <dgm:pt modelId="{F251EF0D-4DE4-48FB-A981-447B49A350FB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не могут (не желают) найти свободного времени для занятий с ребенком дома</a:t>
          </a:r>
          <a:endParaRPr lang="ru-RU" dirty="0">
            <a:solidFill>
              <a:srgbClr val="002060"/>
            </a:solidFill>
          </a:endParaRPr>
        </a:p>
      </dgm:t>
    </dgm:pt>
    <dgm:pt modelId="{64927701-3544-400D-891D-739C66845D74}" type="parTrans" cxnId="{0F1FFA3D-AE03-4177-A2A4-061F4DACE7AF}">
      <dgm:prSet/>
      <dgm:spPr/>
      <dgm:t>
        <a:bodyPr/>
        <a:lstStyle/>
        <a:p>
          <a:endParaRPr lang="ru-RU"/>
        </a:p>
      </dgm:t>
    </dgm:pt>
    <dgm:pt modelId="{4926D782-BC4F-4C80-9719-50AECF1B34AD}" type="sibTrans" cxnId="{0F1FFA3D-AE03-4177-A2A4-061F4DACE7AF}">
      <dgm:prSet/>
      <dgm:spPr/>
      <dgm:t>
        <a:bodyPr/>
        <a:lstStyle/>
        <a:p>
          <a:endParaRPr lang="ru-RU"/>
        </a:p>
      </dgm:t>
    </dgm:pt>
    <dgm:pt modelId="{73B40A7A-F187-4CD1-BDE9-26ACF1B78C22}" type="pres">
      <dgm:prSet presAssocID="{F34032F3-7F97-4213-824A-4C42623D3C4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2D6F81-FE76-4AB5-83AC-B943CAD1AACC}" type="pres">
      <dgm:prSet presAssocID="{5BF3D101-9594-4498-B64E-7CE1253B50E2}" presName="root1" presStyleCnt="0"/>
      <dgm:spPr/>
    </dgm:pt>
    <dgm:pt modelId="{AF3784FF-2A1F-46A5-8C6F-3A05CC22726B}" type="pres">
      <dgm:prSet presAssocID="{5BF3D101-9594-4498-B64E-7CE1253B50E2}" presName="LevelOneTextNode" presStyleLbl="node0" presStyleIdx="0" presStyleCnt="1" custScaleX="70690" custScaleY="756715" custLinFactNeighborX="-51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159D43-8C35-4B1A-8444-0430BC041617}" type="pres">
      <dgm:prSet presAssocID="{5BF3D101-9594-4498-B64E-7CE1253B50E2}" presName="level2hierChild" presStyleCnt="0"/>
      <dgm:spPr/>
    </dgm:pt>
    <dgm:pt modelId="{8A7A2E4F-1AD8-46CB-A511-79BAB3D0FB00}" type="pres">
      <dgm:prSet presAssocID="{6C2C582F-0687-44D7-B70C-C0C0C6B9FD7E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154A02F5-4EED-470F-A33A-1612EFD2A090}" type="pres">
      <dgm:prSet presAssocID="{6C2C582F-0687-44D7-B70C-C0C0C6B9FD7E}" presName="connTx" presStyleLbl="parChTrans1D2" presStyleIdx="0" presStyleCnt="5"/>
      <dgm:spPr/>
      <dgm:t>
        <a:bodyPr/>
        <a:lstStyle/>
        <a:p>
          <a:endParaRPr lang="ru-RU"/>
        </a:p>
      </dgm:t>
    </dgm:pt>
    <dgm:pt modelId="{B435481D-EBBA-487F-A1E2-7EB8443BE09B}" type="pres">
      <dgm:prSet presAssocID="{E0865B4F-8718-44A9-B187-2D6358004DB9}" presName="root2" presStyleCnt="0"/>
      <dgm:spPr/>
    </dgm:pt>
    <dgm:pt modelId="{4E12403D-3D34-400E-831B-380D6720650C}" type="pres">
      <dgm:prSet presAssocID="{E0865B4F-8718-44A9-B187-2D6358004DB9}" presName="LevelTwoTextNode" presStyleLbl="node2" presStyleIdx="0" presStyleCnt="5" custScaleX="1911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49EEC-CEAC-4CB9-92C8-958F3C365605}" type="pres">
      <dgm:prSet presAssocID="{E0865B4F-8718-44A9-B187-2D6358004DB9}" presName="level3hierChild" presStyleCnt="0"/>
      <dgm:spPr/>
    </dgm:pt>
    <dgm:pt modelId="{989D6D9F-4D95-4F4F-9528-CDACA5F44F3B}" type="pres">
      <dgm:prSet presAssocID="{7FA8B8A4-8D39-43C5-88F1-371CE6EC7944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294B31A7-66B8-4263-B77B-788C2BBFF9BF}" type="pres">
      <dgm:prSet presAssocID="{7FA8B8A4-8D39-43C5-88F1-371CE6EC794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FCE413CE-16A1-4965-8FFA-D414A6090382}" type="pres">
      <dgm:prSet presAssocID="{7B4BD2EC-71A9-4F8E-82A7-AB1E137013A6}" presName="root2" presStyleCnt="0"/>
      <dgm:spPr/>
    </dgm:pt>
    <dgm:pt modelId="{613F3D1F-EF58-4F6C-BB1D-E83CFCC369AB}" type="pres">
      <dgm:prSet presAssocID="{7B4BD2EC-71A9-4F8E-82A7-AB1E137013A6}" presName="LevelTwoTextNode" presStyleLbl="node2" presStyleIdx="1" presStyleCnt="5" custScaleX="191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9B5111-6BC8-43A8-A53A-EC7B85E55B2F}" type="pres">
      <dgm:prSet presAssocID="{7B4BD2EC-71A9-4F8E-82A7-AB1E137013A6}" presName="level3hierChild" presStyleCnt="0"/>
      <dgm:spPr/>
    </dgm:pt>
    <dgm:pt modelId="{9F7F9A45-B7C6-49A9-BD6E-2647E4E187C4}" type="pres">
      <dgm:prSet presAssocID="{00E0946E-90BB-472D-AA54-60E8EF77E930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E6427791-6843-415A-83D8-C215F83889CF}" type="pres">
      <dgm:prSet presAssocID="{00E0946E-90BB-472D-AA54-60E8EF77E930}" presName="connTx" presStyleLbl="parChTrans1D2" presStyleIdx="2" presStyleCnt="5"/>
      <dgm:spPr/>
      <dgm:t>
        <a:bodyPr/>
        <a:lstStyle/>
        <a:p>
          <a:endParaRPr lang="ru-RU"/>
        </a:p>
      </dgm:t>
    </dgm:pt>
    <dgm:pt modelId="{2905CDCC-AD00-4CB4-BD71-5E9FD0BCDCF8}" type="pres">
      <dgm:prSet presAssocID="{6560E7B6-B5E3-4C07-8C11-68FAA5DB5513}" presName="root2" presStyleCnt="0"/>
      <dgm:spPr/>
    </dgm:pt>
    <dgm:pt modelId="{D6B4FEE3-FC9F-4A31-BF0D-A22495BE6AFA}" type="pres">
      <dgm:prSet presAssocID="{6560E7B6-B5E3-4C07-8C11-68FAA5DB5513}" presName="LevelTwoTextNode" presStyleLbl="node2" presStyleIdx="2" presStyleCnt="5" custScaleX="191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CE772C-8BB6-492C-B89D-42B403095F9E}" type="pres">
      <dgm:prSet presAssocID="{6560E7B6-B5E3-4C07-8C11-68FAA5DB5513}" presName="level3hierChild" presStyleCnt="0"/>
      <dgm:spPr/>
    </dgm:pt>
    <dgm:pt modelId="{C99566C0-43FD-4F8F-A75E-57F4D9659EB0}" type="pres">
      <dgm:prSet presAssocID="{DEB8E73D-DE1F-4E5C-8988-C1AE3EDED3BF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1F3DFD26-E499-4D97-9F75-B6D38757D6F7}" type="pres">
      <dgm:prSet presAssocID="{DEB8E73D-DE1F-4E5C-8988-C1AE3EDED3B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162A8090-8558-4789-A8E3-12B1FF8A0A4D}" type="pres">
      <dgm:prSet presAssocID="{401C34F8-67C1-4F2A-B9BC-3B176EB8AD14}" presName="root2" presStyleCnt="0"/>
      <dgm:spPr/>
    </dgm:pt>
    <dgm:pt modelId="{541A0341-7981-4EA8-8453-5AF72C28820E}" type="pres">
      <dgm:prSet presAssocID="{401C34F8-67C1-4F2A-B9BC-3B176EB8AD14}" presName="LevelTwoTextNode" presStyleLbl="node2" presStyleIdx="3" presStyleCnt="5" custScaleX="191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DBD8B0-F960-46DB-A3C8-5888385D7BE7}" type="pres">
      <dgm:prSet presAssocID="{401C34F8-67C1-4F2A-B9BC-3B176EB8AD14}" presName="level3hierChild" presStyleCnt="0"/>
      <dgm:spPr/>
    </dgm:pt>
    <dgm:pt modelId="{FF4EB3F2-A98E-4EAE-914F-0144147FC4EC}" type="pres">
      <dgm:prSet presAssocID="{64927701-3544-400D-891D-739C66845D74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571BBB04-071D-44BA-A0DE-C8F7E419A97A}" type="pres">
      <dgm:prSet presAssocID="{64927701-3544-400D-891D-739C66845D7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3F8B2502-857E-477F-93FB-6649276119D8}" type="pres">
      <dgm:prSet presAssocID="{F251EF0D-4DE4-48FB-A981-447B49A350FB}" presName="root2" presStyleCnt="0"/>
      <dgm:spPr/>
    </dgm:pt>
    <dgm:pt modelId="{D8E9C0E4-79A6-4839-9762-62E0C9F92423}" type="pres">
      <dgm:prSet presAssocID="{F251EF0D-4DE4-48FB-A981-447B49A350FB}" presName="LevelTwoTextNode" presStyleLbl="node2" presStyleIdx="4" presStyleCnt="5" custScaleX="191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C5D119-28A0-4BBF-B9ED-D737E8917189}" type="pres">
      <dgm:prSet presAssocID="{F251EF0D-4DE4-48FB-A981-447B49A350FB}" presName="level3hierChild" presStyleCnt="0"/>
      <dgm:spPr/>
    </dgm:pt>
  </dgm:ptLst>
  <dgm:cxnLst>
    <dgm:cxn modelId="{8F3C5949-2CEB-488E-95DD-5A5927682B9D}" type="presOf" srcId="{5BF3D101-9594-4498-B64E-7CE1253B50E2}" destId="{AF3784FF-2A1F-46A5-8C6F-3A05CC22726B}" srcOrd="0" destOrd="0" presId="urn:microsoft.com/office/officeart/2005/8/layout/hierarchy2"/>
    <dgm:cxn modelId="{4BD88455-FA5D-4797-86B9-B73A89E9ABE8}" type="presOf" srcId="{401C34F8-67C1-4F2A-B9BC-3B176EB8AD14}" destId="{541A0341-7981-4EA8-8453-5AF72C28820E}" srcOrd="0" destOrd="0" presId="urn:microsoft.com/office/officeart/2005/8/layout/hierarchy2"/>
    <dgm:cxn modelId="{BEA60EFC-AA3F-4A62-9CEA-6CDD99C51B3A}" type="presOf" srcId="{00E0946E-90BB-472D-AA54-60E8EF77E930}" destId="{9F7F9A45-B7C6-49A9-BD6E-2647E4E187C4}" srcOrd="0" destOrd="0" presId="urn:microsoft.com/office/officeart/2005/8/layout/hierarchy2"/>
    <dgm:cxn modelId="{B4E699BF-6BB7-4A3C-A059-53BDB2C818A3}" type="presOf" srcId="{00E0946E-90BB-472D-AA54-60E8EF77E930}" destId="{E6427791-6843-415A-83D8-C215F83889CF}" srcOrd="1" destOrd="0" presId="urn:microsoft.com/office/officeart/2005/8/layout/hierarchy2"/>
    <dgm:cxn modelId="{0D94ECF8-24E2-4408-A737-BE27CD464DBC}" srcId="{5BF3D101-9594-4498-B64E-7CE1253B50E2}" destId="{E0865B4F-8718-44A9-B187-2D6358004DB9}" srcOrd="0" destOrd="0" parTransId="{6C2C582F-0687-44D7-B70C-C0C0C6B9FD7E}" sibTransId="{EF234352-7807-4FC8-BD2B-FC6D9B7C94A9}"/>
    <dgm:cxn modelId="{89903694-A55C-4629-8513-59B4C07E3128}" type="presOf" srcId="{F251EF0D-4DE4-48FB-A981-447B49A350FB}" destId="{D8E9C0E4-79A6-4839-9762-62E0C9F92423}" srcOrd="0" destOrd="0" presId="urn:microsoft.com/office/officeart/2005/8/layout/hierarchy2"/>
    <dgm:cxn modelId="{9EDFE7CD-71CA-465F-ADFE-330E1A70000B}" srcId="{5BF3D101-9594-4498-B64E-7CE1253B50E2}" destId="{401C34F8-67C1-4F2A-B9BC-3B176EB8AD14}" srcOrd="3" destOrd="0" parTransId="{DEB8E73D-DE1F-4E5C-8988-C1AE3EDED3BF}" sibTransId="{215009A3-2BDB-4F40-AFD9-8B69AD7D6736}"/>
    <dgm:cxn modelId="{9A6260F1-D373-4CD0-8CFE-E8CEDF38AC08}" type="presOf" srcId="{6C2C582F-0687-44D7-B70C-C0C0C6B9FD7E}" destId="{154A02F5-4EED-470F-A33A-1612EFD2A090}" srcOrd="1" destOrd="0" presId="urn:microsoft.com/office/officeart/2005/8/layout/hierarchy2"/>
    <dgm:cxn modelId="{42B0C8C0-CC47-4E9F-8272-47F2856795D2}" type="presOf" srcId="{DEB8E73D-DE1F-4E5C-8988-C1AE3EDED3BF}" destId="{1F3DFD26-E499-4D97-9F75-B6D38757D6F7}" srcOrd="1" destOrd="0" presId="urn:microsoft.com/office/officeart/2005/8/layout/hierarchy2"/>
    <dgm:cxn modelId="{192C65F0-4D46-4ECF-95CF-77351BBE5982}" type="presOf" srcId="{F34032F3-7F97-4213-824A-4C42623D3C4D}" destId="{73B40A7A-F187-4CD1-BDE9-26ACF1B78C22}" srcOrd="0" destOrd="0" presId="urn:microsoft.com/office/officeart/2005/8/layout/hierarchy2"/>
    <dgm:cxn modelId="{3896AB4F-189A-4833-AA5D-E139D45FA540}" type="presOf" srcId="{7FA8B8A4-8D39-43C5-88F1-371CE6EC7944}" destId="{989D6D9F-4D95-4F4F-9528-CDACA5F44F3B}" srcOrd="0" destOrd="0" presId="urn:microsoft.com/office/officeart/2005/8/layout/hierarchy2"/>
    <dgm:cxn modelId="{BC0004D4-92AB-4124-9516-A4F1183F811A}" type="presOf" srcId="{7B4BD2EC-71A9-4F8E-82A7-AB1E137013A6}" destId="{613F3D1F-EF58-4F6C-BB1D-E83CFCC369AB}" srcOrd="0" destOrd="0" presId="urn:microsoft.com/office/officeart/2005/8/layout/hierarchy2"/>
    <dgm:cxn modelId="{ABCC3E00-1A16-4B6C-AA8F-4BDB974FC804}" srcId="{F34032F3-7F97-4213-824A-4C42623D3C4D}" destId="{5BF3D101-9594-4498-B64E-7CE1253B50E2}" srcOrd="0" destOrd="0" parTransId="{F4636960-9692-4913-9904-626A0F22C28D}" sibTransId="{899DBC61-65FD-48AC-B814-336B0E35152B}"/>
    <dgm:cxn modelId="{5A1B6DBA-A2E0-4F96-957B-D342B3041E0A}" type="presOf" srcId="{DEB8E73D-DE1F-4E5C-8988-C1AE3EDED3BF}" destId="{C99566C0-43FD-4F8F-A75E-57F4D9659EB0}" srcOrd="0" destOrd="0" presId="urn:microsoft.com/office/officeart/2005/8/layout/hierarchy2"/>
    <dgm:cxn modelId="{ADF860BB-17A3-4DAA-B746-F8C049EDB554}" type="presOf" srcId="{64927701-3544-400D-891D-739C66845D74}" destId="{571BBB04-071D-44BA-A0DE-C8F7E419A97A}" srcOrd="1" destOrd="0" presId="urn:microsoft.com/office/officeart/2005/8/layout/hierarchy2"/>
    <dgm:cxn modelId="{5BC1EE5D-8F40-412E-B86E-FF068BBFDDC6}" type="presOf" srcId="{7FA8B8A4-8D39-43C5-88F1-371CE6EC7944}" destId="{294B31A7-66B8-4263-B77B-788C2BBFF9BF}" srcOrd="1" destOrd="0" presId="urn:microsoft.com/office/officeart/2005/8/layout/hierarchy2"/>
    <dgm:cxn modelId="{3649F105-F1EC-4CCD-82A5-E6094DCF8F2B}" srcId="{5BF3D101-9594-4498-B64E-7CE1253B50E2}" destId="{6560E7B6-B5E3-4C07-8C11-68FAA5DB5513}" srcOrd="2" destOrd="0" parTransId="{00E0946E-90BB-472D-AA54-60E8EF77E930}" sibTransId="{E545708F-AD30-4756-AE21-9B0DE3F6837D}"/>
    <dgm:cxn modelId="{9A2D58CD-0F85-434C-956E-0EE5E52009F0}" type="presOf" srcId="{E0865B4F-8718-44A9-B187-2D6358004DB9}" destId="{4E12403D-3D34-400E-831B-380D6720650C}" srcOrd="0" destOrd="0" presId="urn:microsoft.com/office/officeart/2005/8/layout/hierarchy2"/>
    <dgm:cxn modelId="{8F431770-87EF-4893-B4D7-D2499991A9A5}" type="presOf" srcId="{6C2C582F-0687-44D7-B70C-C0C0C6B9FD7E}" destId="{8A7A2E4F-1AD8-46CB-A511-79BAB3D0FB00}" srcOrd="0" destOrd="0" presId="urn:microsoft.com/office/officeart/2005/8/layout/hierarchy2"/>
    <dgm:cxn modelId="{D1AB2BE6-F978-4314-926E-F8B7488363C7}" type="presOf" srcId="{64927701-3544-400D-891D-739C66845D74}" destId="{FF4EB3F2-A98E-4EAE-914F-0144147FC4EC}" srcOrd="0" destOrd="0" presId="urn:microsoft.com/office/officeart/2005/8/layout/hierarchy2"/>
    <dgm:cxn modelId="{0F1FFA3D-AE03-4177-A2A4-061F4DACE7AF}" srcId="{5BF3D101-9594-4498-B64E-7CE1253B50E2}" destId="{F251EF0D-4DE4-48FB-A981-447B49A350FB}" srcOrd="4" destOrd="0" parTransId="{64927701-3544-400D-891D-739C66845D74}" sibTransId="{4926D782-BC4F-4C80-9719-50AECF1B34AD}"/>
    <dgm:cxn modelId="{2E68F043-ADFD-4859-BBBC-7A7CA3A5B95C}" type="presOf" srcId="{6560E7B6-B5E3-4C07-8C11-68FAA5DB5513}" destId="{D6B4FEE3-FC9F-4A31-BF0D-A22495BE6AFA}" srcOrd="0" destOrd="0" presId="urn:microsoft.com/office/officeart/2005/8/layout/hierarchy2"/>
    <dgm:cxn modelId="{1D43C2DE-CD19-44F0-92F8-6D4E7BAD99B7}" srcId="{5BF3D101-9594-4498-B64E-7CE1253B50E2}" destId="{7B4BD2EC-71A9-4F8E-82A7-AB1E137013A6}" srcOrd="1" destOrd="0" parTransId="{7FA8B8A4-8D39-43C5-88F1-371CE6EC7944}" sibTransId="{7B8052CC-AF0D-4FDB-BB71-CA0ABF1B562B}"/>
    <dgm:cxn modelId="{B6ED92ED-3473-48BB-91DA-AC2ACDF9C272}" type="presParOf" srcId="{73B40A7A-F187-4CD1-BDE9-26ACF1B78C22}" destId="{5C2D6F81-FE76-4AB5-83AC-B943CAD1AACC}" srcOrd="0" destOrd="0" presId="urn:microsoft.com/office/officeart/2005/8/layout/hierarchy2"/>
    <dgm:cxn modelId="{6CF91313-7967-462E-9C33-9C6557594541}" type="presParOf" srcId="{5C2D6F81-FE76-4AB5-83AC-B943CAD1AACC}" destId="{AF3784FF-2A1F-46A5-8C6F-3A05CC22726B}" srcOrd="0" destOrd="0" presId="urn:microsoft.com/office/officeart/2005/8/layout/hierarchy2"/>
    <dgm:cxn modelId="{C3A70133-B1CE-445E-82A5-76B97B1988C6}" type="presParOf" srcId="{5C2D6F81-FE76-4AB5-83AC-B943CAD1AACC}" destId="{C7159D43-8C35-4B1A-8444-0430BC041617}" srcOrd="1" destOrd="0" presId="urn:microsoft.com/office/officeart/2005/8/layout/hierarchy2"/>
    <dgm:cxn modelId="{CF66336D-1E3B-409C-8992-21262290EAA8}" type="presParOf" srcId="{C7159D43-8C35-4B1A-8444-0430BC041617}" destId="{8A7A2E4F-1AD8-46CB-A511-79BAB3D0FB00}" srcOrd="0" destOrd="0" presId="urn:microsoft.com/office/officeart/2005/8/layout/hierarchy2"/>
    <dgm:cxn modelId="{38120DF0-4A60-4D26-971D-B37394780967}" type="presParOf" srcId="{8A7A2E4F-1AD8-46CB-A511-79BAB3D0FB00}" destId="{154A02F5-4EED-470F-A33A-1612EFD2A090}" srcOrd="0" destOrd="0" presId="urn:microsoft.com/office/officeart/2005/8/layout/hierarchy2"/>
    <dgm:cxn modelId="{B605293B-B0F2-4E03-8560-DE9D3838CC54}" type="presParOf" srcId="{C7159D43-8C35-4B1A-8444-0430BC041617}" destId="{B435481D-EBBA-487F-A1E2-7EB8443BE09B}" srcOrd="1" destOrd="0" presId="urn:microsoft.com/office/officeart/2005/8/layout/hierarchy2"/>
    <dgm:cxn modelId="{39F95089-96C2-43BB-B016-6AA112C7838B}" type="presParOf" srcId="{B435481D-EBBA-487F-A1E2-7EB8443BE09B}" destId="{4E12403D-3D34-400E-831B-380D6720650C}" srcOrd="0" destOrd="0" presId="urn:microsoft.com/office/officeart/2005/8/layout/hierarchy2"/>
    <dgm:cxn modelId="{ABF5316F-7271-4C04-8B23-0CDC342D4925}" type="presParOf" srcId="{B435481D-EBBA-487F-A1E2-7EB8443BE09B}" destId="{6AD49EEC-CEAC-4CB9-92C8-958F3C365605}" srcOrd="1" destOrd="0" presId="urn:microsoft.com/office/officeart/2005/8/layout/hierarchy2"/>
    <dgm:cxn modelId="{52B2199B-81E6-4189-9945-E908F458FD20}" type="presParOf" srcId="{C7159D43-8C35-4B1A-8444-0430BC041617}" destId="{989D6D9F-4D95-4F4F-9528-CDACA5F44F3B}" srcOrd="2" destOrd="0" presId="urn:microsoft.com/office/officeart/2005/8/layout/hierarchy2"/>
    <dgm:cxn modelId="{690407DA-B234-4C7F-831B-03137B4FAC1E}" type="presParOf" srcId="{989D6D9F-4D95-4F4F-9528-CDACA5F44F3B}" destId="{294B31A7-66B8-4263-B77B-788C2BBFF9BF}" srcOrd="0" destOrd="0" presId="urn:microsoft.com/office/officeart/2005/8/layout/hierarchy2"/>
    <dgm:cxn modelId="{047BD3A5-4E28-4D16-AABF-87B23217994C}" type="presParOf" srcId="{C7159D43-8C35-4B1A-8444-0430BC041617}" destId="{FCE413CE-16A1-4965-8FFA-D414A6090382}" srcOrd="3" destOrd="0" presId="urn:microsoft.com/office/officeart/2005/8/layout/hierarchy2"/>
    <dgm:cxn modelId="{B8E67AE6-5143-4240-9A9D-B8C5046585C8}" type="presParOf" srcId="{FCE413CE-16A1-4965-8FFA-D414A6090382}" destId="{613F3D1F-EF58-4F6C-BB1D-E83CFCC369AB}" srcOrd="0" destOrd="0" presId="urn:microsoft.com/office/officeart/2005/8/layout/hierarchy2"/>
    <dgm:cxn modelId="{83F1F94E-13EC-4B37-8EBA-A506EE98AC9B}" type="presParOf" srcId="{FCE413CE-16A1-4965-8FFA-D414A6090382}" destId="{7F9B5111-6BC8-43A8-A53A-EC7B85E55B2F}" srcOrd="1" destOrd="0" presId="urn:microsoft.com/office/officeart/2005/8/layout/hierarchy2"/>
    <dgm:cxn modelId="{12F03F7F-0F87-4095-8542-FFADD7512D69}" type="presParOf" srcId="{C7159D43-8C35-4B1A-8444-0430BC041617}" destId="{9F7F9A45-B7C6-49A9-BD6E-2647E4E187C4}" srcOrd="4" destOrd="0" presId="urn:microsoft.com/office/officeart/2005/8/layout/hierarchy2"/>
    <dgm:cxn modelId="{6A0FBE98-7625-4609-A935-9D9178ECA10D}" type="presParOf" srcId="{9F7F9A45-B7C6-49A9-BD6E-2647E4E187C4}" destId="{E6427791-6843-415A-83D8-C215F83889CF}" srcOrd="0" destOrd="0" presId="urn:microsoft.com/office/officeart/2005/8/layout/hierarchy2"/>
    <dgm:cxn modelId="{CB4C36A7-B90F-4B87-B925-255ECB9A290F}" type="presParOf" srcId="{C7159D43-8C35-4B1A-8444-0430BC041617}" destId="{2905CDCC-AD00-4CB4-BD71-5E9FD0BCDCF8}" srcOrd="5" destOrd="0" presId="urn:microsoft.com/office/officeart/2005/8/layout/hierarchy2"/>
    <dgm:cxn modelId="{61848157-FA61-411A-8FA0-48CD1CA3BF93}" type="presParOf" srcId="{2905CDCC-AD00-4CB4-BD71-5E9FD0BCDCF8}" destId="{D6B4FEE3-FC9F-4A31-BF0D-A22495BE6AFA}" srcOrd="0" destOrd="0" presId="urn:microsoft.com/office/officeart/2005/8/layout/hierarchy2"/>
    <dgm:cxn modelId="{5AB2140B-2608-41EC-9F69-526D5AF94618}" type="presParOf" srcId="{2905CDCC-AD00-4CB4-BD71-5E9FD0BCDCF8}" destId="{49CE772C-8BB6-492C-B89D-42B403095F9E}" srcOrd="1" destOrd="0" presId="urn:microsoft.com/office/officeart/2005/8/layout/hierarchy2"/>
    <dgm:cxn modelId="{80F6D98F-746B-4B80-B600-D74FD45FA200}" type="presParOf" srcId="{C7159D43-8C35-4B1A-8444-0430BC041617}" destId="{C99566C0-43FD-4F8F-A75E-57F4D9659EB0}" srcOrd="6" destOrd="0" presId="urn:microsoft.com/office/officeart/2005/8/layout/hierarchy2"/>
    <dgm:cxn modelId="{40770F31-0019-493C-903C-F2199DC36438}" type="presParOf" srcId="{C99566C0-43FD-4F8F-A75E-57F4D9659EB0}" destId="{1F3DFD26-E499-4D97-9F75-B6D38757D6F7}" srcOrd="0" destOrd="0" presId="urn:microsoft.com/office/officeart/2005/8/layout/hierarchy2"/>
    <dgm:cxn modelId="{F4F9F547-91EC-40E6-88F0-273868E64476}" type="presParOf" srcId="{C7159D43-8C35-4B1A-8444-0430BC041617}" destId="{162A8090-8558-4789-A8E3-12B1FF8A0A4D}" srcOrd="7" destOrd="0" presId="urn:microsoft.com/office/officeart/2005/8/layout/hierarchy2"/>
    <dgm:cxn modelId="{6AD40FC0-1438-44F9-987D-D354B896C4F6}" type="presParOf" srcId="{162A8090-8558-4789-A8E3-12B1FF8A0A4D}" destId="{541A0341-7981-4EA8-8453-5AF72C28820E}" srcOrd="0" destOrd="0" presId="urn:microsoft.com/office/officeart/2005/8/layout/hierarchy2"/>
    <dgm:cxn modelId="{FE7D53EA-F42D-4255-AAB4-00C8AAE126D5}" type="presParOf" srcId="{162A8090-8558-4789-A8E3-12B1FF8A0A4D}" destId="{86DBD8B0-F960-46DB-A3C8-5888385D7BE7}" srcOrd="1" destOrd="0" presId="urn:microsoft.com/office/officeart/2005/8/layout/hierarchy2"/>
    <dgm:cxn modelId="{81B34F9D-079C-470B-B9C9-DFA8F46A1ABE}" type="presParOf" srcId="{C7159D43-8C35-4B1A-8444-0430BC041617}" destId="{FF4EB3F2-A98E-4EAE-914F-0144147FC4EC}" srcOrd="8" destOrd="0" presId="urn:microsoft.com/office/officeart/2005/8/layout/hierarchy2"/>
    <dgm:cxn modelId="{2FA516D7-1E52-4323-9415-C5FAC49FD365}" type="presParOf" srcId="{FF4EB3F2-A98E-4EAE-914F-0144147FC4EC}" destId="{571BBB04-071D-44BA-A0DE-C8F7E419A97A}" srcOrd="0" destOrd="0" presId="urn:microsoft.com/office/officeart/2005/8/layout/hierarchy2"/>
    <dgm:cxn modelId="{BBBE6D72-842B-480F-9421-A400B85335C2}" type="presParOf" srcId="{C7159D43-8C35-4B1A-8444-0430BC041617}" destId="{3F8B2502-857E-477F-93FB-6649276119D8}" srcOrd="9" destOrd="0" presId="urn:microsoft.com/office/officeart/2005/8/layout/hierarchy2"/>
    <dgm:cxn modelId="{26F7D8EA-0C69-4177-833A-58AD6BDD2B68}" type="presParOf" srcId="{3F8B2502-857E-477F-93FB-6649276119D8}" destId="{D8E9C0E4-79A6-4839-9762-62E0C9F92423}" srcOrd="0" destOrd="0" presId="urn:microsoft.com/office/officeart/2005/8/layout/hierarchy2"/>
    <dgm:cxn modelId="{E93DCD2B-B2E9-4706-96F3-23B9881626D8}" type="presParOf" srcId="{3F8B2502-857E-477F-93FB-6649276119D8}" destId="{D3C5D119-28A0-4BBF-B9ED-D737E8917189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1785950" cy="172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МБДОУ «Детский сад №47 «Лучик»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Формы повышения педагогической компетентности родителей, привлечение их к активному участию в образовательном процессе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357694"/>
            <a:ext cx="3071834" cy="14287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300" dirty="0" smtClean="0">
                <a:solidFill>
                  <a:srgbClr val="002060"/>
                </a:solidFill>
              </a:rPr>
              <a:t>Подготовила: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учитель – логопед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Соловьева О. В.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714752"/>
            <a:ext cx="3053275" cy="2676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2300" name="AutoShape 12"/>
          <p:cNvSpPr>
            <a:spLocks noChangeArrowheads="1"/>
          </p:cNvSpPr>
          <p:nvPr/>
        </p:nvSpPr>
        <p:spPr bwMode="auto">
          <a:xfrm rot="5023507">
            <a:off x="1236663" y="-198438"/>
            <a:ext cx="6370638" cy="8196263"/>
          </a:xfrm>
          <a:prstGeom prst="verticalScroll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r>
              <a:rPr lang="ru-RU" dirty="0">
                <a:solidFill>
                  <a:srgbClr val="FFC000"/>
                </a:solidFill>
              </a:rPr>
              <a:t>т</a:t>
            </a:r>
          </a:p>
        </p:txBody>
      </p:sp>
      <p:sp>
        <p:nvSpPr>
          <p:cNvPr id="30723" name="Oval 8"/>
          <p:cNvSpPr>
            <a:spLocks noChangeArrowheads="1"/>
          </p:cNvSpPr>
          <p:nvPr/>
        </p:nvSpPr>
        <p:spPr bwMode="auto">
          <a:xfrm rot="-398941">
            <a:off x="1489075" y="52388"/>
            <a:ext cx="4686300" cy="1309687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just"/>
            <a:endParaRPr lang="ru-RU" sz="2800" b="1">
              <a:effectLst/>
              <a:latin typeface="Monotype Corsiva" pitchFamily="66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 rot="21194886">
            <a:off x="2474913" y="106363"/>
            <a:ext cx="31115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lIns="90000" tIns="46800" rIns="90000" bIns="46800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66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Выводы</a:t>
            </a:r>
            <a:r>
              <a:rPr lang="ru-RU" sz="44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:</a:t>
            </a:r>
          </a:p>
        </p:txBody>
      </p:sp>
      <p:sp>
        <p:nvSpPr>
          <p:cNvPr id="30725" name="Text Box 11"/>
          <p:cNvSpPr txBox="1">
            <a:spLocks noChangeArrowheads="1"/>
          </p:cNvSpPr>
          <p:nvPr/>
        </p:nvSpPr>
        <p:spPr bwMode="auto">
          <a:xfrm rot="-361407">
            <a:off x="468313" y="3862388"/>
            <a:ext cx="725011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>
                <a:solidFill>
                  <a:srgbClr val="411B2B"/>
                </a:solidFill>
                <a:effectLst/>
                <a:latin typeface="Monotype Corsiva" pitchFamily="66" charset="0"/>
              </a:rPr>
              <a:t>  </a:t>
            </a:r>
            <a:endParaRPr lang="ru-RU" b="1">
              <a:solidFill>
                <a:srgbClr val="410A01"/>
              </a:solidFill>
              <a:effectLst/>
              <a:latin typeface="Monotype Corsiva" pitchFamily="66" charset="0"/>
            </a:endParaRPr>
          </a:p>
        </p:txBody>
      </p:sp>
      <p:sp>
        <p:nvSpPr>
          <p:cNvPr id="26630" name="TextBox 6"/>
          <p:cNvSpPr txBox="1">
            <a:spLocks noChangeArrowheads="1"/>
          </p:cNvSpPr>
          <p:nvPr/>
        </p:nvSpPr>
        <p:spPr bwMode="auto">
          <a:xfrm rot="21180476">
            <a:off x="604838" y="2650689"/>
            <a:ext cx="728027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Таким образом, логопеды имеют возможность </a:t>
            </a:r>
            <a:r>
              <a:rPr lang="ru-RU" sz="1800" dirty="0">
                <a:solidFill>
                  <a:srgbClr val="002060"/>
                </a:solidFill>
                <a:latin typeface="Monotype Corsiva" pitchFamily="66" charset="0"/>
              </a:rPr>
              <a:t>опереться в своей работе на заинтересованных родителей, а родители, в свою </a:t>
            </a:r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очередь овладевают новыми </a:t>
            </a:r>
            <a:r>
              <a:rPr lang="ru-RU" sz="1800" dirty="0">
                <a:solidFill>
                  <a:srgbClr val="002060"/>
                </a:solidFill>
                <a:latin typeface="Monotype Corsiva" pitchFamily="66" charset="0"/>
              </a:rPr>
              <a:t>технологиями и  инструментарием, необходимыми    для эффективной помощи собственным детям в коррекционно-логопедической работе.</a:t>
            </a: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latin typeface="Monotype Corsiva" pitchFamily="66" charset="0"/>
              </a:rPr>
              <a:t>Использование системы сотрудничества учителя-логопеда и семьи </a:t>
            </a:r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способствует  </a:t>
            </a:r>
            <a:r>
              <a:rPr lang="ru-RU" sz="1800" dirty="0">
                <a:solidFill>
                  <a:srgbClr val="002060"/>
                </a:solidFill>
                <a:latin typeface="Monotype Corsiva" pitchFamily="66" charset="0"/>
              </a:rPr>
              <a:t>повышению эффективности преодоления  недостатков  речи у детей, гармоничному развитию личности ребёнка,  повышению уровня </a:t>
            </a:r>
            <a:r>
              <a:rPr lang="ru-RU" sz="1800" dirty="0" smtClean="0">
                <a:solidFill>
                  <a:srgbClr val="002060"/>
                </a:solidFill>
                <a:latin typeface="Monotype Corsiva" pitchFamily="66" charset="0"/>
              </a:rPr>
              <a:t> педагогической </a:t>
            </a:r>
            <a:r>
              <a:rPr lang="ru-RU" sz="1800" dirty="0">
                <a:solidFill>
                  <a:srgbClr val="002060"/>
                </a:solidFill>
                <a:latin typeface="Monotype Corsiva" pitchFamily="66" charset="0"/>
              </a:rPr>
              <a:t>компетентности родителей. </a:t>
            </a:r>
            <a:endParaRPr lang="ru-RU" sz="1800" dirty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ru-RU" sz="18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  </a:t>
            </a:r>
            <a:endParaRPr lang="ru-RU" sz="2800" dirty="0">
              <a:solidFill>
                <a:srgbClr val="00206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186766" cy="185738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В соответствии с ФГОС, сотрудничество с семьей</a:t>
            </a:r>
          </a:p>
          <a:p>
            <a:pPr algn="ctr">
              <a:buNone/>
            </a:pPr>
            <a:r>
              <a:rPr lang="ru-RU" sz="1800" dirty="0" smtClean="0"/>
              <a:t>в образовательном процессе является</a:t>
            </a:r>
          </a:p>
          <a:p>
            <a:pPr algn="ctr">
              <a:buNone/>
            </a:pPr>
            <a:r>
              <a:rPr lang="ru-RU" sz="1800" dirty="0" smtClean="0"/>
              <a:t>основным принципом</a:t>
            </a:r>
          </a:p>
          <a:p>
            <a:pPr algn="ctr">
              <a:buNone/>
            </a:pPr>
            <a:r>
              <a:rPr lang="ru-RU" sz="1800" dirty="0" smtClean="0"/>
              <a:t>дошкольного образования</a:t>
            </a:r>
          </a:p>
          <a:p>
            <a:pPr algn="ctr">
              <a:buNone/>
            </a:pPr>
            <a:r>
              <a:rPr lang="ru-RU" sz="1800" dirty="0" smtClean="0"/>
              <a:t>(раздел </a:t>
            </a:r>
            <a:r>
              <a:rPr lang="en-US" sz="1800" dirty="0" smtClean="0"/>
              <a:t>I, </a:t>
            </a:r>
            <a:r>
              <a:rPr lang="ru-RU" sz="1800" dirty="0" smtClean="0"/>
              <a:t>п.1.4., пп.5).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786190"/>
            <a:ext cx="8001056" cy="23083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Одной из целей, на решение которых направлен</a:t>
            </a:r>
          </a:p>
          <a:p>
            <a:pPr algn="ctr"/>
            <a:r>
              <a:rPr lang="ru-RU" dirty="0" smtClean="0"/>
              <a:t>ФГОС ДО, является обеспечение</a:t>
            </a:r>
          </a:p>
          <a:p>
            <a:pPr algn="ctr"/>
            <a:r>
              <a:rPr lang="ru-RU" dirty="0" smtClean="0"/>
              <a:t>психолого-педагогической поддержки семьи и</a:t>
            </a:r>
          </a:p>
          <a:p>
            <a:pPr algn="ctr"/>
            <a:r>
              <a:rPr lang="ru-RU" dirty="0" smtClean="0"/>
              <a:t>повышение компетентности родителей</a:t>
            </a:r>
          </a:p>
          <a:p>
            <a:pPr algn="ctr"/>
            <a:r>
              <a:rPr lang="ru-RU" dirty="0" smtClean="0"/>
              <a:t>(законных представителей)</a:t>
            </a:r>
          </a:p>
          <a:p>
            <a:pPr algn="ctr"/>
            <a:r>
              <a:rPr lang="ru-RU" dirty="0" smtClean="0"/>
              <a:t>в вопросах развития и образования,</a:t>
            </a:r>
          </a:p>
          <a:p>
            <a:pPr algn="ctr"/>
            <a:r>
              <a:rPr lang="ru-RU" dirty="0" smtClean="0"/>
              <a:t>охраны и укрепления здоровья детей</a:t>
            </a:r>
          </a:p>
          <a:p>
            <a:pPr algn="ctr"/>
            <a:r>
              <a:rPr lang="ru-RU" dirty="0" smtClean="0"/>
              <a:t>(раздел </a:t>
            </a:r>
            <a:r>
              <a:rPr lang="en-US" dirty="0" smtClean="0"/>
              <a:t>I, </a:t>
            </a:r>
            <a:r>
              <a:rPr lang="ru-RU" dirty="0" smtClean="0"/>
              <a:t>п.1.6., пп.9).</a:t>
            </a:r>
            <a:endParaRPr lang="ru-RU" dirty="0"/>
          </a:p>
        </p:txBody>
      </p:sp>
      <p:pic>
        <p:nvPicPr>
          <p:cNvPr id="2053" name="Picture 5" descr="C:\Users\User\Desktop\8TxneRXn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07653" y="2678901"/>
            <a:ext cx="1143008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42852"/>
          <a:ext cx="850112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Модель взаимодействия учителя-логопеда 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2636342"/>
            <a:ext cx="1571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Задачи</a:t>
            </a:r>
            <a:endParaRPr lang="ru-RU" sz="3200" dirty="0"/>
          </a:p>
        </p:txBody>
      </p:sp>
      <p:sp>
        <p:nvSpPr>
          <p:cNvPr id="9" name="Стрелка вверх 8"/>
          <p:cNvSpPr/>
          <p:nvPr/>
        </p:nvSpPr>
        <p:spPr>
          <a:xfrm rot="14384107">
            <a:off x="3685913" y="3187256"/>
            <a:ext cx="360040" cy="5831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10800000">
            <a:off x="4419423" y="3796112"/>
            <a:ext cx="360040" cy="5831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7725785">
            <a:off x="5084922" y="3253070"/>
            <a:ext cx="360040" cy="5831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 rot="5400000">
            <a:off x="4179093" y="-1321627"/>
            <a:ext cx="857256" cy="6786611"/>
            <a:chOff x="781199" y="4896"/>
            <a:chExt cx="1212751" cy="6491065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81199" y="4896"/>
              <a:ext cx="1212751" cy="649106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816719" y="40416"/>
              <a:ext cx="1141711" cy="64200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just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 dirty="0" smtClean="0">
                <a:solidFill>
                  <a:srgbClr val="00206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214415" y="1857364"/>
            <a:ext cx="6929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Цель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создание единого коррекционно-развивающего пространства</a:t>
            </a: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714348" y="3143248"/>
            <a:ext cx="2643207" cy="1093299"/>
            <a:chOff x="1338147" y="1206062"/>
            <a:chExt cx="3278579" cy="878985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1338147" y="1206062"/>
              <a:ext cx="3278579" cy="8577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1338147" y="1277500"/>
              <a:ext cx="3228331" cy="807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rgbClr val="002060"/>
                  </a:solidFill>
                </a:rPr>
                <a:t>Формирование у родителей представление об особенностях развития детей с нарушениями речи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214678" y="4429132"/>
            <a:ext cx="2714643" cy="1214446"/>
            <a:chOff x="3556509" y="848602"/>
            <a:chExt cx="3278579" cy="857795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556509" y="848602"/>
              <a:ext cx="3278579" cy="8577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3581634" y="873726"/>
              <a:ext cx="3228331" cy="807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dirty="0" smtClean="0">
                  <a:solidFill>
                    <a:srgbClr val="002060"/>
                  </a:solidFill>
                </a:rPr>
                <a:t>Освоение родителями эффективных приёмов взаимодействие с детьми с целью преодоления нарушений речи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643570" y="3143248"/>
            <a:ext cx="2857520" cy="1214446"/>
            <a:chOff x="3556510" y="848602"/>
            <a:chExt cx="3278579" cy="857795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3556510" y="848602"/>
              <a:ext cx="3278579" cy="8577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3581634" y="873726"/>
              <a:ext cx="3228331" cy="807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rgbClr val="002060"/>
                  </a:solidFill>
                </a:rPr>
                <a:t>Развитие </a:t>
              </a:r>
              <a:r>
                <a:rPr lang="ru-RU" sz="1300" dirty="0" smtClean="0">
                  <a:solidFill>
                    <a:srgbClr val="002060"/>
                  </a:solidFill>
                </a:rPr>
                <a:t>позиции родитель эксперт по оценке динамики коррекционной работы с детьми</a:t>
              </a:r>
              <a:endParaRPr lang="ru-RU" sz="1300" kern="1200" dirty="0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428596" y="857232"/>
            <a:ext cx="8429652" cy="928694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Механизм  и стратегия сотрудничества логопеда и семьи </a:t>
            </a:r>
          </a:p>
          <a:p>
            <a:pPr algn="ctr">
              <a:defRPr/>
            </a:pPr>
            <a:r>
              <a:rPr lang="ru-RU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коррекционном обучении детей с  недостатками  речи</a:t>
            </a:r>
          </a:p>
        </p:txBody>
      </p:sp>
      <p:sp>
        <p:nvSpPr>
          <p:cNvPr id="5" name="Document"/>
          <p:cNvSpPr>
            <a:spLocks noEditPoints="1" noChangeArrowheads="1"/>
          </p:cNvSpPr>
          <p:nvPr/>
        </p:nvSpPr>
        <p:spPr bwMode="auto">
          <a:xfrm>
            <a:off x="6643702" y="2071678"/>
            <a:ext cx="2286000" cy="2447925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3. Итоговый этап</a:t>
            </a:r>
          </a:p>
          <a:p>
            <a:pPr algn="just">
              <a:defRPr/>
            </a:pPr>
            <a:r>
              <a:rPr lang="ru-RU" sz="1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Развитие умений </a:t>
            </a:r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родителей осознанно проводить </a:t>
            </a:r>
            <a:r>
              <a:rPr lang="ru-RU" sz="1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коррекционно</a:t>
            </a:r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- воспитательную работу с ребёнком, систематизация                  материалов</a:t>
            </a:r>
          </a:p>
        </p:txBody>
      </p:sp>
      <p:sp>
        <p:nvSpPr>
          <p:cNvPr id="6" name="Document"/>
          <p:cNvSpPr>
            <a:spLocks noEditPoints="1" noChangeArrowheads="1"/>
          </p:cNvSpPr>
          <p:nvPr/>
        </p:nvSpPr>
        <p:spPr bwMode="auto">
          <a:xfrm>
            <a:off x="214313" y="2071669"/>
            <a:ext cx="2428875" cy="2428875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1.Подготовительный этап</a:t>
            </a:r>
          </a:p>
          <a:p>
            <a:pPr marL="88900">
              <a:defRPr/>
            </a:pPr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Формирование ориентировочной коррекционно-педагогической основы совместной деятельности логопеда и семьи</a:t>
            </a:r>
            <a:r>
              <a:rPr lang="ru-RU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             </a:t>
            </a:r>
          </a:p>
        </p:txBody>
      </p:sp>
      <p:sp>
        <p:nvSpPr>
          <p:cNvPr id="7" name="Document"/>
          <p:cNvSpPr>
            <a:spLocks noEditPoints="1" noChangeArrowheads="1"/>
          </p:cNvSpPr>
          <p:nvPr/>
        </p:nvSpPr>
        <p:spPr bwMode="auto">
          <a:xfrm>
            <a:off x="3429000" y="2071669"/>
            <a:ext cx="2357438" cy="2447925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>
              <a:defRPr/>
            </a:pPr>
            <a:r>
              <a:rPr lang="ru-RU" sz="14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2. Основной этап</a:t>
            </a:r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Последовательное включение педагогов и  семьи в процесс коррекционной работы по преодолению      недоразвития </a:t>
            </a:r>
          </a:p>
          <a:p>
            <a:pPr marL="176213" indent="-176213">
              <a:defRPr/>
            </a:pPr>
            <a:r>
              <a: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      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39750" y="4797425"/>
            <a:ext cx="2971800" cy="1835150"/>
            <a:chOff x="340" y="3022"/>
            <a:chExt cx="1872" cy="1156"/>
          </a:xfrm>
        </p:grpSpPr>
        <p:sp>
          <p:nvSpPr>
            <p:cNvPr id="6" name="AutoShape 11"/>
            <p:cNvSpPr>
              <a:spLocks noChangeArrowheads="1"/>
            </p:cNvSpPr>
            <p:nvPr/>
          </p:nvSpPr>
          <p:spPr bwMode="auto">
            <a:xfrm>
              <a:off x="340" y="3385"/>
              <a:ext cx="1872" cy="793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1800" dirty="0">
                  <a:solidFill>
                    <a:srgbClr val="002060"/>
                  </a:solidFill>
                  <a:effectLst/>
                </a:rPr>
                <a:t>Сочетание коллективных , индивидуальных  и наглядных форм работы с родителями</a:t>
              </a:r>
            </a:p>
          </p:txBody>
        </p:sp>
        <p:sp>
          <p:nvSpPr>
            <p:cNvPr id="7" name="AutoShape 13"/>
            <p:cNvSpPr>
              <a:spLocks noChangeArrowheads="1"/>
            </p:cNvSpPr>
            <p:nvPr/>
          </p:nvSpPr>
          <p:spPr bwMode="auto">
            <a:xfrm>
              <a:off x="1066" y="3022"/>
              <a:ext cx="288" cy="363"/>
            </a:xfrm>
            <a:prstGeom prst="downArrow">
              <a:avLst>
                <a:gd name="adj1" fmla="val 50000"/>
                <a:gd name="adj2" fmla="val 3151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4572000" y="4797425"/>
            <a:ext cx="3921125" cy="1835150"/>
            <a:chOff x="2880" y="3022"/>
            <a:chExt cx="2470" cy="1156"/>
          </a:xfrm>
        </p:grpSpPr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2880" y="3385"/>
              <a:ext cx="2470" cy="793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1650" dirty="0">
                  <a:solidFill>
                    <a:srgbClr val="002060"/>
                  </a:solidFill>
                  <a:effectLst/>
                </a:rPr>
                <a:t>Согласование коррекционно-воспитательных воздействий на развитие ребёнка с речевой патологией со стороны учителя-логопеда и родителей</a:t>
              </a:r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>
              <a:off x="3969" y="3022"/>
              <a:ext cx="288" cy="363"/>
            </a:xfrm>
            <a:prstGeom prst="downArrow">
              <a:avLst>
                <a:gd name="adj1" fmla="val 50000"/>
                <a:gd name="adj2" fmla="val 3151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ru-RU" sz="1650">
                <a:solidFill>
                  <a:srgbClr val="002060"/>
                </a:solidFill>
              </a:endParaRPr>
            </a:p>
          </p:txBody>
        </p:sp>
      </p:grpSp>
      <p:grpSp>
        <p:nvGrpSpPr>
          <p:cNvPr id="11" name="Group 19"/>
          <p:cNvGrpSpPr>
            <a:grpSpLocks/>
          </p:cNvGrpSpPr>
          <p:nvPr/>
        </p:nvGrpSpPr>
        <p:grpSpPr bwMode="auto">
          <a:xfrm>
            <a:off x="2928938" y="214290"/>
            <a:ext cx="3214687" cy="2951162"/>
            <a:chOff x="1845" y="119"/>
            <a:chExt cx="2025" cy="1859"/>
          </a:xfrm>
        </p:grpSpPr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1845" y="119"/>
              <a:ext cx="2025" cy="1134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1600" dirty="0">
                  <a:solidFill>
                    <a:srgbClr val="002060"/>
                  </a:solidFill>
                  <a:effectLst/>
                </a:rPr>
                <a:t>Установление и последовательное поддержание эмоционально-положительных взаимоотношений участников коррекционного процесса в семье и в условиях  деятельности логопункта </a:t>
              </a:r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10800000">
              <a:off x="2744" y="1253"/>
              <a:ext cx="360" cy="725"/>
            </a:xfrm>
            <a:prstGeom prst="downArrow">
              <a:avLst>
                <a:gd name="adj1" fmla="val 50000"/>
                <a:gd name="adj2" fmla="val 50347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2060"/>
                </a:solidFill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179388" y="358752"/>
            <a:ext cx="2652712" cy="2808288"/>
            <a:chOff x="113" y="210"/>
            <a:chExt cx="1671" cy="1769"/>
          </a:xfrm>
        </p:grpSpPr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113" y="210"/>
              <a:ext cx="1671" cy="1181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70000"/>
                <a:defRPr/>
              </a:pPr>
              <a:r>
                <a:rPr lang="ru-RU" sz="1700" dirty="0">
                  <a:solidFill>
                    <a:srgbClr val="002060"/>
                  </a:solidFill>
                  <a:effectLst/>
                </a:rPr>
                <a:t>Обеспечение единства целей , задач и </a:t>
              </a:r>
              <a:r>
                <a:rPr lang="ru-RU" sz="1600" dirty="0">
                  <a:solidFill>
                    <a:srgbClr val="002060"/>
                  </a:solidFill>
                  <a:effectLst/>
                </a:rPr>
                <a:t>содержания</a:t>
              </a:r>
              <a:r>
                <a:rPr lang="ru-RU" sz="1700" dirty="0">
                  <a:solidFill>
                    <a:srgbClr val="002060"/>
                  </a:solidFill>
                  <a:effectLst/>
                </a:rPr>
                <a:t> совместной коррекционной работы  учителя-логопеда и семьи.</a:t>
              </a:r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 rot="10800000">
              <a:off x="839" y="1389"/>
              <a:ext cx="272" cy="590"/>
            </a:xfrm>
            <a:prstGeom prst="downArrow">
              <a:avLst>
                <a:gd name="adj1" fmla="val 50000"/>
                <a:gd name="adj2" fmla="val 54228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ru-RU">
                <a:solidFill>
                  <a:srgbClr val="002060"/>
                </a:solidFill>
              </a:endParaRPr>
            </a:p>
          </p:txBody>
        </p:sp>
      </p:grpSp>
      <p:grpSp>
        <p:nvGrpSpPr>
          <p:cNvPr id="17" name="Group 20"/>
          <p:cNvGrpSpPr>
            <a:grpSpLocks/>
          </p:cNvGrpSpPr>
          <p:nvPr/>
        </p:nvGrpSpPr>
        <p:grpSpPr bwMode="auto">
          <a:xfrm>
            <a:off x="6300788" y="404813"/>
            <a:ext cx="2647950" cy="2738437"/>
            <a:chOff x="3969" y="255"/>
            <a:chExt cx="1668" cy="1724"/>
          </a:xfrm>
        </p:grpSpPr>
        <p:sp>
          <p:nvSpPr>
            <p:cNvPr id="18" name="AutoShape 10"/>
            <p:cNvSpPr>
              <a:spLocks noChangeArrowheads="1"/>
            </p:cNvSpPr>
            <p:nvPr/>
          </p:nvSpPr>
          <p:spPr bwMode="auto">
            <a:xfrm>
              <a:off x="3969" y="255"/>
              <a:ext cx="1668" cy="1134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1600" dirty="0">
                  <a:solidFill>
                    <a:srgbClr val="002060"/>
                  </a:solidFill>
                  <a:effectLst/>
                </a:rPr>
                <a:t>Обеспечение параллельности осуществления коррекционного обучения ребёнка и консультативно-методической работы в его семье</a:t>
              </a: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 rot="10800000">
              <a:off x="4830" y="1389"/>
              <a:ext cx="288" cy="590"/>
            </a:xfrm>
            <a:prstGeom prst="downArrow">
              <a:avLst>
                <a:gd name="adj1" fmla="val 50000"/>
                <a:gd name="adj2" fmla="val 51215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2060"/>
                </a:solidFill>
              </a:endParaRPr>
            </a:p>
          </p:txBody>
        </p:sp>
      </p:grp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357158" y="3571876"/>
            <a:ext cx="8429652" cy="928694"/>
          </a:xfrm>
          <a:prstGeom prst="flowChartAlternateProcess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14546" y="3571876"/>
            <a:ext cx="4572000" cy="9787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defRPr/>
            </a:pPr>
            <a:r>
              <a:rPr lang="ru-RU" i="1" kern="0" dirty="0" smtClean="0"/>
              <a:t>Пути реализации преодоления трудностей речевого развития в условиях взаимодействия  учителя-логопеда и семей детей с недостатками речи</a:t>
            </a:r>
            <a:endParaRPr lang="ru-RU" i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14313" y="285750"/>
            <a:ext cx="8929687" cy="6357938"/>
            <a:chOff x="113" y="155"/>
            <a:chExt cx="5625" cy="4005"/>
          </a:xfrm>
        </p:grpSpPr>
        <p:sp>
          <p:nvSpPr>
            <p:cNvPr id="6" name="File"/>
            <p:cNvSpPr>
              <a:spLocks noEditPoints="1" noChangeArrowheads="1"/>
            </p:cNvSpPr>
            <p:nvPr/>
          </p:nvSpPr>
          <p:spPr bwMode="auto">
            <a:xfrm>
              <a:off x="1882" y="155"/>
              <a:ext cx="1905" cy="1597"/>
            </a:xfrm>
            <a:custGeom>
              <a:avLst/>
              <a:gdLst>
                <a:gd name="T0" fmla="*/ 10981 w 21600"/>
                <a:gd name="T1" fmla="*/ 3240 h 21600"/>
                <a:gd name="T2" fmla="*/ 0 w 21600"/>
                <a:gd name="T3" fmla="*/ 10800 h 21600"/>
                <a:gd name="T4" fmla="*/ 10800 w 21600"/>
                <a:gd name="T5" fmla="*/ 21600 h 21600"/>
                <a:gd name="T6" fmla="*/ 21600 w 21600"/>
                <a:gd name="T7" fmla="*/ 10800 h 21600"/>
                <a:gd name="T8" fmla="*/ 0 w 21600"/>
                <a:gd name="T9" fmla="*/ 21600 h 21600"/>
                <a:gd name="T10" fmla="*/ 21600 w 21600"/>
                <a:gd name="T11" fmla="*/ 21600 h 21600"/>
                <a:gd name="T12" fmla="*/ 1086 w 21600"/>
                <a:gd name="T13" fmla="*/ 4628 h 21600"/>
                <a:gd name="T14" fmla="*/ 20635 w 21600"/>
                <a:gd name="T15" fmla="*/ 202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9790" y="3240"/>
                  </a:moveTo>
                  <a:cubicBezTo>
                    <a:pt x="10981" y="3240"/>
                    <a:pt x="9171" y="3240"/>
                    <a:pt x="9050" y="3086"/>
                  </a:cubicBezTo>
                  <a:cubicBezTo>
                    <a:pt x="9050" y="2931"/>
                    <a:pt x="8930" y="2777"/>
                    <a:pt x="8930" y="2469"/>
                  </a:cubicBezTo>
                  <a:cubicBezTo>
                    <a:pt x="8930" y="2160"/>
                    <a:pt x="8809" y="1851"/>
                    <a:pt x="8688" y="1389"/>
                  </a:cubicBezTo>
                  <a:cubicBezTo>
                    <a:pt x="8568" y="1080"/>
                    <a:pt x="8326" y="771"/>
                    <a:pt x="8085" y="463"/>
                  </a:cubicBezTo>
                  <a:cubicBezTo>
                    <a:pt x="7723" y="154"/>
                    <a:pt x="7361" y="0"/>
                    <a:pt x="7361" y="0"/>
                  </a:cubicBezTo>
                  <a:cubicBezTo>
                    <a:pt x="7361" y="0"/>
                    <a:pt x="2293" y="0"/>
                    <a:pt x="2051" y="154"/>
                  </a:cubicBezTo>
                  <a:cubicBezTo>
                    <a:pt x="1689" y="309"/>
                    <a:pt x="1448" y="463"/>
                    <a:pt x="1327" y="771"/>
                  </a:cubicBezTo>
                  <a:cubicBezTo>
                    <a:pt x="1207" y="1080"/>
                    <a:pt x="1086" y="1389"/>
                    <a:pt x="965" y="1697"/>
                  </a:cubicBezTo>
                  <a:cubicBezTo>
                    <a:pt x="845" y="2160"/>
                    <a:pt x="724" y="2314"/>
                    <a:pt x="724" y="2469"/>
                  </a:cubicBezTo>
                  <a:cubicBezTo>
                    <a:pt x="603" y="2623"/>
                    <a:pt x="603" y="2777"/>
                    <a:pt x="483" y="2931"/>
                  </a:cubicBezTo>
                  <a:cubicBezTo>
                    <a:pt x="483" y="3086"/>
                    <a:pt x="362" y="3240"/>
                    <a:pt x="241" y="3240"/>
                  </a:cubicBezTo>
                  <a:lnTo>
                    <a:pt x="0" y="3394"/>
                  </a:lnTo>
                  <a:lnTo>
                    <a:pt x="0" y="3703"/>
                  </a:lnTo>
                  <a:lnTo>
                    <a:pt x="0" y="10800"/>
                  </a:lnTo>
                  <a:lnTo>
                    <a:pt x="0" y="21600"/>
                  </a:lnTo>
                  <a:lnTo>
                    <a:pt x="10981" y="21600"/>
                  </a:lnTo>
                  <a:lnTo>
                    <a:pt x="21600" y="21600"/>
                  </a:lnTo>
                  <a:lnTo>
                    <a:pt x="21600" y="10800"/>
                  </a:lnTo>
                  <a:lnTo>
                    <a:pt x="21600" y="5246"/>
                  </a:lnTo>
                  <a:lnTo>
                    <a:pt x="21600" y="4783"/>
                  </a:lnTo>
                  <a:cubicBezTo>
                    <a:pt x="21479" y="4320"/>
                    <a:pt x="21359" y="4011"/>
                    <a:pt x="21117" y="3703"/>
                  </a:cubicBezTo>
                  <a:cubicBezTo>
                    <a:pt x="20876" y="3549"/>
                    <a:pt x="20514" y="3394"/>
                    <a:pt x="20152" y="324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Традиционные и инновационные формы работы учителя-логопеда по связям с семьей</a:t>
              </a:r>
              <a:r>
                <a:rPr lang="ru-RU" sz="2000" i="1" dirty="0">
                  <a:solidFill>
                    <a:srgbClr val="002060"/>
                  </a:solidFill>
                </a:rPr>
                <a:t> </a:t>
              </a:r>
              <a:endPara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" name="AutoShape 12"/>
            <p:cNvSpPr>
              <a:spLocks noChangeArrowheads="1"/>
            </p:cNvSpPr>
            <p:nvPr/>
          </p:nvSpPr>
          <p:spPr bwMode="auto">
            <a:xfrm>
              <a:off x="249" y="255"/>
              <a:ext cx="1588" cy="998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ru-RU" sz="2000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Коллективные</a:t>
              </a:r>
            </a:p>
          </p:txBody>
        </p:sp>
        <p:sp>
          <p:nvSpPr>
            <p:cNvPr id="8" name="AutoShape 13"/>
            <p:cNvSpPr>
              <a:spLocks noChangeArrowheads="1"/>
            </p:cNvSpPr>
            <p:nvPr/>
          </p:nvSpPr>
          <p:spPr bwMode="auto">
            <a:xfrm>
              <a:off x="2183" y="1910"/>
              <a:ext cx="1369" cy="720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8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34" charset="0"/>
                </a:rPr>
                <a:t>индивидуальные</a:t>
              </a:r>
            </a:p>
          </p:txBody>
        </p:sp>
        <p:sp>
          <p:nvSpPr>
            <p:cNvPr id="9" name="AutoShape 14"/>
            <p:cNvSpPr>
              <a:spLocks noChangeArrowheads="1"/>
            </p:cNvSpPr>
            <p:nvPr/>
          </p:nvSpPr>
          <p:spPr bwMode="auto">
            <a:xfrm>
              <a:off x="3878" y="255"/>
              <a:ext cx="1751" cy="998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2000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Наглядно-</a:t>
              </a:r>
            </a:p>
            <a:p>
              <a:pPr algn="ctr">
                <a:defRPr/>
              </a:pPr>
              <a:r>
                <a:rPr lang="ru-RU" sz="2000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информационные</a:t>
              </a:r>
            </a:p>
          </p:txBody>
        </p:sp>
        <p:sp>
          <p:nvSpPr>
            <p:cNvPr id="10" name="AutoShape 15"/>
            <p:cNvSpPr>
              <a:spLocks noChangeArrowheads="1"/>
            </p:cNvSpPr>
            <p:nvPr/>
          </p:nvSpPr>
          <p:spPr bwMode="auto">
            <a:xfrm>
              <a:off x="1823" y="2810"/>
              <a:ext cx="2340" cy="1350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Анкетирование 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Беседа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Консультирование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Домашние задания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Индивидуальные практикумы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Буклеты, 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памятки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11" name="AutoShape 16"/>
            <p:cNvSpPr>
              <a:spLocks noChangeArrowheads="1"/>
            </p:cNvSpPr>
            <p:nvPr/>
          </p:nvSpPr>
          <p:spPr bwMode="auto">
            <a:xfrm>
              <a:off x="113" y="1570"/>
              <a:ext cx="1691" cy="2365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defRPr/>
              </a:pPr>
              <a:endPara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>
                <a:defRPr/>
              </a:pP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Родительские собрания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Консультации, семинары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Совместные с детьми, 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родителями 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занятия 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pPr>
                <a:defRPr/>
              </a:pP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Игротека </a:t>
              </a:r>
              <a:r>
                <a:rPr lang="ru-RU" sz="1800" i="1" dirty="0">
                  <a:solidFill>
                    <a:srgbClr val="002060"/>
                  </a:solidFill>
                  <a:effectLst/>
                </a:rPr>
                <a:t>для детей  и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взрослых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Участие в ПМПК</a:t>
              </a:r>
            </a:p>
            <a:p>
              <a:pPr>
                <a:defRPr/>
              </a:pP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Видеотека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Презентации </a:t>
              </a:r>
            </a:p>
            <a:p>
              <a:pPr>
                <a:defRPr/>
              </a:pPr>
              <a:r>
                <a:rPr lang="ru-RU" sz="1800" i="1" dirty="0">
                  <a:solidFill>
                    <a:srgbClr val="002060"/>
                  </a:solidFill>
                  <a:effectLst/>
                </a:rPr>
                <a:t>День открытых дверей</a:t>
              </a:r>
            </a:p>
            <a:p>
              <a:pPr>
                <a:defRPr/>
              </a:pPr>
              <a:endParaRPr lang="ru-RU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" name="AutoShape 17"/>
            <p:cNvSpPr>
              <a:spLocks noChangeArrowheads="1"/>
            </p:cNvSpPr>
            <p:nvPr/>
          </p:nvSpPr>
          <p:spPr bwMode="auto">
            <a:xfrm>
              <a:off x="3829" y="1550"/>
              <a:ext cx="1909" cy="2295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Речевой уголок</a:t>
              </a:r>
            </a:p>
            <a:p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Библиотека </a:t>
              </a:r>
              <a:r>
                <a:rPr lang="ru-RU" sz="1800" i="1" dirty="0">
                  <a:solidFill>
                    <a:srgbClr val="002060"/>
                  </a:solidFill>
                  <a:effectLst/>
                </a:rPr>
                <a:t>компьютерных </a:t>
              </a:r>
              <a:endParaRPr lang="ru-RU" sz="1800" i="1" dirty="0" smtClean="0">
                <a:solidFill>
                  <a:srgbClr val="002060"/>
                </a:solidFill>
                <a:effectLst/>
              </a:endParaRPr>
            </a:p>
            <a:p>
              <a:r>
                <a:rPr lang="ru-RU" i="1" dirty="0" smtClean="0">
                  <a:solidFill>
                    <a:srgbClr val="002060"/>
                  </a:solidFill>
                </a:rPr>
                <a:t>и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гр</a:t>
              </a:r>
            </a:p>
            <a:p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Папка-передвижка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Дневники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Экран звукопроизношения</a:t>
              </a:r>
            </a:p>
            <a:p>
              <a:r>
                <a:rPr lang="ru-RU" i="1" dirty="0" smtClean="0">
                  <a:solidFill>
                    <a:srgbClr val="002060"/>
                  </a:solidFill>
                </a:rPr>
                <a:t>К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ниги, газеты, 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 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журналы </a:t>
              </a:r>
              <a:r>
                <a:rPr lang="ru-RU" sz="1800" i="1" dirty="0">
                  <a:solidFill>
                    <a:srgbClr val="002060"/>
                  </a:solidFill>
                  <a:effectLst/>
                </a:rPr>
                <a:t>по проблеме </a:t>
              </a:r>
            </a:p>
            <a:p>
              <a:r>
                <a:rPr lang="ru-RU" sz="1800" i="1" dirty="0">
                  <a:solidFill>
                    <a:srgbClr val="002060"/>
                  </a:solidFill>
                  <a:effectLst/>
                </a:rPr>
                <a:t>речевого </a:t>
              </a:r>
              <a:r>
                <a:rPr lang="ru-RU" sz="1800" i="1" dirty="0" smtClean="0">
                  <a:solidFill>
                    <a:srgbClr val="002060"/>
                  </a:solidFill>
                  <a:effectLst/>
                </a:rPr>
                <a:t>развития</a:t>
              </a:r>
              <a:endParaRPr lang="ru-RU" sz="1800" i="1" dirty="0"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13" name="AutoShape 18"/>
            <p:cNvSpPr>
              <a:spLocks noChangeArrowheads="1"/>
            </p:cNvSpPr>
            <p:nvPr/>
          </p:nvSpPr>
          <p:spPr bwMode="auto">
            <a:xfrm>
              <a:off x="748" y="1298"/>
              <a:ext cx="453" cy="227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AutoShape 19"/>
            <p:cNvSpPr>
              <a:spLocks noChangeArrowheads="1"/>
            </p:cNvSpPr>
            <p:nvPr/>
          </p:nvSpPr>
          <p:spPr bwMode="auto">
            <a:xfrm>
              <a:off x="4433" y="1280"/>
              <a:ext cx="453" cy="227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698" name="Oval 11"/>
          <p:cNvSpPr>
            <a:spLocks noChangeArrowheads="1"/>
          </p:cNvSpPr>
          <p:nvPr/>
        </p:nvSpPr>
        <p:spPr bwMode="auto">
          <a:xfrm>
            <a:off x="285750" y="142875"/>
            <a:ext cx="4743450" cy="5715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Monotype Corsiva" pitchFamily="66" charset="0"/>
              </a:rPr>
              <a:t>Компьютерные </a:t>
            </a:r>
            <a:r>
              <a:rPr lang="ru-RU" sz="20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ресурсы для занятий</a:t>
            </a:r>
          </a:p>
          <a:p>
            <a:pPr algn="ctr">
              <a:defRPr/>
            </a:pPr>
            <a:endParaRPr lang="ru-RU" sz="1000" b="1" dirty="0">
              <a:effectLst/>
              <a:latin typeface="Monotype Corsiva" pitchFamily="66" charset="0"/>
            </a:endParaRPr>
          </a:p>
        </p:txBody>
      </p:sp>
      <p:pic>
        <p:nvPicPr>
          <p:cNvPr id="29699" name="Рисунок 2" descr="IMGP0056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2092325" cy="28575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isometricOffAxis1Right"/>
            <a:lightRig rig="twoPt" dir="t">
              <a:rot lat="0" lon="0" rev="7800000"/>
            </a:lightRig>
          </a:scene3d>
          <a:sp3d contourW="6350">
            <a:bevelT w="50800" h="16510" prst="slope"/>
            <a:contourClr>
              <a:srgbClr val="C0C0C0"/>
            </a:contourClr>
          </a:sp3d>
        </p:spPr>
      </p:pic>
      <p:pic>
        <p:nvPicPr>
          <p:cNvPr id="29700" name="Рисунок 3" descr="IMGP006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42844" y="4422180"/>
            <a:ext cx="2774615" cy="193577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bliqueBottomLeft"/>
            <a:lightRig rig="threePt" dir="t"/>
          </a:scene3d>
          <a:sp3d>
            <a:bevelT w="114300" prst="artDeco"/>
          </a:sp3d>
        </p:spPr>
      </p:pic>
      <p:pic>
        <p:nvPicPr>
          <p:cNvPr id="29701" name="Рисунок 4" descr="IMGP0112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0987" y="1285860"/>
            <a:ext cx="25130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101600" dir="5400000" sy="-100000" algn="bl" rotWithShape="0"/>
          </a:effectLst>
          <a:scene3d>
            <a:camera prst="perspectiveContrastingLeftFacing"/>
            <a:lightRig rig="threePt" dir="t"/>
          </a:scene3d>
        </p:spPr>
      </p:pic>
      <p:pic>
        <p:nvPicPr>
          <p:cNvPr id="29702" name="Рисунок 5" descr="http://festival.1september.ru/articles/566489/img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4214818"/>
            <a:ext cx="2319325" cy="225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29703" name="Picture 2" descr="C:\Documents and Settings\Кирилл\Рабочий стол\МАМА\книги\hframe01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1000108"/>
            <a:ext cx="3671888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8" name="TextBox 7"/>
          <p:cNvSpPr txBox="1"/>
          <p:nvPr/>
        </p:nvSpPr>
        <p:spPr>
          <a:xfrm>
            <a:off x="3786182" y="1714488"/>
            <a:ext cx="1785950" cy="2769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«Доктор Айболит»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2214554"/>
            <a:ext cx="1785950" cy="2769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u="sng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(игры со звуками)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500438" y="3500438"/>
            <a:ext cx="2389187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000" b="1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ЭЛЕКТРОННАЯ КНИГА</a:t>
            </a:r>
            <a:br>
              <a:rPr lang="ru-RU" sz="1000" b="1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1000" b="1" i="1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«Секреты веселого Язычка»</a:t>
            </a:r>
            <a:br>
              <a:rPr lang="ru-RU" sz="1000" b="1" i="1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ru-RU" sz="1000" b="1" i="1" kern="0" dirty="0">
                <a:solidFill>
                  <a:srgbClr val="FFFF00"/>
                </a:solidFill>
                <a:effectLst/>
                <a:latin typeface="+mj-lt"/>
                <a:ea typeface="+mj-ea"/>
                <a:cs typeface="+mj-cs"/>
              </a:rPr>
              <a:t>(в помощь родителям)</a:t>
            </a:r>
          </a:p>
        </p:txBody>
      </p:sp>
      <p:pic>
        <p:nvPicPr>
          <p:cNvPr id="25611" name="Рисунок 12" descr="178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75" y="4429125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9"/>
          <a:srcRect b="6215"/>
          <a:stretch>
            <a:fillRect/>
          </a:stretch>
        </p:blipFill>
        <p:spPr bwMode="auto">
          <a:xfrm>
            <a:off x="3286125" y="4214813"/>
            <a:ext cx="3055938" cy="189071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C:\Users\User\Desktop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6626" name="Oval 11"/>
          <p:cNvSpPr>
            <a:spLocks noGrp="1" noChangeArrowheads="1"/>
          </p:cNvSpPr>
          <p:nvPr>
            <p:ph type="title"/>
          </p:nvPr>
        </p:nvSpPr>
        <p:spPr>
          <a:xfrm>
            <a:off x="357188" y="214313"/>
            <a:ext cx="5815012" cy="642937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Консультативный материал</a:t>
            </a:r>
            <a:r>
              <a:rPr lang="ru-RU" sz="3200" b="1" dirty="0" smtClean="0">
                <a:solidFill>
                  <a:schemeClr val="accent2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chemeClr val="accent2"/>
                </a:solidFill>
                <a:latin typeface="Monotype Corsiva" pitchFamily="66" charset="0"/>
              </a:rPr>
            </a:br>
            <a:endParaRPr lang="ru-RU" sz="1000" b="1" dirty="0" smtClean="0">
              <a:latin typeface="Monotype Corsiva" pitchFamily="66" charset="0"/>
            </a:endParaRPr>
          </a:p>
        </p:txBody>
      </p:sp>
      <p:pic>
        <p:nvPicPr>
          <p:cNvPr id="5" name="Содержимое 4" descr="IMGP0227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428736"/>
            <a:ext cx="1762298" cy="2522913"/>
          </a:xfrm>
          <a:ln w="88900" cap="sq" cmpd="thickThin">
            <a:solidFill>
              <a:srgbClr val="000000"/>
            </a:solidFill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IMGP0231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071670" y="1142984"/>
            <a:ext cx="1770611" cy="25229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IMGP023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768" y="1428736"/>
            <a:ext cx="1643074" cy="23669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IMGP0237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4202025"/>
            <a:ext cx="1714512" cy="24516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P0238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57950" y="3989077"/>
            <a:ext cx="1857388" cy="26375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bliqueTopRigh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IMGP023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00694" y="1214422"/>
            <a:ext cx="1796207" cy="25717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 descr="IMGP022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14744" y="1071546"/>
            <a:ext cx="1951997" cy="271464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GP0225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0430" y="3500438"/>
            <a:ext cx="2214578" cy="3141640"/>
          </a:xfrm>
          <a:prstGeom prst="rect">
            <a:avLst/>
          </a:prstGeom>
          <a:solidFill>
            <a:srgbClr val="FFFFFF">
              <a:shade val="85000"/>
            </a:srgbClr>
          </a:solidFill>
          <a:ln w="34925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483</Words>
  <PresentationFormat>Экран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МБДОУ «Детский сад №47 «Лучик»   Формы повышения педагогической компетентности родителей, привлечение их к активному участию в образовательном процессе</vt:lpstr>
      <vt:lpstr>Слайд 2</vt:lpstr>
      <vt:lpstr>Слайд 3</vt:lpstr>
      <vt:lpstr>Модель взаимодействия учителя-логопеда с родителями </vt:lpstr>
      <vt:lpstr>Слайд 5</vt:lpstr>
      <vt:lpstr>Слайд 6</vt:lpstr>
      <vt:lpstr>Слайд 7</vt:lpstr>
      <vt:lpstr>Слайд 8</vt:lpstr>
      <vt:lpstr>Консультативный материал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повышения педагогической компетентности родителей, привлечение их к активному участию в образовательном процессе</dc:title>
  <dc:creator>User</dc:creator>
  <cp:lastModifiedBy>User</cp:lastModifiedBy>
  <cp:revision>20</cp:revision>
  <dcterms:created xsi:type="dcterms:W3CDTF">2016-01-24T16:36:18Z</dcterms:created>
  <dcterms:modified xsi:type="dcterms:W3CDTF">2016-02-09T18:10:54Z</dcterms:modified>
</cp:coreProperties>
</file>