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1" r:id="rId5"/>
    <p:sldId id="259" r:id="rId6"/>
    <p:sldId id="260" r:id="rId7"/>
    <p:sldId id="267" r:id="rId8"/>
    <p:sldId id="265" r:id="rId9"/>
    <p:sldId id="270" r:id="rId10"/>
    <p:sldId id="266" r:id="rId11"/>
    <p:sldId id="271" r:id="rId12"/>
    <p:sldId id="268" r:id="rId13"/>
    <p:sldId id="272" r:id="rId14"/>
    <p:sldId id="269" r:id="rId15"/>
    <p:sldId id="263" r:id="rId16"/>
    <p:sldId id="264"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C2691F06-2946-4A48-BC1A-F141B95A9463}" type="datetimeFigureOut">
              <a:rPr lang="ru-RU" smtClean="0"/>
              <a:pPr/>
              <a:t>11.12.2016</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EB1A6B10-1C34-4A70-B3AC-1BA0EB811C9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2691F06-2946-4A48-BC1A-F141B95A9463}" type="datetimeFigureOut">
              <a:rPr lang="ru-RU" smtClean="0"/>
              <a:pPr/>
              <a:t>11.12.2016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B1A6B10-1C34-4A70-B3AC-1BA0EB811C9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2691F06-2946-4A48-BC1A-F141B95A9463}" type="datetimeFigureOut">
              <a:rPr lang="ru-RU" smtClean="0"/>
              <a:pPr/>
              <a:t>11.12.2016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B1A6B10-1C34-4A70-B3AC-1BA0EB811C9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2691F06-2946-4A48-BC1A-F141B95A9463}" type="datetimeFigureOut">
              <a:rPr lang="ru-RU" smtClean="0"/>
              <a:pPr/>
              <a:t>11.12.2016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B1A6B10-1C34-4A70-B3AC-1BA0EB811C91}"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C2691F06-2946-4A48-BC1A-F141B95A9463}" type="datetimeFigureOut">
              <a:rPr lang="ru-RU" smtClean="0"/>
              <a:pPr/>
              <a:t>11.12.2016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B1A6B10-1C34-4A70-B3AC-1BA0EB811C91}"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2691F06-2946-4A48-BC1A-F141B95A9463}" type="datetimeFigureOut">
              <a:rPr lang="ru-RU" smtClean="0"/>
              <a:pPr/>
              <a:t>11.12.2016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B1A6B10-1C34-4A70-B3AC-1BA0EB811C91}"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2691F06-2946-4A48-BC1A-F141B95A9463}" type="datetimeFigureOut">
              <a:rPr lang="ru-RU" smtClean="0"/>
              <a:pPr/>
              <a:t>11.12.2016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EB1A6B10-1C34-4A70-B3AC-1BA0EB811C9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C2691F06-2946-4A48-BC1A-F141B95A9463}" type="datetimeFigureOut">
              <a:rPr lang="ru-RU" smtClean="0"/>
              <a:pPr/>
              <a:t>11.12.2016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EB1A6B10-1C34-4A70-B3AC-1BA0EB811C91}"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C2691F06-2946-4A48-BC1A-F141B95A9463}" type="datetimeFigureOut">
              <a:rPr lang="ru-RU" smtClean="0"/>
              <a:pPr/>
              <a:t>11.12.2016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EB1A6B10-1C34-4A70-B3AC-1BA0EB811C9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C2691F06-2946-4A48-BC1A-F141B95A9463}" type="datetimeFigureOut">
              <a:rPr lang="ru-RU" smtClean="0"/>
              <a:pPr/>
              <a:t>11.12.2016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B1A6B10-1C34-4A70-B3AC-1BA0EB811C9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C2691F06-2946-4A48-BC1A-F141B95A9463}" type="datetimeFigureOut">
              <a:rPr lang="ru-RU" smtClean="0"/>
              <a:pPr/>
              <a:t>11.12.2016</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EB1A6B10-1C34-4A70-B3AC-1BA0EB811C91}"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2691F06-2946-4A48-BC1A-F141B95A9463}" type="datetimeFigureOut">
              <a:rPr lang="ru-RU" smtClean="0"/>
              <a:pPr/>
              <a:t>11.12.2016</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B1A6B10-1C34-4A70-B3AC-1BA0EB811C9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5.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slide" Target="slide7.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slide" Target="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ru.wikipedia.org/wiki/%C2%EE%EB%E5%E9%E1%EE%EB" TargetMode="External"/><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sport-hmao.ru/wp-content/uploads/2015/02/voleybol_mosi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500042"/>
            <a:ext cx="8458200" cy="1470025"/>
          </a:xfrm>
        </p:spPr>
        <p:txBody>
          <a:bodyPr>
            <a:normAutofit fontScale="90000"/>
          </a:bodyPr>
          <a:lstStyle/>
          <a:p>
            <a:pPr algn="r"/>
            <a:r>
              <a:rPr lang="ru-RU"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Презентация на тему:</a:t>
            </a:r>
            <a:br>
              <a:rPr lang="ru-RU"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r>
              <a:rPr lang="ru-RU"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«Волейбол»</a:t>
            </a:r>
            <a:endParaRPr lang="ru-RU"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Подзаголовок 2"/>
          <p:cNvSpPr>
            <a:spLocks noGrp="1"/>
          </p:cNvSpPr>
          <p:nvPr>
            <p:ph type="subTitle" idx="1"/>
          </p:nvPr>
        </p:nvSpPr>
        <p:spPr>
          <a:xfrm>
            <a:off x="5500694" y="5643578"/>
            <a:ext cx="3643306" cy="1214422"/>
          </a:xfrm>
        </p:spPr>
        <p:txBody>
          <a:bodyPr>
            <a:normAutofit fontScale="77500" lnSpcReduction="20000"/>
          </a:bodyPr>
          <a:lstStyle/>
          <a:p>
            <a:r>
              <a:rPr lang="ru-RU" dirty="0" smtClean="0"/>
              <a:t>Презентацию выполнила ученица 11 А класса </a:t>
            </a:r>
          </a:p>
          <a:p>
            <a:r>
              <a:rPr lang="ru-RU" dirty="0" smtClean="0"/>
              <a:t>Окилшоева Омина</a:t>
            </a:r>
            <a:endParaRPr lang="ru-RU" dirty="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5" name="Picture 11" descr="Картинка 80 из 555"/>
          <p:cNvPicPr>
            <a:picLocks noChangeAspect="1" noChangeArrowheads="1"/>
          </p:cNvPicPr>
          <p:nvPr/>
        </p:nvPicPr>
        <p:blipFill>
          <a:blip r:embed="rId2" cstate="print"/>
          <a:srcRect/>
          <a:stretch>
            <a:fillRect/>
          </a:stretch>
        </p:blipFill>
        <p:spPr bwMode="auto">
          <a:xfrm rot="21291818">
            <a:off x="4732493" y="1068222"/>
            <a:ext cx="3213252" cy="2133600"/>
          </a:xfrm>
          <a:prstGeom prst="rect">
            <a:avLst/>
          </a:prstGeom>
          <a:ln>
            <a:noFill/>
          </a:ln>
          <a:effectLst>
            <a:softEdge rad="112500"/>
          </a:effectLst>
        </p:spPr>
      </p:pic>
      <p:pic>
        <p:nvPicPr>
          <p:cNvPr id="7" name="Рисунок 6" descr="ziX5nG7xT.gif"/>
          <p:cNvPicPr>
            <a:picLocks noChangeAspect="1"/>
          </p:cNvPicPr>
          <p:nvPr/>
        </p:nvPicPr>
        <p:blipFill>
          <a:blip r:embed="rId3" cstate="print"/>
          <a:stretch>
            <a:fillRect/>
          </a:stretch>
        </p:blipFill>
        <p:spPr>
          <a:xfrm>
            <a:off x="2272886" y="2568696"/>
            <a:ext cx="6871114" cy="4289304"/>
          </a:xfrm>
          <a:prstGeom prst="rect">
            <a:avLst/>
          </a:prstGeom>
        </p:spPr>
      </p:pic>
      <p:sp>
        <p:nvSpPr>
          <p:cNvPr id="11266" name="Заголовок 1"/>
          <p:cNvSpPr>
            <a:spLocks noGrp="1"/>
          </p:cNvSpPr>
          <p:nvPr>
            <p:ph type="title"/>
          </p:nvPr>
        </p:nvSpPr>
        <p:spPr>
          <a:xfrm>
            <a:off x="500034" y="0"/>
            <a:ext cx="8229600" cy="914400"/>
          </a:xfrm>
        </p:spPr>
        <p:txBody>
          <a:bodyPr/>
          <a:lstStyle/>
          <a:p>
            <a:pPr algn="ctr">
              <a:defRPr/>
            </a:pPr>
            <a:r>
              <a:rPr lang="ru-RU" sz="4800" b="1" u="sng" dirty="0" smtClean="0">
                <a:solidFill>
                  <a:schemeClr val="accent3">
                    <a:lumMod val="75000"/>
                  </a:schemeClr>
                </a:solidFill>
                <a:effectLst>
                  <a:outerShdw blurRad="38100" dist="38100" dir="2700000" algn="tl">
                    <a:srgbClr val="000000">
                      <a:alpha val="43137"/>
                    </a:srgbClr>
                  </a:outerShdw>
                </a:effectLst>
                <a:latin typeface="Comic Sans MS" pitchFamily="66" charset="0"/>
              </a:rPr>
              <a:t>Передача</a:t>
            </a:r>
          </a:p>
        </p:txBody>
      </p:sp>
      <p:sp>
        <p:nvSpPr>
          <p:cNvPr id="11267" name="Содержимое 2"/>
          <p:cNvSpPr>
            <a:spLocks noGrp="1"/>
          </p:cNvSpPr>
          <p:nvPr>
            <p:ph idx="1"/>
          </p:nvPr>
        </p:nvSpPr>
        <p:spPr>
          <a:xfrm>
            <a:off x="228600" y="1600200"/>
            <a:ext cx="3429000" cy="4084638"/>
          </a:xfrm>
        </p:spPr>
        <p:txBody>
          <a:bodyPr>
            <a:normAutofit lnSpcReduction="10000"/>
          </a:bodyPr>
          <a:lstStyle/>
          <a:p>
            <a:pPr>
              <a:defRPr/>
            </a:pPr>
            <a:r>
              <a:rPr lang="ru-RU" sz="1800" dirty="0" smtClean="0">
                <a:solidFill>
                  <a:schemeClr val="accent2"/>
                </a:solidFill>
                <a:effectLst>
                  <a:outerShdw blurRad="38100" dist="38100" dir="2700000" algn="tl">
                    <a:srgbClr val="000000">
                      <a:alpha val="43137"/>
                    </a:srgbClr>
                  </a:outerShdw>
                </a:effectLst>
              </a:rPr>
              <a:t>Передача</a:t>
            </a:r>
            <a:r>
              <a:rPr lang="ru-RU" sz="1800" dirty="0" smtClean="0"/>
              <a:t> сверху двумя руками, передача снизу двумя руками в волейболе относятся к базовым (фундаментальным) техническим элементам. Без правильного освоения этих элементов на начальных этапах обучения игре волейбол невозможно добиться ощутимых результатов в      дальнейшем. </a:t>
            </a:r>
          </a:p>
          <a:p>
            <a:pPr>
              <a:defRPr/>
            </a:pPr>
            <a:endParaRPr lang="ru-RU" sz="1600" dirty="0" smtClean="0"/>
          </a:p>
        </p:txBody>
      </p:sp>
      <p:pic>
        <p:nvPicPr>
          <p:cNvPr id="11273" name="Picture 9" descr="Картинка 44 из 555"/>
          <p:cNvPicPr>
            <a:picLocks noChangeAspect="1" noChangeArrowheads="1"/>
          </p:cNvPicPr>
          <p:nvPr/>
        </p:nvPicPr>
        <p:blipFill>
          <a:blip r:embed="rId4" cstate="print"/>
          <a:srcRect/>
          <a:stretch>
            <a:fillRect/>
          </a:stretch>
        </p:blipFill>
        <p:spPr bwMode="auto">
          <a:xfrm rot="213973">
            <a:off x="7253181" y="55309"/>
            <a:ext cx="1835511" cy="1835511"/>
          </a:xfrm>
          <a:prstGeom prst="rect">
            <a:avLst/>
          </a:prstGeom>
          <a:ln>
            <a:noFill/>
          </a:ln>
          <a:effectLst>
            <a:softEdge rad="112500"/>
          </a:effectLst>
        </p:spPr>
      </p:pic>
    </p:spTree>
  </p:cSld>
  <p:clrMapOvr>
    <a:masterClrMapping/>
  </p:clrMapOvr>
  <p:transition spd="slow">
    <p:wheel spokes="2"/>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0"/>
            <a:ext cx="2643206" cy="369332"/>
          </a:xfrm>
          <a:prstGeom prst="rect">
            <a:avLst/>
          </a:prstGeom>
          <a:noFill/>
        </p:spPr>
        <p:txBody>
          <a:bodyPr wrap="square" rtlCol="0">
            <a:spAutoFit/>
          </a:bodyPr>
          <a:lstStyle/>
          <a:p>
            <a:r>
              <a:rPr lang="ru-RU" dirty="0" smtClean="0"/>
              <a:t>Обучение(техника) </a:t>
            </a:r>
            <a:endParaRPr lang="ru-RU" dirty="0"/>
          </a:p>
        </p:txBody>
      </p:sp>
      <p:sp>
        <p:nvSpPr>
          <p:cNvPr id="3" name="Прямоугольник 2"/>
          <p:cNvSpPr/>
          <p:nvPr/>
        </p:nvSpPr>
        <p:spPr>
          <a:xfrm>
            <a:off x="0" y="500042"/>
            <a:ext cx="6858016" cy="6186309"/>
          </a:xfrm>
          <a:prstGeom prst="rect">
            <a:avLst/>
          </a:prstGeom>
        </p:spPr>
        <p:txBody>
          <a:bodyPr wrap="square">
            <a:spAutoFit/>
          </a:bodyPr>
          <a:lstStyle/>
          <a:p>
            <a:r>
              <a:rPr lang="ru-RU" dirty="0"/>
              <a:t>Подход под мяч — выполняется кратчайшим путем, одним из удобных способов перемещений в данной игровой ситуации.</a:t>
            </a:r>
          </a:p>
          <a:p>
            <a:r>
              <a:rPr lang="ru-RU" dirty="0"/>
              <a:t>Стойка принимается в зависимости от положения мяча по </a:t>
            </a:r>
            <a:r>
              <a:rPr lang="ru-RU" dirty="0" smtClean="0"/>
              <a:t>отношению </a:t>
            </a:r>
            <a:r>
              <a:rPr lang="ru-RU" dirty="0"/>
              <a:t>к игроку, скорости и траектории полета мяча и задачи, которая стоит перед игроком; стойка принимается лицом к мячу, обучение на­чинают со средней стойки.</a:t>
            </a:r>
          </a:p>
          <a:p>
            <a:r>
              <a:rPr lang="ru-RU" dirty="0"/>
              <a:t>Средняя стойка - для приема сверху двумя - ноги на ширине плеч, одна впереди, согнуты в пределах 130°, туловище слегка наклоне­но вперед, руки согнуты в локтях, а кисти направлены в стороны, перед лицом, образуя «ковш».</a:t>
            </a:r>
          </a:p>
          <a:p>
            <a:r>
              <a:rPr lang="ru-RU" dirty="0"/>
              <a:t>Прием мяча производится на пальцы, амортизируя поступатель­ное движение.</a:t>
            </a:r>
          </a:p>
          <a:p>
            <a:r>
              <a:rPr lang="ru-RU" dirty="0"/>
              <a:t>Передача - выполняется согласованным, полным разгибанием рук, ту­ловища и ног, а кисти, сгибаясь, сопровождают мяч.</a:t>
            </a:r>
          </a:p>
          <a:p>
            <a:r>
              <a:rPr lang="ru-RU" dirty="0"/>
              <a:t>При передаче в высокой стойке - кисти рук находятся у лба.</a:t>
            </a:r>
          </a:p>
          <a:p>
            <a:r>
              <a:rPr lang="ru-RU" dirty="0"/>
              <a:t>При передаче в низкой стойке - у подбородка или чуть ниже, при этом амплитуда ног, рук и туловища короче.</a:t>
            </a:r>
          </a:p>
        </p:txBody>
      </p:sp>
      <p:pic>
        <p:nvPicPr>
          <p:cNvPr id="4" name="Picture 7" descr="Картинка 26 из 555"/>
          <p:cNvPicPr>
            <a:picLocks noChangeAspect="1" noChangeArrowheads="1"/>
          </p:cNvPicPr>
          <p:nvPr/>
        </p:nvPicPr>
        <p:blipFill>
          <a:blip r:embed="rId2" cstate="print"/>
          <a:srcRect/>
          <a:stretch>
            <a:fillRect/>
          </a:stretch>
        </p:blipFill>
        <p:spPr bwMode="auto">
          <a:xfrm rot="21379842">
            <a:off x="6923650" y="421859"/>
            <a:ext cx="2122170" cy="3136212"/>
          </a:xfrm>
          <a:prstGeom prst="rect">
            <a:avLst/>
          </a:prstGeom>
          <a:ln>
            <a:noFill/>
          </a:ln>
          <a:effectLst>
            <a:softEdge rad="112500"/>
          </a:effectLst>
        </p:spPr>
      </p:pic>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28600"/>
            <a:ext cx="8229600" cy="1143000"/>
          </a:xfrm>
        </p:spPr>
        <p:txBody>
          <a:bodyPr/>
          <a:lstStyle/>
          <a:p>
            <a:pPr algn="ctr">
              <a:defRPr/>
            </a:pPr>
            <a:r>
              <a:rPr lang="ru-RU" sz="4800" b="1" u="sng" dirty="0" smtClean="0">
                <a:solidFill>
                  <a:schemeClr val="accent3">
                    <a:lumMod val="75000"/>
                  </a:schemeClr>
                </a:solidFill>
                <a:effectLst>
                  <a:outerShdw blurRad="38100" dist="38100" dir="2700000" algn="tl">
                    <a:srgbClr val="000000">
                      <a:alpha val="43137"/>
                    </a:srgbClr>
                  </a:outerShdw>
                </a:effectLst>
                <a:latin typeface="Comic Sans MS" pitchFamily="66" charset="0"/>
              </a:rPr>
              <a:t>Верхний и нижний приём</a:t>
            </a:r>
            <a:endParaRPr lang="ru-RU" sz="4800" b="1" u="sng" dirty="0">
              <a:solidFill>
                <a:schemeClr val="accent3">
                  <a:lumMod val="75000"/>
                </a:schemeClr>
              </a:solidFill>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sz="quarter" idx="2"/>
          </p:nvPr>
        </p:nvSpPr>
        <p:spPr>
          <a:xfrm>
            <a:off x="0" y="2000240"/>
            <a:ext cx="3733800" cy="4495800"/>
          </a:xfrm>
        </p:spPr>
        <p:txBody>
          <a:bodyPr>
            <a:normAutofit lnSpcReduction="10000"/>
          </a:bodyPr>
          <a:lstStyle/>
          <a:p>
            <a:pPr eaLnBrk="1" hangingPunct="1">
              <a:defRPr/>
            </a:pPr>
            <a:r>
              <a:rPr lang="ru-RU" sz="1600" dirty="0" smtClean="0">
                <a:solidFill>
                  <a:schemeClr val="accent2"/>
                </a:solidFill>
                <a:effectLst>
                  <a:outerShdw blurRad="38100" dist="38100" dir="2700000" algn="tl">
                    <a:srgbClr val="000000">
                      <a:alpha val="43137"/>
                    </a:srgbClr>
                  </a:outerShdw>
                </a:effectLst>
              </a:rPr>
              <a:t>   </a:t>
            </a:r>
            <a:r>
              <a:rPr lang="ru-RU" sz="1600" u="sng" dirty="0" smtClean="0">
                <a:solidFill>
                  <a:schemeClr val="accent2"/>
                </a:solidFill>
                <a:effectLst>
                  <a:outerShdw blurRad="38100" dist="38100" dir="2700000" algn="tl">
                    <a:srgbClr val="000000">
                      <a:alpha val="43137"/>
                    </a:srgbClr>
                  </a:outerShdw>
                </a:effectLst>
              </a:rPr>
              <a:t>Приём</a:t>
            </a:r>
            <a:r>
              <a:rPr lang="ru-RU" sz="1600" u="sng" dirty="0" smtClean="0">
                <a:effectLst>
                  <a:outerShdw blurRad="38100" dist="38100" dir="2700000" algn="tl">
                    <a:srgbClr val="000000">
                      <a:alpha val="43137"/>
                    </a:srgbClr>
                  </a:outerShdw>
                </a:effectLst>
              </a:rPr>
              <a:t>:</a:t>
            </a:r>
            <a:r>
              <a:rPr lang="ru-RU" sz="1600" dirty="0" smtClean="0">
                <a:effectLst>
                  <a:outerShdw blurRad="38100" dist="38100" dir="2700000" algn="tl">
                    <a:srgbClr val="000000">
                      <a:alpha val="43137"/>
                    </a:srgbClr>
                  </a:outerShdw>
                </a:effectLst>
              </a:rPr>
              <a:t> Обычно принимают мяч игроки, стоящие на задней линии(в 5-й, 6-й, 1-й зонах). Однако принять подачу может любой игрок. Игрокам принимающей команды разрешается сделать три касания и максимум после третьего касания перевести мяч на половину противника. </a:t>
            </a:r>
            <a:endParaRPr lang="ru-RU" sz="1600" dirty="0" smtClean="0"/>
          </a:p>
          <a:p>
            <a:pPr eaLnBrk="1" hangingPunct="1">
              <a:defRPr/>
            </a:pPr>
            <a:r>
              <a:rPr lang="ru-RU" sz="1600" dirty="0" smtClean="0"/>
              <a:t> При приёме не допускается никакая задержка мяча при его обработке, хотя принимать мяч можно любой частью тела. Планирующую подачу могут принимать 2 игрока на задней линии, но для приема силовой подачи требуется уже 3 игрока.</a:t>
            </a:r>
          </a:p>
          <a:p>
            <a:pPr eaLnBrk="1" fontAlgn="auto" hangingPunct="1">
              <a:spcAft>
                <a:spcPts val="0"/>
              </a:spcAft>
              <a:buFont typeface="Wingdings 2"/>
              <a:buNone/>
              <a:defRPr/>
            </a:pPr>
            <a:endParaRPr lang="ru-RU" sz="1600" dirty="0">
              <a:solidFill>
                <a:srgbClr val="0070C0"/>
              </a:solidFill>
              <a:effectLst>
                <a:outerShdw blurRad="38100" dist="38100" dir="2700000" algn="tl">
                  <a:srgbClr val="000000">
                    <a:alpha val="43137"/>
                  </a:srgbClr>
                </a:outerShdw>
              </a:effectLst>
            </a:endParaRPr>
          </a:p>
        </p:txBody>
      </p:sp>
      <p:pic>
        <p:nvPicPr>
          <p:cNvPr id="13316" name="Picture 3"/>
          <p:cNvPicPr>
            <a:picLocks noChangeAspect="1" noChangeArrowheads="1"/>
          </p:cNvPicPr>
          <p:nvPr/>
        </p:nvPicPr>
        <p:blipFill>
          <a:blip r:embed="rId2" cstate="print"/>
          <a:srcRect/>
          <a:stretch>
            <a:fillRect/>
          </a:stretch>
        </p:blipFill>
        <p:spPr bwMode="auto">
          <a:xfrm rot="21366975">
            <a:off x="3931675" y="4141605"/>
            <a:ext cx="2133600" cy="2259013"/>
          </a:xfrm>
          <a:prstGeom prst="rect">
            <a:avLst/>
          </a:prstGeom>
          <a:ln>
            <a:noFill/>
          </a:ln>
          <a:effectLst>
            <a:softEdge rad="112500"/>
          </a:effectLst>
        </p:spPr>
      </p:pic>
      <p:pic>
        <p:nvPicPr>
          <p:cNvPr id="13318" name="Picture 6" descr="http://upload.wikimedia.org/wikipedia/commons/thumb/4/43/Haavisto.jpg/150px-Haavisto.jpg"/>
          <p:cNvPicPr>
            <a:picLocks noChangeAspect="1" noChangeArrowheads="1"/>
          </p:cNvPicPr>
          <p:nvPr/>
        </p:nvPicPr>
        <p:blipFill>
          <a:blip r:embed="rId3" cstate="print"/>
          <a:srcRect/>
          <a:stretch>
            <a:fillRect/>
          </a:stretch>
        </p:blipFill>
        <p:spPr bwMode="auto">
          <a:xfrm rot="292671">
            <a:off x="4165261" y="1515309"/>
            <a:ext cx="2133600" cy="2286000"/>
          </a:xfrm>
          <a:prstGeom prst="rect">
            <a:avLst/>
          </a:prstGeom>
          <a:ln>
            <a:noFill/>
          </a:ln>
          <a:effectLst>
            <a:softEdge rad="112500"/>
          </a:effectLst>
        </p:spPr>
      </p:pic>
      <p:pic>
        <p:nvPicPr>
          <p:cNvPr id="13320" name="Picture 8" descr="Картинка 1 из 45"/>
          <p:cNvPicPr>
            <a:picLocks noChangeAspect="1" noChangeArrowheads="1"/>
          </p:cNvPicPr>
          <p:nvPr/>
        </p:nvPicPr>
        <p:blipFill>
          <a:blip r:embed="rId4" cstate="print"/>
          <a:srcRect/>
          <a:stretch>
            <a:fillRect/>
          </a:stretch>
        </p:blipFill>
        <p:spPr bwMode="auto">
          <a:xfrm>
            <a:off x="7000892" y="1571612"/>
            <a:ext cx="1984219" cy="3457575"/>
          </a:xfrm>
          <a:prstGeom prst="rect">
            <a:avLst/>
          </a:prstGeom>
          <a:ln>
            <a:noFill/>
          </a:ln>
          <a:effectLst>
            <a:softEdge rad="112500"/>
          </a:effectLst>
        </p:spPr>
      </p:pic>
    </p:spTree>
  </p:cSld>
  <p:clrMapOvr>
    <a:masterClrMapping/>
  </p:clrMapOvr>
  <p:transition spd="slow">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428604"/>
            <a:ext cx="6786610" cy="3139321"/>
          </a:xfrm>
          <a:prstGeom prst="rect">
            <a:avLst/>
          </a:prstGeom>
          <a:noFill/>
        </p:spPr>
        <p:txBody>
          <a:bodyPr wrap="square" rtlCol="0">
            <a:spAutoFit/>
          </a:bodyPr>
          <a:lstStyle/>
          <a:p>
            <a:r>
              <a:rPr lang="ru-RU" dirty="0"/>
              <a:t>Техника.</a:t>
            </a:r>
          </a:p>
          <a:p>
            <a:r>
              <a:rPr lang="ru-RU" dirty="0" smtClean="0"/>
              <a:t>Стойка </a:t>
            </a:r>
            <a:r>
              <a:rPr lang="ru-RU" dirty="0"/>
              <a:t>волейболиста: ноги на ширине плеч, полусогнутые, не­большой наклон туловища вперед, прямые руки </a:t>
            </a:r>
            <a:r>
              <a:rPr lang="ru-RU" dirty="0" err="1"/>
              <a:t>впереди-внизу</a:t>
            </a:r>
            <a:r>
              <a:rPr lang="ru-RU" dirty="0"/>
              <a:t>, кисти соединены.</a:t>
            </a:r>
          </a:p>
          <a:p>
            <a:r>
              <a:rPr lang="ru-RU" dirty="0"/>
              <a:t>Мяч принимается на предплечья. При передаче мяча выпрямля­ются одновременно ноги и туловище, руки двигаются вперед в плече­вых суставах</a:t>
            </a:r>
            <a:r>
              <a:rPr lang="ru-RU" dirty="0" smtClean="0"/>
              <a:t>.</a:t>
            </a:r>
            <a:r>
              <a:rPr lang="ru-RU" dirty="0"/>
              <a:t> При приеме одной рукой одновременно с выпадом, выносится одно­именная рука для приема мяча. Прием осуществляется коротким отры­вистым движением предплечья, кулака или жесткой ладонью.</a:t>
            </a:r>
          </a:p>
        </p:txBody>
      </p:sp>
      <p:pic>
        <p:nvPicPr>
          <p:cNvPr id="3" name="Рисунок 2" descr="animaties-gif-vollybal-3852612 (1).gif"/>
          <p:cNvPicPr>
            <a:picLocks noChangeAspect="1"/>
          </p:cNvPicPr>
          <p:nvPr/>
        </p:nvPicPr>
        <p:blipFill>
          <a:blip r:embed="rId2" cstate="print"/>
          <a:stretch>
            <a:fillRect/>
          </a:stretch>
        </p:blipFill>
        <p:spPr>
          <a:xfrm>
            <a:off x="5857884" y="3357562"/>
            <a:ext cx="3000396" cy="3000396"/>
          </a:xfrm>
          <a:prstGeom prst="rect">
            <a:avLst/>
          </a:prstGeom>
        </p:spPr>
      </p:pic>
    </p:spTree>
  </p:cSld>
  <p:clrMapOvr>
    <a:masterClrMapping/>
  </p:clrMapOvr>
  <p:transition>
    <p:wipe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52400"/>
            <a:ext cx="8229600" cy="838200"/>
          </a:xfrm>
        </p:spPr>
        <p:txBody>
          <a:bodyPr/>
          <a:lstStyle/>
          <a:p>
            <a:pPr algn="ctr">
              <a:defRPr/>
            </a:pPr>
            <a:r>
              <a:rPr lang="ru-RU" sz="4800" b="1" u="sng" dirty="0" smtClean="0">
                <a:solidFill>
                  <a:schemeClr val="accent3">
                    <a:lumMod val="75000"/>
                  </a:schemeClr>
                </a:solidFill>
                <a:effectLst>
                  <a:outerShdw blurRad="38100" dist="38100" dir="2700000" algn="tl">
                    <a:srgbClr val="000000">
                      <a:alpha val="43137"/>
                    </a:srgbClr>
                  </a:outerShdw>
                </a:effectLst>
                <a:latin typeface="Comic Sans MS" pitchFamily="66" charset="0"/>
              </a:rPr>
              <a:t>Блокирование</a:t>
            </a:r>
            <a:endParaRPr lang="ru-RU" sz="4800" b="1" u="sng" dirty="0">
              <a:solidFill>
                <a:schemeClr val="accent3">
                  <a:lumMod val="75000"/>
                </a:schemeClr>
              </a:solidFill>
              <a:effectLst>
                <a:outerShdw blurRad="38100" dist="38100" dir="2700000" algn="tl">
                  <a:srgbClr val="000000">
                    <a:alpha val="43137"/>
                  </a:srgbClr>
                </a:outerShdw>
              </a:effectLst>
              <a:latin typeface="Comic Sans MS" pitchFamily="66" charset="0"/>
            </a:endParaRPr>
          </a:p>
        </p:txBody>
      </p:sp>
      <p:sp>
        <p:nvSpPr>
          <p:cNvPr id="3" name="Содержимое 2"/>
          <p:cNvSpPr>
            <a:spLocks noGrp="1"/>
          </p:cNvSpPr>
          <p:nvPr>
            <p:ph sz="quarter" idx="2"/>
          </p:nvPr>
        </p:nvSpPr>
        <p:spPr>
          <a:xfrm>
            <a:off x="228600" y="1371600"/>
            <a:ext cx="3657600" cy="5486400"/>
          </a:xfrm>
        </p:spPr>
        <p:txBody>
          <a:bodyPr>
            <a:noAutofit/>
          </a:bodyPr>
          <a:lstStyle/>
          <a:p>
            <a:pPr eaLnBrk="1" fontAlgn="auto" hangingPunct="1">
              <a:spcAft>
                <a:spcPts val="0"/>
              </a:spcAft>
              <a:buFont typeface="Wingdings 2"/>
              <a:buNone/>
              <a:defRPr/>
            </a:pPr>
            <a:r>
              <a:rPr lang="ru-RU" sz="1800" dirty="0" smtClean="0">
                <a:solidFill>
                  <a:schemeClr val="accent2"/>
                </a:solidFill>
              </a:rPr>
              <a:t>    Блокирование</a:t>
            </a:r>
            <a:r>
              <a:rPr lang="ru-RU" sz="1800" dirty="0" smtClean="0"/>
              <a:t>: </a:t>
            </a:r>
            <a:r>
              <a:rPr lang="ru-RU" sz="1600" dirty="0" smtClean="0"/>
              <a:t>Это игровой приём, при котором защищающаяся команда препятствует переводу мяча при атаке противника на свою сторону, перекрывая его ход любой частью тела над сеткой, обычно руками, перенесёнными на сторону противника в рамках правил. Разрешается переносить руки на сторону противника при блокировании в той степени, чтобы они не мешали противнику до его атаки или другого игрового действия. Блок может быть одиночным или групповым. Блокировать могут только те игроки, что стоят на передней линии(2, 3, 4).</a:t>
            </a:r>
          </a:p>
          <a:p>
            <a:pPr eaLnBrk="1" fontAlgn="auto" hangingPunct="1">
              <a:spcAft>
                <a:spcPts val="0"/>
              </a:spcAft>
              <a:buFont typeface="Wingdings 2"/>
              <a:buNone/>
              <a:defRPr/>
            </a:pPr>
            <a:endParaRPr lang="ru-RU" sz="1800" dirty="0">
              <a:effectLst>
                <a:outerShdw blurRad="38100" dist="38100" dir="2700000" algn="tl">
                  <a:srgbClr val="000000">
                    <a:alpha val="43137"/>
                  </a:srgbClr>
                </a:outerShdw>
              </a:effectLst>
            </a:endParaRPr>
          </a:p>
        </p:txBody>
      </p:sp>
      <p:pic>
        <p:nvPicPr>
          <p:cNvPr id="14340" name="Picture 6" descr="Картинка 1 из 93"/>
          <p:cNvPicPr>
            <a:picLocks noChangeAspect="1" noChangeArrowheads="1"/>
          </p:cNvPicPr>
          <p:nvPr/>
        </p:nvPicPr>
        <p:blipFill>
          <a:blip r:embed="rId2" cstate="print"/>
          <a:srcRect/>
          <a:stretch>
            <a:fillRect/>
          </a:stretch>
        </p:blipFill>
        <p:spPr bwMode="auto">
          <a:xfrm rot="21361510">
            <a:off x="4120209" y="1240406"/>
            <a:ext cx="2895600" cy="2455072"/>
          </a:xfrm>
          <a:prstGeom prst="rect">
            <a:avLst/>
          </a:prstGeom>
          <a:ln>
            <a:noFill/>
          </a:ln>
          <a:effectLst>
            <a:softEdge rad="112500"/>
          </a:effectLst>
        </p:spPr>
      </p:pic>
    </p:spTree>
  </p:cSld>
  <p:clrMapOvr>
    <a:masterClrMapping/>
  </p:clrMapOvr>
  <p:transition spd="slow">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clipartfinders.com/clipart/155/this-entry-was-posted-on-october-17-2012-bookmark-the-permalink--155207.gif"/>
          <p:cNvPicPr>
            <a:picLocks noChangeAspect="1" noChangeArrowheads="1"/>
          </p:cNvPicPr>
          <p:nvPr/>
        </p:nvPicPr>
        <p:blipFill>
          <a:blip r:embed="rId2" cstate="print"/>
          <a:srcRect/>
          <a:stretch>
            <a:fillRect/>
          </a:stretch>
        </p:blipFill>
        <p:spPr bwMode="auto">
          <a:xfrm>
            <a:off x="5214942" y="2143116"/>
            <a:ext cx="3714744" cy="4445310"/>
          </a:xfrm>
          <a:prstGeom prst="rect">
            <a:avLst/>
          </a:prstGeom>
          <a:noFill/>
        </p:spPr>
      </p:pic>
      <p:sp>
        <p:nvSpPr>
          <p:cNvPr id="2" name="Прямоугольник 1"/>
          <p:cNvSpPr/>
          <p:nvPr/>
        </p:nvSpPr>
        <p:spPr>
          <a:xfrm>
            <a:off x="571472" y="285728"/>
            <a:ext cx="6500842" cy="5078313"/>
          </a:xfrm>
          <a:prstGeom prst="rect">
            <a:avLst/>
          </a:prstGeom>
        </p:spPr>
        <p:txBody>
          <a:bodyPr wrap="square">
            <a:spAutoFit/>
          </a:bodyPr>
          <a:lstStyle/>
          <a:p>
            <a:r>
              <a:rPr lang="ru-RU" dirty="0" smtClean="0"/>
              <a:t>Техника</a:t>
            </a:r>
            <a:endParaRPr lang="ru-RU" dirty="0"/>
          </a:p>
          <a:p>
            <a:r>
              <a:rPr lang="ru-RU" dirty="0"/>
              <a:t>Перемещение - обычные шаги, приставные, галоп, </a:t>
            </a:r>
            <a:r>
              <a:rPr lang="ru-RU" dirty="0" err="1"/>
              <a:t>скрестные</a:t>
            </a:r>
            <a:r>
              <a:rPr lang="ru-RU" dirty="0"/>
              <a:t> ша­ги, бег.</a:t>
            </a:r>
          </a:p>
          <a:p>
            <a:r>
              <a:rPr lang="ru-RU" dirty="0"/>
              <a:t>Выполняется быстро и мягко к месту предполагаемого прыжка. Прыжок - из положения стопы в узкой стойке, ноги согнуты, со­гнутые руки отведены назад. Одновременным толчком двумя ногами, разгибанием ног и выпрямлением туловища, а так же активным махом рук вниз, впереди, затем вверх.</a:t>
            </a:r>
          </a:p>
          <a:p>
            <a:r>
              <a:rPr lang="ru-RU" dirty="0"/>
              <a:t>Вынос рук - кратчайшим путем вверх над сеткой или с перекосом через сетку одновременно с прыжком. Блокируется мяч в высшей точке прыжка напряженными кистями (пальцы разведены, в стороны, рас­стояние между ними 6-8 см).</a:t>
            </a:r>
          </a:p>
          <a:p>
            <a:r>
              <a:rPr lang="ru-RU" dirty="0"/>
              <a:t>Приземление - легкое, на согнутые ноги с носка, руки опускаются вниз так, чтобы не задеть сетку.</a:t>
            </a:r>
          </a:p>
          <a:p>
            <a:r>
              <a:rPr lang="ru-RU" dirty="0"/>
              <a:t>При групповом блокировании техника такая же, но с учетом близ­ко расположенного партнера.</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85720" y="1285860"/>
          <a:ext cx="8858280" cy="3857629"/>
        </p:xfrm>
        <a:graphic>
          <a:graphicData uri="http://schemas.openxmlformats.org/drawingml/2006/table">
            <a:tbl>
              <a:tblPr/>
              <a:tblGrid>
                <a:gridCol w="1322047"/>
                <a:gridCol w="1759585"/>
                <a:gridCol w="2197125"/>
                <a:gridCol w="1518186"/>
                <a:gridCol w="2061337"/>
              </a:tblGrid>
              <a:tr h="797676">
                <a:tc>
                  <a:txBody>
                    <a:bodyPr/>
                    <a:lstStyle/>
                    <a:p>
                      <a:pPr algn="just">
                        <a:spcAft>
                          <a:spcPts val="0"/>
                        </a:spcAft>
                      </a:pPr>
                      <a:r>
                        <a:rPr lang="ru-RU" sz="1000" dirty="0">
                          <a:latin typeface="Tahoma"/>
                        </a:rPr>
                        <a:t>Фаза Элемент</a:t>
                      </a:r>
                      <a:endParaRPr lang="ru-RU" sz="1700" dirty="0"/>
                    </a:p>
                  </a:txBody>
                  <a:tcPr marL="66101" marR="661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Подготовительное</a:t>
                      </a:r>
                      <a:endParaRPr lang="ru-RU" sz="1700"/>
                    </a:p>
                    <a:p>
                      <a:pPr algn="just">
                        <a:spcAft>
                          <a:spcPts val="0"/>
                        </a:spcAft>
                      </a:pPr>
                      <a:r>
                        <a:rPr lang="ru-RU" sz="1000">
                          <a:latin typeface="Tahoma"/>
                        </a:rPr>
                        <a:t>движение</a:t>
                      </a:r>
                      <a:endParaRPr lang="ru-RU" sz="1700"/>
                    </a:p>
                  </a:txBody>
                  <a:tcPr marL="66101" marR="66101"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dirty="0">
                          <a:latin typeface="Tahoma"/>
                        </a:rPr>
                        <a:t>Встречное движение к мячу</a:t>
                      </a:r>
                      <a:endParaRPr lang="ru-RU" sz="1700" dirty="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Взаимодействие</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Сопровождение мяча</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540230">
                <a:tc>
                  <a:txBody>
                    <a:bodyPr/>
                    <a:lstStyle/>
                    <a:p>
                      <a:pPr algn="just">
                        <a:spcAft>
                          <a:spcPts val="0"/>
                        </a:spcAft>
                      </a:pPr>
                      <a:r>
                        <a:rPr lang="ru-RU" sz="1000">
                          <a:latin typeface="Tahoma"/>
                        </a:rPr>
                        <a:t>Подача</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Замах</a:t>
                      </a:r>
                      <a:endParaRPr lang="ru-RU" sz="1700"/>
                    </a:p>
                  </a:txBody>
                  <a:tcPr marL="66101" marR="66101"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dirty="0">
                          <a:latin typeface="Tahoma"/>
                        </a:rPr>
                        <a:t>Выпрямление туловища</a:t>
                      </a:r>
                      <a:endParaRPr lang="ru-RU" sz="1700" dirty="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Удар</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Сгибание туловища</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1165">
                <a:tc>
                  <a:txBody>
                    <a:bodyPr/>
                    <a:lstStyle/>
                    <a:p>
                      <a:pPr algn="just">
                        <a:spcAft>
                          <a:spcPts val="0"/>
                        </a:spcAft>
                      </a:pPr>
                      <a:r>
                        <a:rPr lang="ru-RU" sz="1000">
                          <a:latin typeface="Tahoma"/>
                        </a:rPr>
                        <a:t>Прием</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dirty="0" err="1">
                          <a:latin typeface="Tahoma"/>
                        </a:rPr>
                        <a:t>Подседание</a:t>
                      </a:r>
                      <a:endParaRPr lang="ru-RU" sz="1700" dirty="0"/>
                    </a:p>
                  </a:txBody>
                  <a:tcPr marL="66101" marR="66101"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Разгибание</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Касание</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Выпрямление</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286840">
                <a:tc>
                  <a:txBody>
                    <a:bodyPr/>
                    <a:lstStyle/>
                    <a:p>
                      <a:pPr algn="just">
                        <a:spcAft>
                          <a:spcPts val="0"/>
                        </a:spcAft>
                      </a:pPr>
                      <a:r>
                        <a:rPr lang="ru-RU" sz="1000">
                          <a:latin typeface="Tahoma"/>
                        </a:rPr>
                        <a:t>мяча</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r>
                        <a:rPr lang="ru-RU" sz="1000">
                          <a:latin typeface="Tahoma"/>
                        </a:rPr>
                        <a:t> </a:t>
                      </a:r>
                      <a:endParaRPr lang="ru-RU" sz="1700"/>
                    </a:p>
                  </a:txBody>
                  <a:tcPr marL="66101" marR="66101"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dirty="0">
                          <a:latin typeface="Tahoma"/>
                        </a:rPr>
                        <a:t>ног</a:t>
                      </a:r>
                      <a:endParaRPr lang="ru-RU" sz="1700" dirty="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r>
                        <a:rPr lang="ru-RU" sz="1000">
                          <a:latin typeface="Tahoma"/>
                        </a:rPr>
                        <a:t> </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ног</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627397">
                <a:tc>
                  <a:txBody>
                    <a:bodyPr/>
                    <a:lstStyle/>
                    <a:p>
                      <a:pPr algn="just">
                        <a:spcAft>
                          <a:spcPts val="0"/>
                        </a:spcAft>
                      </a:pPr>
                      <a:r>
                        <a:rPr lang="ru-RU" sz="1000">
                          <a:latin typeface="Tahoma"/>
                        </a:rPr>
                        <a:t>Передача</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Подседание</a:t>
                      </a:r>
                      <a:endParaRPr lang="ru-RU" sz="1700"/>
                    </a:p>
                  </a:txBody>
                  <a:tcPr marL="66101" marR="66101"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dirty="0">
                          <a:latin typeface="Tahoma"/>
                        </a:rPr>
                        <a:t>Разгибание ног</a:t>
                      </a:r>
                      <a:endParaRPr lang="ru-RU" sz="1700" dirty="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Касание</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Выпрямление ног, рук</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6232">
                <a:tc>
                  <a:txBody>
                    <a:bodyPr/>
                    <a:lstStyle/>
                    <a:p>
                      <a:pPr algn="just">
                        <a:spcAft>
                          <a:spcPts val="0"/>
                        </a:spcAft>
                      </a:pPr>
                      <a:r>
                        <a:rPr lang="ru-RU" sz="1000">
                          <a:latin typeface="Tahoma"/>
                        </a:rPr>
                        <a:t>Нападаю</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Прыжок</a:t>
                      </a:r>
                      <a:endParaRPr lang="ru-RU" sz="1700"/>
                    </a:p>
                  </a:txBody>
                  <a:tcPr marL="66101" marR="66101"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dirty="0">
                          <a:latin typeface="Tahoma"/>
                        </a:rPr>
                        <a:t>Выпрямление</a:t>
                      </a:r>
                      <a:endParaRPr lang="ru-RU" sz="1700" dirty="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Удар</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Сгибание</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11165">
                <a:tc>
                  <a:txBody>
                    <a:bodyPr/>
                    <a:lstStyle/>
                    <a:p>
                      <a:pPr algn="just">
                        <a:spcAft>
                          <a:spcPts val="0"/>
                        </a:spcAft>
                      </a:pPr>
                      <a:r>
                        <a:rPr lang="ru-RU" sz="1000">
                          <a:latin typeface="Tahoma"/>
                        </a:rPr>
                        <a:t>щий удар</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r>
                        <a:rPr lang="ru-RU" sz="1000">
                          <a:latin typeface="Tahoma"/>
                        </a:rPr>
                        <a:t> </a:t>
                      </a:r>
                      <a:endParaRPr lang="ru-RU" sz="1700"/>
                    </a:p>
                  </a:txBody>
                  <a:tcPr marL="66101" marR="66101"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туловища</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r>
                        <a:rPr lang="ru-RU" sz="1000">
                          <a:latin typeface="Tahoma"/>
                        </a:rPr>
                        <a:t> </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туловища</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291906">
                <a:tc>
                  <a:txBody>
                    <a:bodyPr/>
                    <a:lstStyle/>
                    <a:p>
                      <a:pPr algn="just">
                        <a:spcAft>
                          <a:spcPts val="0"/>
                        </a:spcAft>
                      </a:pPr>
                      <a:r>
                        <a:rPr lang="ru-RU" sz="1000">
                          <a:latin typeface="Tahoma"/>
                        </a:rPr>
                        <a:t>Блокиро-</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Прыжок</a:t>
                      </a:r>
                      <a:endParaRPr lang="ru-RU" sz="1700"/>
                    </a:p>
                  </a:txBody>
                  <a:tcPr marL="66101" marR="66101"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Сгибание</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dirty="0">
                          <a:latin typeface="Tahoma"/>
                        </a:rPr>
                        <a:t>Касание</a:t>
                      </a:r>
                      <a:endParaRPr lang="ru-RU" sz="1700" dirty="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Выпрямление</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r h="375018">
                <a:tc>
                  <a:txBody>
                    <a:bodyPr/>
                    <a:lstStyle/>
                    <a:p>
                      <a:pPr algn="just">
                        <a:spcAft>
                          <a:spcPts val="0"/>
                        </a:spcAft>
                      </a:pPr>
                      <a:r>
                        <a:rPr lang="ru-RU" sz="1000">
                          <a:latin typeface="Tahoma"/>
                        </a:rPr>
                        <a:t>вание</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r>
                        <a:rPr lang="ru-RU" sz="1000">
                          <a:latin typeface="Tahoma"/>
                        </a:rPr>
                        <a:t> </a:t>
                      </a:r>
                      <a:endParaRPr lang="ru-RU" sz="1700"/>
                    </a:p>
                  </a:txBody>
                  <a:tcPr marL="66101" marR="66101" marT="0" marB="0">
                    <a:lnL w="12700" cap="flat" cmpd="sng" algn="ctr">
                      <a:solidFill>
                        <a:srgbClr val="000000"/>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a:latin typeface="Tahoma"/>
                        </a:rPr>
                        <a:t>туловища</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r>
                        <a:rPr lang="ru-RU" sz="1000">
                          <a:latin typeface="Tahoma"/>
                        </a:rPr>
                        <a:t> </a:t>
                      </a:r>
                      <a:endParaRPr lang="ru-RU" sz="170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c>
                  <a:txBody>
                    <a:bodyPr/>
                    <a:lstStyle/>
                    <a:p>
                      <a:pPr algn="just">
                        <a:spcAft>
                          <a:spcPts val="0"/>
                        </a:spcAft>
                      </a:pPr>
                      <a:r>
                        <a:rPr lang="ru-RU" sz="1000" dirty="0">
                          <a:latin typeface="Tahoma"/>
                        </a:rPr>
                        <a:t>туловища</a:t>
                      </a:r>
                      <a:endParaRPr lang="ru-RU" sz="1700" dirty="0"/>
                    </a:p>
                  </a:txBody>
                  <a:tcPr marL="66101" marR="66101"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785794"/>
            <a:ext cx="6429420" cy="584775"/>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Спасибо за внимание</a:t>
            </a:r>
            <a:endParaRPr lang="ru-RU"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285728"/>
            <a:ext cx="6500858" cy="3508653"/>
          </a:xfrm>
          <a:prstGeom prst="rect">
            <a:avLst/>
          </a:prstGeom>
          <a:noFill/>
        </p:spPr>
        <p:txBody>
          <a:bodyPr wrap="square" rtlCol="0">
            <a:spAutoFit/>
          </a:bodyPr>
          <a:lstStyle/>
          <a:p>
            <a:r>
              <a:rPr lang="ru-RU" sz="2400" dirty="0" smtClean="0"/>
              <a:t>СОДЕРЖАНИЕ:</a:t>
            </a:r>
          </a:p>
          <a:p>
            <a:r>
              <a:rPr lang="ru-RU" sz="2400" i="1" dirty="0" smtClean="0">
                <a:hlinkClick r:id="rId2" action="ppaction://hlinksldjump"/>
              </a:rPr>
              <a:t>1.ВВЕДЕНИЕ</a:t>
            </a:r>
            <a:endParaRPr lang="ru-RU" sz="2400" i="1" dirty="0" smtClean="0"/>
          </a:p>
          <a:p>
            <a:r>
              <a:rPr lang="ru-RU" sz="2400" i="1" dirty="0" smtClean="0">
                <a:hlinkClick r:id="rId3" action="ppaction://hlinksldjump"/>
              </a:rPr>
              <a:t>2.Правила игры </a:t>
            </a:r>
            <a:endParaRPr lang="ru-RU" sz="2400" i="1" dirty="0" smtClean="0"/>
          </a:p>
          <a:p>
            <a:r>
              <a:rPr lang="ru-RU" sz="2400" i="1" dirty="0" smtClean="0"/>
              <a:t>3. </a:t>
            </a:r>
            <a:r>
              <a:rPr lang="ru-RU" sz="2400" i="1" dirty="0" smtClean="0">
                <a:hlinkClick r:id="rId4" action="ppaction://hlinksldjump"/>
              </a:rPr>
              <a:t>МЕТОДИКА </a:t>
            </a:r>
            <a:r>
              <a:rPr lang="ru-RU" sz="2400" i="1" dirty="0">
                <a:hlinkClick r:id="rId4" action="ppaction://hlinksldjump"/>
              </a:rPr>
              <a:t>ОБУЧЕНИЯ ТЕХНИЧЕСКИМ </a:t>
            </a:r>
            <a:r>
              <a:rPr lang="ru-RU" sz="2400" i="1" dirty="0" smtClean="0">
                <a:hlinkClick r:id="rId4" action="ppaction://hlinksldjump"/>
              </a:rPr>
              <a:t>ПРИЕМАМ</a:t>
            </a:r>
            <a:endParaRPr lang="ru-RU" sz="2400" i="1" dirty="0" smtClean="0"/>
          </a:p>
          <a:p>
            <a:r>
              <a:rPr lang="ru-RU" sz="2400" i="1" dirty="0" smtClean="0">
                <a:hlinkClick r:id="rId5" action="ppaction://hlinksldjump"/>
              </a:rPr>
              <a:t>4.ТЕХНИКА ИГРЫ В ВОЛЕЙБОЛ (ОСНОВНЫЕ ПРИЕМЫ В ВОЛЕЙБОЛЕ) </a:t>
            </a:r>
            <a:endParaRPr lang="ru-RU" sz="2400" i="1" dirty="0"/>
          </a:p>
          <a:p>
            <a:endParaRPr lang="ru-RU" dirty="0"/>
          </a:p>
          <a:p>
            <a:endParaRPr lang="ru-RU" dirty="0" smtClean="0"/>
          </a:p>
          <a:p>
            <a:endParaRPr lang="ru-RU" dirty="0"/>
          </a:p>
        </p:txBody>
      </p:sp>
      <p:pic>
        <p:nvPicPr>
          <p:cNvPr id="6" name="Рисунок 5" descr="Volleyball.gif"/>
          <p:cNvPicPr>
            <a:picLocks noChangeAspect="1"/>
          </p:cNvPicPr>
          <p:nvPr/>
        </p:nvPicPr>
        <p:blipFill>
          <a:blip r:embed="rId6" cstate="print"/>
          <a:stretch>
            <a:fillRect/>
          </a:stretch>
        </p:blipFill>
        <p:spPr>
          <a:xfrm>
            <a:off x="1071538" y="3357562"/>
            <a:ext cx="6774219" cy="3024205"/>
          </a:xfrm>
          <a:prstGeom prst="rect">
            <a:avLst/>
          </a:prstGeom>
        </p:spPr>
      </p:pic>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static-web-0.kspu.ru/web/images/2016/04/21/ece3f2b3bc56af1f98e47343ac4caa20/play-volleyball-step-12-version-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3143240" y="571480"/>
            <a:ext cx="6000760" cy="1754326"/>
          </a:xfrm>
          <a:prstGeom prst="rect">
            <a:avLst/>
          </a:prstGeom>
        </p:spPr>
        <p:txBody>
          <a:bodyPr wrap="square">
            <a:spAutoFit/>
          </a:bodyPr>
          <a:lstStyle/>
          <a:p>
            <a:r>
              <a:rPr lang="ru-RU" dirty="0"/>
              <a:t>Формирование личности в процессе занятий волейболом осуществляется в соответствии с общим направлением воспитания всесторонне развитого человека. Именно эта направленность и определяет положительное влияние волейбола на воспитание школьников и студентов.</a:t>
            </a:r>
          </a:p>
        </p:txBody>
      </p:sp>
      <p:sp>
        <p:nvSpPr>
          <p:cNvPr id="5" name="Прямоугольник 4"/>
          <p:cNvSpPr/>
          <p:nvPr/>
        </p:nvSpPr>
        <p:spPr>
          <a:xfrm>
            <a:off x="0" y="2357430"/>
            <a:ext cx="6286512" cy="3970318"/>
          </a:xfrm>
          <a:prstGeom prst="rect">
            <a:avLst/>
          </a:prstGeom>
        </p:spPr>
        <p:txBody>
          <a:bodyPr wrap="square">
            <a:spAutoFit/>
          </a:bodyPr>
          <a:lstStyle/>
          <a:p>
            <a:r>
              <a:rPr lang="ru-RU" dirty="0">
                <a:solidFill>
                  <a:srgbClr val="000000"/>
                </a:solidFill>
              </a:rPr>
              <a:t>Главная особенность физической культуры и спорта детей и молодежи вытекает из ее воспитательных функций. Эти функции и определяют целевые установки и задачи, которые ставит наше общество: формирование личности, воспитание социальной направленности взаимоотношений школьников и студентов в коллективе, их приобщение к общественно полезной деятельности, к решению общественно важных задач. Наличие разнообразных форм общения при спортивной деятельности создает условия для формирования определенных отношений юных спортсменов не только со школьниками разных возрастных групп, но и со взрослыми людьми, с обществом в целом. </a:t>
            </a:r>
          </a:p>
        </p:txBody>
      </p:sp>
      <p:sp>
        <p:nvSpPr>
          <p:cNvPr id="6" name="TextBox 5"/>
          <p:cNvSpPr txBox="1"/>
          <p:nvPr/>
        </p:nvSpPr>
        <p:spPr>
          <a:xfrm>
            <a:off x="0" y="214290"/>
            <a:ext cx="4143404" cy="369332"/>
          </a:xfrm>
          <a:prstGeom prst="rect">
            <a:avLst/>
          </a:prstGeom>
          <a:noFill/>
        </p:spPr>
        <p:txBody>
          <a:bodyPr wrap="square" rtlCol="0">
            <a:spAutoFit/>
          </a:bodyPr>
          <a:lstStyle/>
          <a:p>
            <a:r>
              <a:rPr lang="ru-RU" dirty="0" smtClean="0"/>
              <a:t>ВВЕДЕНИЕ</a:t>
            </a:r>
            <a:endParaRPr lang="ru-RU" dirty="0"/>
          </a:p>
        </p:txBody>
      </p:sp>
      <p:pic>
        <p:nvPicPr>
          <p:cNvPr id="9" name="Picture 2" descr="http://student.tstu.tver.ru/wp-content/uploads/2014/11/%D0%B2%D0%BE%D0%BB%D0%B5%D0%B9%D0%B1%D0%BE%D0%BB1.jpg">
            <a:hlinkClick r:id="rId3" action="ppaction://hlinksldjump"/>
          </p:cNvPr>
          <p:cNvPicPr>
            <a:picLocks noChangeAspect="1" noChangeArrowheads="1"/>
          </p:cNvPicPr>
          <p:nvPr/>
        </p:nvPicPr>
        <p:blipFill>
          <a:blip r:embed="rId4" cstate="print"/>
          <a:srcRect/>
          <a:stretch>
            <a:fillRect/>
          </a:stretch>
        </p:blipFill>
        <p:spPr bwMode="auto">
          <a:xfrm>
            <a:off x="7286644" y="5214926"/>
            <a:ext cx="1643074" cy="1643074"/>
          </a:xfrm>
          <a:prstGeom prst="rect">
            <a:avLst/>
          </a:prstGeom>
          <a:noFill/>
        </p:spPr>
      </p:pic>
    </p:spTree>
  </p:cSld>
  <p:clrMapOvr>
    <a:masterClrMapping/>
  </p:clrMapOvr>
  <p:transition>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a:xfrm>
            <a:off x="500034" y="0"/>
            <a:ext cx="8229600" cy="666750"/>
          </a:xfrm>
        </p:spPr>
        <p:txBody>
          <a:bodyPr>
            <a:normAutofit fontScale="90000"/>
          </a:bodyPr>
          <a:lstStyle/>
          <a:p>
            <a:pPr algn="ctr" eaLnBrk="1" hangingPunct="1">
              <a:defRPr/>
            </a:pPr>
            <a:r>
              <a:rPr lang="ru-RU" dirty="0" smtClean="0"/>
              <a:t/>
            </a:r>
            <a:br>
              <a:rPr lang="ru-RU" dirty="0" smtClean="0"/>
            </a:br>
            <a:r>
              <a:rPr lang="ru-RU" sz="4800" b="1" u="sng" dirty="0" smtClean="0">
                <a:solidFill>
                  <a:schemeClr val="accent3">
                    <a:lumMod val="75000"/>
                  </a:schemeClr>
                </a:solidFill>
                <a:effectLst>
                  <a:outerShdw blurRad="38100" dist="38100" dir="2700000" algn="tl">
                    <a:srgbClr val="000000">
                      <a:alpha val="43137"/>
                    </a:srgbClr>
                  </a:outerShdw>
                </a:effectLst>
                <a:latin typeface="Comic Sans MS" pitchFamily="66" charset="0"/>
              </a:rPr>
              <a:t>Правила игры</a:t>
            </a:r>
          </a:p>
        </p:txBody>
      </p:sp>
      <p:sp>
        <p:nvSpPr>
          <p:cNvPr id="7171" name="Содержимое 2"/>
          <p:cNvSpPr>
            <a:spLocks noGrp="1"/>
          </p:cNvSpPr>
          <p:nvPr>
            <p:ph idx="1"/>
          </p:nvPr>
        </p:nvSpPr>
        <p:spPr>
          <a:xfrm>
            <a:off x="228600" y="1066800"/>
            <a:ext cx="7772400" cy="5257800"/>
          </a:xfrm>
        </p:spPr>
        <p:txBody>
          <a:bodyPr>
            <a:normAutofit lnSpcReduction="10000"/>
          </a:bodyPr>
          <a:lstStyle/>
          <a:p>
            <a:pPr eaLnBrk="1" hangingPunct="1">
              <a:defRPr/>
            </a:pPr>
            <a:r>
              <a:rPr lang="ru-RU" sz="1800" dirty="0" smtClean="0">
                <a:solidFill>
                  <a:schemeClr val="accent2"/>
                </a:solidFill>
                <a:effectLst>
                  <a:outerShdw blurRad="38100" dist="38100" dir="2700000" algn="tl">
                    <a:srgbClr val="000000">
                      <a:alpha val="43137"/>
                    </a:srgbClr>
                  </a:outerShdw>
                </a:effectLst>
              </a:rPr>
              <a:t>- волейбол </a:t>
            </a:r>
            <a:r>
              <a:rPr lang="ru-RU" sz="1800" dirty="0" smtClean="0"/>
              <a:t>- коллективная игра; играют 6*6;</a:t>
            </a:r>
          </a:p>
          <a:p>
            <a:pPr eaLnBrk="1" hangingPunct="1">
              <a:defRPr/>
            </a:pPr>
            <a:r>
              <a:rPr lang="ru-RU" sz="1800" dirty="0" smtClean="0"/>
              <a:t>- цель игры – ударами рук направить мяч на сторону соперников и там приземлить;</a:t>
            </a:r>
          </a:p>
          <a:p>
            <a:pPr eaLnBrk="1" hangingPunct="1">
              <a:defRPr/>
            </a:pPr>
            <a:r>
              <a:rPr lang="ru-RU" sz="1800" dirty="0" smtClean="0"/>
              <a:t>- матч состоит из пяти партий, а они - из эпизодов, в любом из них разыгрывается одно очко. Эпизод начинается с подачи через сетку (подающий находится за линией своей площадки), после чего игроки неприятельской команды, передавая мяч друг другу не более двух раз, третьим ударом отправляют через сетку. Команда получает очко и право на следующую подачу, если соперник не сумеет отбить мяч ( и он коснется земли либо пола) или не перекинет мяч обратно через сетку за три касания. Выигрывает партию команда, набравшая 25 очков. </a:t>
            </a:r>
          </a:p>
          <a:p>
            <a:pPr eaLnBrk="1" hangingPunct="1">
              <a:defRPr/>
            </a:pPr>
            <a:r>
              <a:rPr lang="ru-RU" sz="1800" dirty="0" smtClean="0"/>
              <a:t>- игроки команд располагаются на площадках в определенном порядке, зоны обозначаются номерами 1, 2, 3, 4, 5, 6; три под сеткой и  три сзади. </a:t>
            </a:r>
          </a:p>
          <a:p>
            <a:pPr eaLnBrk="1" hangingPunct="1">
              <a:defRPr/>
            </a:pPr>
            <a:r>
              <a:rPr lang="ru-RU" sz="1800" dirty="0" smtClean="0"/>
              <a:t>-если команда выигрывает очко при чужой подаче, то перед          своей игроки, двигаясь по часовой стрелке, переходят в               другие зоны.</a:t>
            </a:r>
          </a:p>
          <a:p>
            <a:pPr eaLnBrk="1" hangingPunct="1">
              <a:defRPr/>
            </a:pPr>
            <a:endParaRPr lang="ru-RU" dirty="0" smtClean="0"/>
          </a:p>
        </p:txBody>
      </p:sp>
      <p:pic>
        <p:nvPicPr>
          <p:cNvPr id="5124" name="Picture 7" descr="http://im2-tub.yandex.net/i?id=145206840-22-24">
            <a:hlinkClick r:id="rId2" action="ppaction://hlinksldjump"/>
          </p:cNvPr>
          <p:cNvPicPr>
            <a:picLocks noChangeAspect="1" noChangeArrowheads="1"/>
          </p:cNvPicPr>
          <p:nvPr/>
        </p:nvPicPr>
        <p:blipFill>
          <a:blip r:embed="rId3" cstate="print"/>
          <a:srcRect/>
          <a:stretch>
            <a:fillRect/>
          </a:stretch>
        </p:blipFill>
        <p:spPr bwMode="auto">
          <a:xfrm>
            <a:off x="7162800" y="5257800"/>
            <a:ext cx="1581150" cy="1360488"/>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785794"/>
            <a:ext cx="3857652" cy="1754326"/>
          </a:xfrm>
          <a:prstGeom prst="rect">
            <a:avLst/>
          </a:prstGeom>
        </p:spPr>
        <p:txBody>
          <a:bodyPr wrap="square">
            <a:spAutoFit/>
          </a:bodyPr>
          <a:lstStyle/>
          <a:p>
            <a:r>
              <a:rPr lang="ru-RU" b="1" dirty="0"/>
              <a:t>МЕТОДИКА ОБУЧЕНИЯ ТЕХНИЧЕСКИМ ПРИЕМАМ</a:t>
            </a:r>
            <a:endParaRPr lang="ru-RU" dirty="0"/>
          </a:p>
          <a:p>
            <a:r>
              <a:rPr lang="ru-RU" dirty="0"/>
              <a:t>Техника игры – это комплекс специальных приемов, необходимых волейболисту для успешного участия в игре. </a:t>
            </a:r>
          </a:p>
        </p:txBody>
      </p:sp>
      <p:sp>
        <p:nvSpPr>
          <p:cNvPr id="8" name="Прямоугольник 7"/>
          <p:cNvSpPr/>
          <p:nvPr/>
        </p:nvSpPr>
        <p:spPr>
          <a:xfrm>
            <a:off x="0" y="2643182"/>
            <a:ext cx="4286248" cy="3139321"/>
          </a:xfrm>
          <a:prstGeom prst="rect">
            <a:avLst/>
          </a:prstGeom>
        </p:spPr>
        <p:txBody>
          <a:bodyPr wrap="square">
            <a:spAutoFit/>
          </a:bodyPr>
          <a:lstStyle/>
          <a:p>
            <a:r>
              <a:rPr lang="ru-RU" dirty="0"/>
              <a:t>Спортивную технику следует рассматривать как систему элемен­тов движения, направленную на расширение двигательной задачи.</a:t>
            </a:r>
          </a:p>
          <a:p>
            <a:r>
              <a:rPr lang="ru-RU" dirty="0"/>
              <a:t>Наиболее существенным при анализе техники предполагается рас­смотрение ее кинематической, динамической, анатомической, фазовой и других структур</a:t>
            </a:r>
            <a:r>
              <a:rPr lang="ru-RU" dirty="0" smtClean="0"/>
              <a:t>.</a:t>
            </a:r>
          </a:p>
          <a:p>
            <a:endParaRPr lang="ru-RU" dirty="0"/>
          </a:p>
        </p:txBody>
      </p:sp>
      <p:pic>
        <p:nvPicPr>
          <p:cNvPr id="9" name="Рисунок 8" descr="gif2.gif">
            <a:hlinkClick r:id="rId2" action="ppaction://hlinksldjump"/>
          </p:cNvPr>
          <p:cNvPicPr>
            <a:picLocks noChangeAspect="1"/>
          </p:cNvPicPr>
          <p:nvPr/>
        </p:nvPicPr>
        <p:blipFill>
          <a:blip r:embed="rId3" cstate="print"/>
          <a:stretch>
            <a:fillRect/>
          </a:stretch>
        </p:blipFill>
        <p:spPr>
          <a:xfrm>
            <a:off x="4452928" y="500042"/>
            <a:ext cx="4691072" cy="4691072"/>
          </a:xfrm>
          <a:prstGeom prst="rect">
            <a:avLst/>
          </a:prstGeom>
        </p:spPr>
      </p:pic>
    </p:spTree>
  </p:cSld>
  <p:clrMapOvr>
    <a:masterClrMapping/>
  </p:clrMapOvr>
  <p:transition>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volzsky.ru/img/2015/volzsky.ru-ucheniki-volzhskoy-sportshkoly-vyigrali-sorevnovaniya-po-volyaybolu.jpg"/>
          <p:cNvPicPr>
            <a:picLocks noChangeAspect="1" noChangeArrowheads="1"/>
          </p:cNvPicPr>
          <p:nvPr/>
        </p:nvPicPr>
        <p:blipFill>
          <a:blip r:embed="rId2" cstate="print"/>
          <a:srcRect/>
          <a:stretch>
            <a:fillRect/>
          </a:stretch>
        </p:blipFill>
        <p:spPr bwMode="auto">
          <a:xfrm>
            <a:off x="0" y="6095"/>
            <a:ext cx="9144000" cy="6851906"/>
          </a:xfrm>
          <a:prstGeom prst="rect">
            <a:avLst/>
          </a:prstGeom>
          <a:noFill/>
        </p:spPr>
      </p:pic>
      <p:sp>
        <p:nvSpPr>
          <p:cNvPr id="4" name="Прямоугольник 3"/>
          <p:cNvSpPr/>
          <p:nvPr/>
        </p:nvSpPr>
        <p:spPr>
          <a:xfrm>
            <a:off x="0" y="642918"/>
            <a:ext cx="8858312" cy="5909310"/>
          </a:xfrm>
          <a:prstGeom prst="rect">
            <a:avLst/>
          </a:prstGeom>
        </p:spPr>
        <p:txBody>
          <a:bodyPr wrap="square">
            <a:spAutoFit/>
          </a:bodyPr>
          <a:lstStyle/>
          <a:p>
            <a:r>
              <a:rPr lang="ru-RU" i="1" dirty="0" smtClean="0">
                <a:solidFill>
                  <a:srgbClr val="FFFF00"/>
                </a:solidFill>
              </a:rPr>
              <a:t>Кинематическая структура</a:t>
            </a:r>
            <a:r>
              <a:rPr lang="ru-RU" dirty="0" smtClean="0">
                <a:solidFill>
                  <a:srgbClr val="FFFF00"/>
                </a:solidFill>
              </a:rPr>
              <a:t>— взаимодействие движений в про­странстве и времени, выражающееся в траекториях, темпе, скоростях и ускорениях</a:t>
            </a:r>
          </a:p>
          <a:p>
            <a:r>
              <a:rPr lang="ru-RU" i="1" dirty="0" smtClean="0">
                <a:solidFill>
                  <a:srgbClr val="FFFF00"/>
                </a:solidFill>
              </a:rPr>
              <a:t>Динамическая структура —</a:t>
            </a:r>
            <a:r>
              <a:rPr lang="ru-RU" dirty="0" smtClean="0">
                <a:solidFill>
                  <a:srgbClr val="FFFF00"/>
                </a:solidFill>
              </a:rPr>
              <a:t>взаимодействие частей тела друг с другом с высшими силами, выражается в определении массы, силы и направлении их действия.</a:t>
            </a:r>
          </a:p>
          <a:p>
            <a:r>
              <a:rPr lang="ru-RU" i="1" dirty="0" smtClean="0">
                <a:solidFill>
                  <a:srgbClr val="002060"/>
                </a:solidFill>
              </a:rPr>
              <a:t>Ритмическая структура -</a:t>
            </a:r>
            <a:r>
              <a:rPr lang="ru-RU" dirty="0" smtClean="0">
                <a:solidFill>
                  <a:srgbClr val="002060"/>
                </a:solidFill>
              </a:rPr>
              <a:t>сочетание временных и пространст­венных характеристик движения, показывает порядок выполнения от­дельных фаз (разбег волейболистов при блокировании и нападающем ударе).</a:t>
            </a:r>
          </a:p>
          <a:p>
            <a:r>
              <a:rPr lang="ru-RU" i="1" dirty="0" smtClean="0">
                <a:solidFill>
                  <a:srgbClr val="FFFF00"/>
                </a:solidFill>
              </a:rPr>
              <a:t>Анатомическая структура</a:t>
            </a:r>
            <a:r>
              <a:rPr lang="ru-RU" dirty="0" smtClean="0">
                <a:solidFill>
                  <a:srgbClr val="FFFF00"/>
                </a:solidFill>
              </a:rPr>
              <a:t>- взаимодействие костно-связочного и мышечного аппаратов, режим работы мышц и координация мышечных сокращений.</a:t>
            </a:r>
          </a:p>
          <a:p>
            <a:r>
              <a:rPr lang="ru-RU" i="1" dirty="0" smtClean="0">
                <a:solidFill>
                  <a:srgbClr val="002060"/>
                </a:solidFill>
              </a:rPr>
              <a:t>Фазовая структура</a:t>
            </a:r>
            <a:r>
              <a:rPr lang="ru-RU" dirty="0" smtClean="0">
                <a:solidFill>
                  <a:srgbClr val="002060"/>
                </a:solidFill>
              </a:rPr>
              <a:t>- рассматривает своеобразие и последова­тельность отдельных фаз движения.</a:t>
            </a:r>
          </a:p>
          <a:p>
            <a:r>
              <a:rPr lang="ru-RU" dirty="0" smtClean="0">
                <a:solidFill>
                  <a:srgbClr val="002060"/>
                </a:solidFill>
              </a:rPr>
              <a:t>Техника волейбола состоит из стоек игрока, передвижений по площадке, передач мяча, нападающих ударов, блокирования и подач. Техника волейбола является основным средством тактики, по мере со­вершенствования волейболистами техники появляется возможность для постепенного перехода в игре ко все более сложным индивидуальным тактическим действиям, тактическим комбинациям и системам игры. Недостаточная техническая подготовленность ограничивает тактиче­ские возможности волейболистов.</a:t>
            </a:r>
            <a:endParaRPr lang="ru-RU" dirty="0">
              <a:solidFill>
                <a:srgbClr val="002060"/>
              </a:solidFill>
            </a:endParaRPr>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533400" y="457200"/>
            <a:ext cx="8229600" cy="1143000"/>
          </a:xfrm>
        </p:spPr>
        <p:txBody>
          <a:bodyPr/>
          <a:lstStyle/>
          <a:p>
            <a:pPr algn="ctr" eaLnBrk="1" hangingPunct="1">
              <a:defRPr/>
            </a:pPr>
            <a:r>
              <a:rPr lang="ru-RU" sz="4800" b="1" u="sng" dirty="0" smtClean="0">
                <a:solidFill>
                  <a:schemeClr val="accent3">
                    <a:lumMod val="75000"/>
                  </a:schemeClr>
                </a:solidFill>
                <a:effectLst>
                  <a:outerShdw blurRad="38100" dist="38100" dir="2700000" algn="tl">
                    <a:srgbClr val="000000">
                      <a:alpha val="43137"/>
                    </a:srgbClr>
                  </a:outerShdw>
                </a:effectLst>
                <a:latin typeface="Comic Sans MS" pitchFamily="66" charset="0"/>
              </a:rPr>
              <a:t>Основные приёмы в игре</a:t>
            </a:r>
          </a:p>
        </p:txBody>
      </p:sp>
      <p:sp>
        <p:nvSpPr>
          <p:cNvPr id="9219" name="Содержимое 2"/>
          <p:cNvSpPr>
            <a:spLocks noGrp="1"/>
          </p:cNvSpPr>
          <p:nvPr>
            <p:ph idx="1"/>
          </p:nvPr>
        </p:nvSpPr>
        <p:spPr>
          <a:xfrm>
            <a:off x="762000" y="2133600"/>
            <a:ext cx="3276600" cy="4389438"/>
          </a:xfrm>
        </p:spPr>
        <p:txBody>
          <a:bodyPr/>
          <a:lstStyle/>
          <a:p>
            <a:pPr eaLnBrk="1" hangingPunct="1"/>
            <a:r>
              <a:rPr lang="ru-RU" sz="1800" smtClean="0"/>
              <a:t>Подача</a:t>
            </a:r>
          </a:p>
          <a:p>
            <a:pPr eaLnBrk="1" hangingPunct="1"/>
            <a:r>
              <a:rPr lang="ru-RU" sz="1800" smtClean="0"/>
              <a:t>Приём</a:t>
            </a:r>
          </a:p>
          <a:p>
            <a:pPr eaLnBrk="1" hangingPunct="1"/>
            <a:r>
              <a:rPr lang="ru-RU" sz="1800" smtClean="0"/>
              <a:t>Передача</a:t>
            </a:r>
          </a:p>
          <a:p>
            <a:pPr eaLnBrk="1" hangingPunct="1"/>
            <a:r>
              <a:rPr lang="ru-RU" sz="1800" smtClean="0"/>
              <a:t>Нижние подачи</a:t>
            </a:r>
          </a:p>
          <a:p>
            <a:pPr eaLnBrk="1" hangingPunct="1"/>
            <a:r>
              <a:rPr lang="ru-RU" sz="1800" smtClean="0"/>
              <a:t>Верхние подачи</a:t>
            </a:r>
          </a:p>
          <a:p>
            <a:pPr eaLnBrk="1" hangingPunct="1"/>
            <a:r>
              <a:rPr lang="ru-RU" sz="1800" smtClean="0"/>
              <a:t>Атака</a:t>
            </a:r>
          </a:p>
          <a:p>
            <a:pPr eaLnBrk="1" hangingPunct="1"/>
            <a:r>
              <a:rPr lang="ru-RU" sz="1800" smtClean="0"/>
              <a:t>Блокирование</a:t>
            </a:r>
          </a:p>
          <a:p>
            <a:pPr eaLnBrk="1" hangingPunct="1"/>
            <a:r>
              <a:rPr lang="ru-RU" sz="1800" smtClean="0"/>
              <a:t>Либеро и др.</a:t>
            </a:r>
          </a:p>
          <a:p>
            <a:pPr eaLnBrk="1" hangingPunct="1"/>
            <a:endParaRPr lang="ru-RU" smtClean="0"/>
          </a:p>
          <a:p>
            <a:pPr eaLnBrk="1" hangingPunct="1"/>
            <a:endParaRPr lang="ru-RU" smtClean="0"/>
          </a:p>
        </p:txBody>
      </p:sp>
      <p:pic>
        <p:nvPicPr>
          <p:cNvPr id="10245" name="Picture 5" descr="http://im3-tub.yandex.net/i?id=126504310-22-24"/>
          <p:cNvPicPr>
            <a:picLocks noChangeAspect="1" noChangeArrowheads="1"/>
          </p:cNvPicPr>
          <p:nvPr/>
        </p:nvPicPr>
        <p:blipFill>
          <a:blip r:embed="rId2" cstate="print"/>
          <a:srcRect/>
          <a:stretch>
            <a:fillRect/>
          </a:stretch>
        </p:blipFill>
        <p:spPr bwMode="auto">
          <a:xfrm>
            <a:off x="6096000" y="3886200"/>
            <a:ext cx="2369126" cy="2286000"/>
          </a:xfrm>
          <a:prstGeom prst="rect">
            <a:avLst/>
          </a:prstGeom>
          <a:ln>
            <a:noFill/>
          </a:ln>
          <a:effectLst>
            <a:softEdge rad="112500"/>
          </a:effectLst>
        </p:spPr>
      </p:pic>
      <p:pic>
        <p:nvPicPr>
          <p:cNvPr id="10247" name="Picture 7" descr="http://im4-tub.yandex.net/i?id=310347660-09-24"/>
          <p:cNvPicPr>
            <a:picLocks noChangeAspect="1" noChangeArrowheads="1"/>
          </p:cNvPicPr>
          <p:nvPr/>
        </p:nvPicPr>
        <p:blipFill>
          <a:blip r:embed="rId3" cstate="print"/>
          <a:srcRect/>
          <a:stretch>
            <a:fillRect/>
          </a:stretch>
        </p:blipFill>
        <p:spPr bwMode="auto">
          <a:xfrm>
            <a:off x="4419600" y="2133600"/>
            <a:ext cx="2362200" cy="2362200"/>
          </a:xfrm>
          <a:prstGeom prst="rect">
            <a:avLst/>
          </a:prstGeom>
          <a:ln>
            <a:noFill/>
          </a:ln>
          <a:effectLst>
            <a:softEdge rad="112500"/>
          </a:effectLst>
        </p:spPr>
      </p:pic>
    </p:spTree>
  </p:cSld>
  <p:clrMapOvr>
    <a:masterClrMapping/>
  </p:clrMapOvr>
  <p:transition spd="slow">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77635-Volleyball-Saskatoon-Association-Vbs.gif"/>
          <p:cNvPicPr>
            <a:picLocks noChangeAspect="1"/>
          </p:cNvPicPr>
          <p:nvPr/>
        </p:nvPicPr>
        <p:blipFill>
          <a:blip r:embed="rId2" cstate="print"/>
          <a:stretch>
            <a:fillRect/>
          </a:stretch>
        </p:blipFill>
        <p:spPr>
          <a:xfrm rot="-180000">
            <a:off x="139200" y="1379074"/>
            <a:ext cx="3116012" cy="5401087"/>
          </a:xfrm>
          <a:prstGeom prst="rect">
            <a:avLst/>
          </a:prstGeom>
        </p:spPr>
      </p:pic>
      <p:sp>
        <p:nvSpPr>
          <p:cNvPr id="4" name="Заголовок 3"/>
          <p:cNvSpPr>
            <a:spLocks noGrp="1"/>
          </p:cNvSpPr>
          <p:nvPr>
            <p:ph type="title"/>
          </p:nvPr>
        </p:nvSpPr>
        <p:spPr>
          <a:xfrm>
            <a:off x="3571868" y="0"/>
            <a:ext cx="5300642" cy="990600"/>
          </a:xfrm>
        </p:spPr>
        <p:txBody>
          <a:bodyPr/>
          <a:lstStyle/>
          <a:p>
            <a:pPr algn="ctr">
              <a:defRPr/>
            </a:pPr>
            <a:r>
              <a:rPr lang="ru-RU" sz="4800" b="1" u="sng" dirty="0" smtClean="0">
                <a:solidFill>
                  <a:schemeClr val="accent3">
                    <a:lumMod val="75000"/>
                  </a:schemeClr>
                </a:solidFill>
                <a:effectLst>
                  <a:outerShdw blurRad="38100" dist="38100" dir="2700000" algn="tl">
                    <a:srgbClr val="000000">
                      <a:alpha val="43137"/>
                    </a:srgbClr>
                  </a:outerShdw>
                </a:effectLst>
                <a:latin typeface="Comic Sans MS" pitchFamily="66" charset="0"/>
              </a:rPr>
              <a:t>Подача</a:t>
            </a:r>
            <a:endParaRPr lang="ru-RU" sz="4800" b="1" u="sng" dirty="0">
              <a:solidFill>
                <a:schemeClr val="accent3">
                  <a:lumMod val="75000"/>
                </a:schemeClr>
              </a:solidFill>
              <a:effectLst>
                <a:outerShdw blurRad="38100" dist="38100" dir="2700000" algn="tl">
                  <a:srgbClr val="000000">
                    <a:alpha val="43137"/>
                  </a:srgbClr>
                </a:outerShdw>
              </a:effectLst>
              <a:latin typeface="Comic Sans MS" pitchFamily="66" charset="0"/>
            </a:endParaRPr>
          </a:p>
        </p:txBody>
      </p:sp>
      <p:sp>
        <p:nvSpPr>
          <p:cNvPr id="12290" name="Содержимое 2"/>
          <p:cNvSpPr>
            <a:spLocks noGrp="1"/>
          </p:cNvSpPr>
          <p:nvPr>
            <p:ph sz="half" idx="1"/>
          </p:nvPr>
        </p:nvSpPr>
        <p:spPr>
          <a:xfrm>
            <a:off x="3357554" y="1142984"/>
            <a:ext cx="5786446" cy="4786346"/>
          </a:xfrm>
        </p:spPr>
        <p:txBody>
          <a:bodyPr>
            <a:normAutofit/>
          </a:bodyPr>
          <a:lstStyle/>
          <a:p>
            <a:pPr eaLnBrk="1" hangingPunct="1">
              <a:buFont typeface="Wingdings 2" pitchFamily="18" charset="2"/>
              <a:buNone/>
              <a:defRPr/>
            </a:pPr>
            <a:r>
              <a:rPr lang="ru-RU" sz="1600" dirty="0" smtClean="0"/>
              <a:t>   </a:t>
            </a:r>
            <a:r>
              <a:rPr lang="ru-RU" sz="1600" dirty="0" smtClean="0">
                <a:solidFill>
                  <a:schemeClr val="accent2"/>
                </a:solidFill>
                <a:effectLst>
                  <a:outerShdw blurRad="38100" dist="38100" dir="2700000" algn="tl">
                    <a:srgbClr val="000000">
                      <a:alpha val="43137"/>
                    </a:srgbClr>
                  </a:outerShdw>
                </a:effectLst>
              </a:rPr>
              <a:t>Подача</a:t>
            </a:r>
            <a:r>
              <a:rPr lang="ru-RU" sz="1600" u="sng" dirty="0" smtClean="0"/>
              <a:t> </a:t>
            </a:r>
            <a:r>
              <a:rPr lang="ru-RU" sz="1600" dirty="0" smtClean="0"/>
              <a:t>производится из зоны подачи за задней линией игровой площадки с целью приземлить мяч на половине противника или максимально усложнить приём. </a:t>
            </a:r>
          </a:p>
          <a:p>
            <a:pPr eaLnBrk="1" hangingPunct="1">
              <a:defRPr/>
            </a:pPr>
            <a:r>
              <a:rPr lang="ru-RU" sz="1600" dirty="0" smtClean="0"/>
              <a:t>Выполняет подачу игрок, который в результате последнего перехода перемещается из второй в первую зону. Подача производится из зоны подачи за задней линией игровой площадки с целью приземлить мяч на половине противника или максимально усложнить приём. </a:t>
            </a:r>
          </a:p>
          <a:p>
            <a:pPr eaLnBrk="1" hangingPunct="1">
              <a:defRPr/>
            </a:pPr>
            <a:r>
              <a:rPr lang="ru-RU" sz="1600" dirty="0" smtClean="0"/>
              <a:t>В современном волейболе наиболее распространена силовая подача в прыжке</a:t>
            </a:r>
            <a:r>
              <a:rPr lang="ru-RU" sz="1600" baseline="30000" dirty="0" smtClean="0">
                <a:hlinkClick r:id="rId3"/>
              </a:rPr>
              <a:t>[</a:t>
            </a:r>
            <a:r>
              <a:rPr lang="ru-RU" sz="1600" dirty="0" smtClean="0"/>
              <a:t>. Её противоположностью является укороченная (планирующая, тактическая) подача, когда мяч направляется близко к сетке.</a:t>
            </a:r>
          </a:p>
          <a:p>
            <a:pPr eaLnBrk="1" hangingPunct="1">
              <a:buFont typeface="Wingdings 2" pitchFamily="18" charset="2"/>
              <a:buNone/>
              <a:defRPr/>
            </a:pPr>
            <a:endParaRPr lang="ru-RU" sz="1600" dirty="0" smtClean="0"/>
          </a:p>
        </p:txBody>
      </p:sp>
    </p:spTree>
  </p:cSld>
  <p:clrMapOvr>
    <a:masterClrMapping/>
  </p:clrMapOvr>
  <p:transition spd="slow">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Картинка 4 из 1372"/>
          <p:cNvPicPr>
            <a:picLocks noChangeAspect="1" noChangeArrowheads="1"/>
          </p:cNvPicPr>
          <p:nvPr/>
        </p:nvPicPr>
        <p:blipFill>
          <a:blip r:embed="rId2" cstate="print"/>
          <a:srcRect/>
          <a:stretch>
            <a:fillRect/>
          </a:stretch>
        </p:blipFill>
        <p:spPr bwMode="auto">
          <a:xfrm>
            <a:off x="3428991" y="2571744"/>
            <a:ext cx="5715009" cy="4286256"/>
          </a:xfrm>
          <a:prstGeom prst="rect">
            <a:avLst/>
          </a:prstGeom>
          <a:ln>
            <a:noFill/>
          </a:ln>
          <a:effectLst>
            <a:softEdge rad="112500"/>
          </a:effectLst>
        </p:spPr>
      </p:pic>
      <p:sp>
        <p:nvSpPr>
          <p:cNvPr id="2" name="Прямоугольник 1"/>
          <p:cNvSpPr/>
          <p:nvPr/>
        </p:nvSpPr>
        <p:spPr>
          <a:xfrm>
            <a:off x="428596" y="285728"/>
            <a:ext cx="7286660" cy="5724644"/>
          </a:xfrm>
          <a:prstGeom prst="rect">
            <a:avLst/>
          </a:prstGeom>
        </p:spPr>
        <p:txBody>
          <a:bodyPr wrap="square">
            <a:spAutoFit/>
          </a:bodyPr>
          <a:lstStyle/>
          <a:p>
            <a:r>
              <a:rPr lang="ru-RU" sz="2400" b="1" u="sng" dirty="0">
                <a:ln w="18000">
                  <a:solidFill>
                    <a:schemeClr val="accent2">
                      <a:satMod val="140000"/>
                    </a:schemeClr>
                  </a:solidFill>
                  <a:prstDash val="solid"/>
                  <a:miter lim="800000"/>
                </a:ln>
                <a:noFill/>
                <a:effectLst>
                  <a:outerShdw blurRad="25500" dist="23000" dir="7020000" algn="tl">
                    <a:srgbClr val="000000">
                      <a:alpha val="50000"/>
                    </a:srgbClr>
                  </a:outerShdw>
                </a:effectLst>
              </a:rPr>
              <a:t>Обучение (для всех видов подач).</a:t>
            </a:r>
            <a:endPar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r>
              <a:rPr lang="ru-RU" dirty="0"/>
              <a:t>Многократное подбрасывание мяча из И.П.</a:t>
            </a:r>
          </a:p>
          <a:p>
            <a:r>
              <a:rPr lang="ru-RU" dirty="0"/>
              <a:t>Подбрасывание мяча и замах.</a:t>
            </a:r>
          </a:p>
          <a:p>
            <a:r>
              <a:rPr lang="ru-RU" dirty="0"/>
              <a:t>Имитация подачи в целом без мяча и с мячом, ловя его левой рукой одновременно с ударом.</a:t>
            </a:r>
          </a:p>
          <a:p>
            <a:r>
              <a:rPr lang="ru-RU" dirty="0"/>
              <a:t>Подача мяча на расстояние 6-10 метров в стену, в парах поперек зала, в колоннах.</a:t>
            </a:r>
          </a:p>
          <a:p>
            <a:r>
              <a:rPr lang="ru-RU" dirty="0"/>
              <a:t>Подача через сетку на расстояния 4-6 метров (через сетку на мень­шей высоте).</a:t>
            </a:r>
          </a:p>
          <a:p>
            <a:r>
              <a:rPr lang="ru-RU" dirty="0"/>
              <a:t>Подачи с зоны подач.</a:t>
            </a:r>
          </a:p>
          <a:p>
            <a:r>
              <a:rPr lang="ru-RU" dirty="0"/>
              <a:t>Подачи с зоны подач в левую и правую часть площадки.</a:t>
            </a:r>
          </a:p>
          <a:p>
            <a:r>
              <a:rPr lang="ru-RU" dirty="0"/>
              <a:t>Подачи в определенные зоны.</a:t>
            </a:r>
          </a:p>
          <a:p>
            <a:r>
              <a:rPr lang="ru-RU" dirty="0"/>
              <a:t>Выполнение подач на скорость.</a:t>
            </a:r>
          </a:p>
          <a:p>
            <a:r>
              <a:rPr lang="ru-RU" dirty="0"/>
              <a:t>закрепление подачи в играх и игровых упражнениях: «Снайперы» - площадка разделена на 9 равных квадратов, каждый квадрат обозначен цифрой (это количество очков; чем труднее зона для попадания, тем больше цифра, которую определяет учитель). Играющие разделены на 2 команды. Игроки по очереди одной команды (или из каждой команды) выполняют подачи.</a:t>
            </a:r>
          </a:p>
        </p:txBody>
      </p:sp>
    </p:spTree>
  </p:cSld>
  <p:clrMapOvr>
    <a:masterClrMapping/>
  </p:clrMapOvr>
  <p:transition>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86</TotalTime>
  <Words>1385</Words>
  <Application>Microsoft Office PowerPoint</Application>
  <PresentationFormat>Экран (4:3)</PresentationFormat>
  <Paragraphs>123</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Открытая</vt:lpstr>
      <vt:lpstr>Презентация на тему: «Волейбол»</vt:lpstr>
      <vt:lpstr>Слайд 2</vt:lpstr>
      <vt:lpstr>Слайд 3</vt:lpstr>
      <vt:lpstr> Правила игры</vt:lpstr>
      <vt:lpstr>Слайд 5</vt:lpstr>
      <vt:lpstr>Слайд 6</vt:lpstr>
      <vt:lpstr>Основные приёмы в игре</vt:lpstr>
      <vt:lpstr>Подача</vt:lpstr>
      <vt:lpstr>Слайд 9</vt:lpstr>
      <vt:lpstr>Передача</vt:lpstr>
      <vt:lpstr>Слайд 11</vt:lpstr>
      <vt:lpstr>Верхний и нижний приём</vt:lpstr>
      <vt:lpstr>Слайд 13</vt:lpstr>
      <vt:lpstr>Блокирование</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dc:title>
  <dc:creator>vladelets</dc:creator>
  <cp:lastModifiedBy>Доктор Светлана</cp:lastModifiedBy>
  <cp:revision>10</cp:revision>
  <dcterms:created xsi:type="dcterms:W3CDTF">2016-12-09T20:06:23Z</dcterms:created>
  <dcterms:modified xsi:type="dcterms:W3CDTF">2016-12-11T18:51:24Z</dcterms:modified>
</cp:coreProperties>
</file>