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5" r:id="rId3"/>
    <p:sldId id="262" r:id="rId4"/>
    <p:sldId id="261" r:id="rId5"/>
    <p:sldId id="282" r:id="rId6"/>
    <p:sldId id="283" r:id="rId7"/>
    <p:sldId id="284" r:id="rId8"/>
    <p:sldId id="285" r:id="rId9"/>
    <p:sldId id="260" r:id="rId10"/>
    <p:sldId id="286" r:id="rId11"/>
    <p:sldId id="264" r:id="rId12"/>
    <p:sldId id="263" r:id="rId13"/>
    <p:sldId id="265" r:id="rId14"/>
    <p:sldId id="266" r:id="rId15"/>
    <p:sldId id="267" r:id="rId16"/>
    <p:sldId id="268" r:id="rId17"/>
    <p:sldId id="287" r:id="rId18"/>
    <p:sldId id="269" r:id="rId19"/>
    <p:sldId id="270" r:id="rId20"/>
    <p:sldId id="271" r:id="rId21"/>
    <p:sldId id="276" r:id="rId22"/>
    <p:sldId id="277" r:id="rId23"/>
    <p:sldId id="279" r:id="rId24"/>
    <p:sldId id="280" r:id="rId25"/>
    <p:sldId id="281" r:id="rId26"/>
    <p:sldId id="274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8FD6C3-7333-4544-9270-424CF19920A6}" type="datetimeFigureOut">
              <a:rPr lang="es-UY"/>
              <a:pPr>
                <a:defRPr/>
              </a:pPr>
              <a:t>23/03/2017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UY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D0EFFFC-32E0-40E2-BF93-57ED6E4388F1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xmlns="" val="438584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dirty="0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D87C4-DB1B-4323-AE91-C28F9E5E4AB4}" type="slidenum">
              <a:rPr lang="es-UY" smtClean="0"/>
              <a:pPr/>
              <a:t>1</a:t>
            </a:fld>
            <a:endParaRPr lang="es-UY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15</a:t>
            </a:fld>
            <a:endParaRPr lang="es-UY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16</a:t>
            </a:fld>
            <a:endParaRPr lang="es-UY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17</a:t>
            </a:fld>
            <a:endParaRPr lang="es-UY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18</a:t>
            </a:fld>
            <a:endParaRPr lang="es-UY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19</a:t>
            </a:fld>
            <a:endParaRPr lang="es-UY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20</a:t>
            </a:fld>
            <a:endParaRPr lang="es-UY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26</a:t>
            </a:fld>
            <a:endParaRPr lang="es-UY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dirty="0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3</a:t>
            </a:fld>
            <a:endParaRPr lang="es-UY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4</a:t>
            </a:fld>
            <a:endParaRPr lang="es-UY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9</a:t>
            </a:fld>
            <a:endParaRPr lang="es-UY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10</a:t>
            </a:fld>
            <a:endParaRPr lang="es-UY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11</a:t>
            </a:fld>
            <a:endParaRPr lang="es-UY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12</a:t>
            </a:fld>
            <a:endParaRPr lang="es-UY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13</a:t>
            </a:fld>
            <a:endParaRPr lang="es-UY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61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58C96-ADE4-443D-9B36-31E717309900}" type="slidenum">
              <a:rPr lang="es-UY" smtClean="0"/>
              <a:pPr/>
              <a:t>14</a:t>
            </a:fld>
            <a:endParaRPr lang="es-UY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A3C8C-CE92-48B4-B685-5DE5CBE7C8F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771EC-B419-461C-A910-C130478AEBB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5426C-539E-49AD-BA16-EF01F88239B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DB2B0-94BB-4907-B2B0-4F7DFF967B2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DFBDF-99A6-4248-8B91-5D4C1FF7C7A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D1F46-2C06-4E3E-9A23-CBA055D01C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D7A8B-B3AD-4A74-8328-9589E3F417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B7C8E-5624-4ADA-89A8-92EA80EFB04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5468D-1EF7-402E-B84B-81A90CA8F52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FCDA0-6839-4DCD-8339-CA2CFE4D91F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B64D5-830C-4C7D-9C89-24D5FB07A9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E7045F-E8FC-4BBD-A886-C5100EE3D48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20688"/>
            <a:ext cx="7772400" cy="3456383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3300"/>
                </a:solidFill>
              </a:rPr>
              <a:t>Сопровождение </a:t>
            </a:r>
            <a:br>
              <a:rPr lang="ru-RU" b="1" i="1" dirty="0" smtClean="0">
                <a:solidFill>
                  <a:srgbClr val="003300"/>
                </a:solidFill>
              </a:rPr>
            </a:br>
            <a:r>
              <a:rPr lang="ru-RU" b="1" i="1" dirty="0" smtClean="0">
                <a:solidFill>
                  <a:srgbClr val="003300"/>
                </a:solidFill>
              </a:rPr>
              <a:t>детей с ОВЗ с учетом их психофизиологических особенностей</a:t>
            </a:r>
            <a:endParaRPr lang="es-ES" b="1" i="1" dirty="0" smtClean="0">
              <a:solidFill>
                <a:srgbClr val="003300"/>
              </a:solidFill>
            </a:endParaRP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560" y="4653136"/>
            <a:ext cx="8280920" cy="1584176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400" dirty="0" smtClean="0">
                <a:solidFill>
                  <a:srgbClr val="003300"/>
                </a:solidFill>
              </a:rPr>
              <a:t>Учитель начальных классов: </a:t>
            </a:r>
            <a:r>
              <a:rPr lang="ru-RU" sz="2400" dirty="0" err="1" smtClean="0">
                <a:solidFill>
                  <a:srgbClr val="003300"/>
                </a:solidFill>
              </a:rPr>
              <a:t>Власовец</a:t>
            </a:r>
            <a:r>
              <a:rPr lang="ru-RU" sz="2400" dirty="0" smtClean="0">
                <a:solidFill>
                  <a:srgbClr val="003300"/>
                </a:solidFill>
              </a:rPr>
              <a:t> С.И. </a:t>
            </a:r>
          </a:p>
          <a:p>
            <a:pPr marL="0" indent="0" algn="ctr">
              <a:buFontTx/>
              <a:buNone/>
            </a:pPr>
            <a:r>
              <a:rPr lang="ru-RU" sz="2400" dirty="0" smtClean="0">
                <a:solidFill>
                  <a:srgbClr val="003300"/>
                </a:solidFill>
              </a:rPr>
              <a:t>МОУ «Сланцевская СОШ №6»</a:t>
            </a:r>
          </a:p>
          <a:p>
            <a:pPr marL="0" indent="0" algn="ctr">
              <a:buFontTx/>
              <a:buNone/>
            </a:pPr>
            <a:r>
              <a:rPr lang="ru-RU" sz="2400" dirty="0" smtClean="0">
                <a:solidFill>
                  <a:srgbClr val="003300"/>
                </a:solidFill>
              </a:rPr>
              <a:t>2017 год</a:t>
            </a:r>
          </a:p>
          <a:p>
            <a:pPr marL="0" indent="0" algn="ctr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188640"/>
            <a:ext cx="8291264" cy="5721499"/>
          </a:xfrm>
        </p:spPr>
        <p:txBody>
          <a:bodyPr/>
          <a:lstStyle/>
          <a:p>
            <a:pPr algn="r">
              <a:buNone/>
            </a:pPr>
            <a:r>
              <a:rPr lang="ru-RU" b="1" i="1" dirty="0" smtClean="0"/>
              <a:t>«Истоки творческих способностей и дарований детей на кончиках их пальцев.  От пальцев, образно говоря, идут тончайшие  ручейки, которые питают источник творческой мысли. </a:t>
            </a:r>
            <a:br>
              <a:rPr lang="ru-RU" b="1" i="1" dirty="0" smtClean="0"/>
            </a:br>
            <a:r>
              <a:rPr lang="ru-RU" b="1" i="1" dirty="0" smtClean="0"/>
              <a:t>Другими словами: чем больше мастерства в детской ладошке, тем умнее ребенок».</a:t>
            </a:r>
            <a:br>
              <a:rPr lang="ru-RU" b="1" i="1" dirty="0" smtClean="0"/>
            </a:br>
            <a:endParaRPr lang="ru-RU" b="1" i="1" dirty="0" smtClean="0"/>
          </a:p>
          <a:p>
            <a:pPr algn="r">
              <a:buNone/>
            </a:pPr>
            <a:r>
              <a:rPr lang="ru-RU" b="1" i="1" dirty="0" smtClean="0"/>
              <a:t>Сухомлинский В.А.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</a:rPr>
              <a:t/>
            </a:r>
            <a:b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</a:rPr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pPr lvl="0"/>
            <a:r>
              <a:rPr lang="ru-RU" sz="2800" b="1" kern="1200" dirty="0" smtClean="0">
                <a:solidFill>
                  <a:srgbClr val="FF0000"/>
                </a:solidFill>
                <a:latin typeface="Times New Roman"/>
              </a:rPr>
              <a:t>Упражнения для тренировки </a:t>
            </a:r>
            <a:r>
              <a:rPr lang="ru-RU" kern="1200" dirty="0" smtClean="0">
                <a:solidFill>
                  <a:srgbClr val="FF0000"/>
                </a:solidFill>
                <a:latin typeface="Times New Roman"/>
              </a:rPr>
              <a:t/>
            </a:r>
            <a:br>
              <a:rPr lang="ru-RU" kern="1200" dirty="0" smtClean="0">
                <a:solidFill>
                  <a:srgbClr val="FF0000"/>
                </a:solidFill>
                <a:latin typeface="Times New Roman"/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196752"/>
            <a:ext cx="8291264" cy="3777283"/>
          </a:xfrm>
        </p:spPr>
        <p:txBody>
          <a:bodyPr/>
          <a:lstStyle/>
          <a:p>
            <a:pPr marL="174625" lvl="0" indent="0" algn="ctr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None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Колечко</a:t>
            </a:r>
            <a:r>
              <a:rPr lang="ru-RU" b="1" kern="1200" dirty="0" smtClean="0">
                <a:latin typeface="Times New Roman"/>
              </a:rPr>
              <a:t>(развитие мелкой и крупной моторики)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Поочередно и как можно быстрее перебирайте пальцы рук, соединяя в кольцо с большим пальцем последовательно указательный, средний и т.д. Проба выполняется в прямом и в обратном (от мизинца к указательному пальцу) порядке. Вначале упражнение выполняется каждой рукой отдельно, затем сразу двумя руками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</a:p>
        </p:txBody>
      </p:sp>
      <p:pic>
        <p:nvPicPr>
          <p:cNvPr id="4" name="Рисунок 4" descr="межп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79712" y="4365104"/>
            <a:ext cx="4680520" cy="219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980728"/>
            <a:ext cx="8229600" cy="1296144"/>
          </a:xfrm>
        </p:spPr>
        <p:txBody>
          <a:bodyPr/>
          <a:lstStyle/>
          <a:p>
            <a:pPr lvl="0"/>
            <a:r>
              <a:rPr lang="ru-RU" sz="4000" b="1" dirty="0" smtClean="0">
                <a:solidFill>
                  <a:srgbClr val="0000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«Кулак -ребро -ладонь».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3200" kern="1200" dirty="0" smtClean="0">
                <a:solidFill>
                  <a:prstClr val="black"/>
                </a:solidFill>
                <a:latin typeface="Times New Roman"/>
              </a:rPr>
              <a:t>(</a:t>
            </a:r>
            <a:r>
              <a:rPr lang="ru-RU" sz="2800" b="1" kern="1200" dirty="0" smtClean="0">
                <a:solidFill>
                  <a:prstClr val="black"/>
                </a:solidFill>
                <a:latin typeface="Times New Roman"/>
              </a:rPr>
              <a:t>Это упражнение улучшает мыслительную деятельность, синхронизирует работу полушарий, способствует запоминанию, повышает устойчивость внимания, активизирует процессы письма и чтения.)</a:t>
            </a:r>
            <a:br>
              <a:rPr lang="ru-RU" sz="2800" b="1" kern="1200" dirty="0" smtClean="0">
                <a:solidFill>
                  <a:prstClr val="black"/>
                </a:solidFill>
                <a:latin typeface="Times New Roman"/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endParaRPr lang="ru-RU" sz="2800" dirty="0" smtClean="0">
              <a:solidFill>
                <a:srgbClr val="FFFF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2492896"/>
            <a:ext cx="5040560" cy="4176464"/>
          </a:xfrm>
        </p:spPr>
        <p:txBody>
          <a:bodyPr/>
          <a:lstStyle/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None/>
              <a:defRPr/>
            </a:pPr>
            <a:endParaRPr lang="ru-RU" sz="2500" b="1" i="1" kern="1200" dirty="0" smtClean="0">
              <a:solidFill>
                <a:prstClr val="black"/>
              </a:solidFill>
              <a:latin typeface="Times New Roman"/>
            </a:endParaRP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  <a:defRPr/>
            </a:pPr>
            <a:r>
              <a:rPr lang="ru-RU" sz="2300" b="1" i="1" kern="1200" dirty="0" smtClean="0">
                <a:solidFill>
                  <a:prstClr val="black"/>
                </a:solidFill>
                <a:latin typeface="Times New Roman"/>
              </a:rPr>
              <a:t>Исходное положение</a:t>
            </a:r>
            <a:r>
              <a:rPr lang="ru-RU" sz="2300" kern="1200" dirty="0" smtClean="0">
                <a:solidFill>
                  <a:prstClr val="black"/>
                </a:solidFill>
                <a:latin typeface="Times New Roman"/>
              </a:rPr>
              <a:t>: сидя, руки находятся на плоскости стола. Три положения руки последовательно сменяют друг друга. Сжатая в кулак ладонь, положение ладони ребром на плоскости стола. Выполняется сначала правой рукой, затем левой рукой, потом двумя руками вместе. Количество повторений 8-10 раз. </a:t>
            </a:r>
          </a:p>
          <a:p>
            <a:endParaRPr lang="ru-RU" sz="2300" dirty="0" smtClean="0"/>
          </a:p>
        </p:txBody>
      </p:sp>
      <p:pic>
        <p:nvPicPr>
          <p:cNvPr id="4" name="Рисунок 5" descr="Кулак ребро ладон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645024"/>
            <a:ext cx="2315344" cy="223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«Лезгинка</a:t>
            </a:r>
            <a:r>
              <a:rPr lang="ru-RU" sz="2800" b="1" dirty="0" smtClean="0">
                <a:solidFill>
                  <a:srgbClr val="FFFF00"/>
                </a:solidFill>
              </a:rPr>
              <a:t>».</a:t>
            </a:r>
            <a:r>
              <a:rPr lang="ru-RU" sz="28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 smtClean="0">
                <a:solidFill>
                  <a:schemeClr val="tx1"/>
                </a:solidFill>
              </a:rPr>
              <a:t>способствует концентрации внимания, развивает самоконтроль)</a:t>
            </a:r>
            <a:endParaRPr lang="ru-RU" sz="2800" dirty="0" smtClean="0">
              <a:solidFill>
                <a:srgbClr val="FFFF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56792"/>
            <a:ext cx="8291264" cy="3921299"/>
          </a:xfrm>
        </p:spPr>
        <p:txBody>
          <a:bodyPr/>
          <a:lstStyle/>
          <a:p>
            <a:r>
              <a:rPr lang="ru-RU" sz="2800" kern="1200" dirty="0" smtClean="0">
                <a:solidFill>
                  <a:prstClr val="black"/>
                </a:solidFill>
                <a:latin typeface="Times New Roman"/>
              </a:rPr>
              <a:t> Левую руку сложите в кулак, большой палец отставьте в сторону, кулак разверните пальцами к себе. Правой рукой прямой ладонью в горизонтальном положении прикоснитесь к мизинцу левой. После этого одновременно смените положение правой и левой рук. Повторите 6-8 раз. Добивайтесь высокой скорости смены положений.</a:t>
            </a:r>
            <a:endParaRPr lang="ru-RU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invGray">
          <a:xfrm>
            <a:off x="4139952" y="4653136"/>
            <a:ext cx="3456384" cy="19317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611560" y="404664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Ухо – нос – хлопок </a:t>
            </a:r>
            <a:r>
              <a:rPr lang="ru-RU" dirty="0" smtClean="0"/>
              <a:t>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268760"/>
            <a:ext cx="8291264" cy="3921299"/>
          </a:xfrm>
        </p:spPr>
        <p:txBody>
          <a:bodyPr/>
          <a:lstStyle/>
          <a:p>
            <a:pPr marL="137160" lvl="0" indent="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None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(Улучшает мыслительную деятельность, повышает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стрессоустойчивость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способствует самоконтролю, произвольности деятельности.)</a:t>
            </a:r>
          </a:p>
          <a:p>
            <a:pPr marL="137160" lvl="0" indent="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None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None/>
            </a:pPr>
            <a:r>
              <a:rPr lang="ru-RU" sz="2800" b="1" kern="1200" dirty="0" smtClean="0">
                <a:solidFill>
                  <a:prstClr val="black"/>
                </a:solidFill>
                <a:latin typeface="Times New Roman"/>
              </a:rPr>
              <a:t>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Левой рукой возьмитесь за кончик носа, а правой рукой – за противоположное ухо. Одновременно отпустите ухо и нос, хлопните в ладоши, поменяйте положение рук с точностью до наоборот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Упражнение «Кнопки мозга»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rgbClr val="FFFF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1763688" y="836712"/>
            <a:ext cx="7236296" cy="6021288"/>
          </a:xfrm>
        </p:spPr>
        <p:txBody>
          <a:bodyPr/>
          <a:lstStyle/>
          <a:p>
            <a:pPr marL="0" indent="0" algn="just">
              <a:buClr>
                <a:srgbClr val="F0A22E"/>
              </a:buClr>
              <a:buSzPct val="70000"/>
              <a:buNone/>
              <a:defRPr/>
            </a:pPr>
            <a:r>
              <a:rPr lang="ru-RU" sz="1800" b="1" i="1" dirty="0" smtClean="0"/>
              <a:t>Нажми на кнопку — и вспомни урок! Оказывается, есть упражнение, выполнив которое ребенок сможет лучше понять новый материал и без труда рассказать все, чему его учили на прошлом уроке. А еще — расширить угол зрения, увеличить приток крови к мозгу, снизить напряжение.</a:t>
            </a:r>
          </a:p>
          <a:p>
            <a:pPr marL="0" lvl="0" indent="0">
              <a:buClr>
                <a:srgbClr val="F0A22E"/>
              </a:buClr>
              <a:buSzPct val="70000"/>
              <a:buNone/>
              <a:defRPr/>
            </a:pPr>
            <a:r>
              <a:rPr lang="ru-RU" sz="2800" b="1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/>
              <a:t>Как делать: </a:t>
            </a:r>
            <a:r>
              <a:rPr lang="ru-RU" sz="2800" dirty="0" smtClean="0"/>
              <a:t>Под ключицами, слева и справа от грудины, между первым и вторым ребрами, находятся так называемые кнопки мозга. Их нужно помассировать с одной стороны большим, а с другой — средним и указательным пальцами или гладить эту область всей ладонью</a:t>
            </a:r>
            <a:r>
              <a:rPr lang="ru-RU" sz="2800" kern="1200" dirty="0" smtClean="0">
                <a:solidFill>
                  <a:srgbClr val="4E3B30">
                    <a:shade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 descr="C:\Documents and Settings\Администратор\Рабочий стол\blo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356992"/>
            <a:ext cx="169168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1412776"/>
            <a:ext cx="8229600" cy="151216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Думательный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колпак»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i="1" dirty="0" smtClean="0"/>
              <a:t>(Упражнение помогает активизировать кратковременную память, стимулировать работу мозга и мышц. Способствует концентрации внимания, придает чувство уверенности в себе. Очень полезно делать это упражнение перед выходом к доске.)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endParaRPr lang="ru-RU" sz="2800" dirty="0" smtClean="0">
              <a:solidFill>
                <a:srgbClr val="FFFF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987824" y="3356992"/>
            <a:ext cx="5688632" cy="3168353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выполнять стоя и сидя. Держите голову прямо, не напрягая шею и подбородок.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Возьмитесь руками за уши таким образом, чтобы большой палец оказался с тыльной стороны уха, а остальные пальцы – спереди.</a:t>
            </a:r>
          </a:p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Массируйте уши сверху вниз, чуть разворачивая их в сторону затылка. Дойдя до мочки, мягко помассируйте ее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83568" y="2348880"/>
            <a:ext cx="66967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latin typeface="Cambria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6" descr="C:\Documents and Settings\Администратор\Рабочий стол\blo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429000"/>
            <a:ext cx="251460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404664"/>
            <a:ext cx="8651304" cy="6048672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Такие виды декоративно-прикладного творчества, как </a:t>
            </a:r>
            <a:r>
              <a:rPr lang="ru-RU" sz="3600" b="1" dirty="0" err="1" smtClean="0"/>
              <a:t>бумагопластика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квиллинг</a:t>
            </a:r>
            <a:r>
              <a:rPr lang="ru-RU" sz="3600" b="1" dirty="0" smtClean="0"/>
              <a:t>, оригами, плетение </a:t>
            </a:r>
            <a:r>
              <a:rPr lang="ru-RU" sz="3600" dirty="0" smtClean="0"/>
              <a:t>и т.д. решаются педагогические задачи: развитие </a:t>
            </a:r>
            <a:r>
              <a:rPr lang="ru-RU" sz="3600" b="1" dirty="0" smtClean="0"/>
              <a:t>мелкой моторики пальцев рук, внимания, усидчивости, аккуратности, сотрудничество и многое другое.</a:t>
            </a:r>
            <a:r>
              <a:rPr lang="ru-RU" sz="3600" dirty="0" smtClean="0"/>
              <a:t> Развивается ряд психологических процессов: </a:t>
            </a:r>
            <a:r>
              <a:rPr lang="ru-RU" sz="3600" b="1" dirty="0" smtClean="0"/>
              <a:t>мышление, память, восприятие</a:t>
            </a:r>
            <a:r>
              <a:rPr lang="ru-RU" sz="3600" dirty="0" smtClean="0"/>
              <a:t>….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</a:rPr>
              <a:t/>
            </a:r>
            <a:b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</a:rPr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98878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1052736"/>
            <a:ext cx="8229600" cy="710952"/>
          </a:xfrm>
        </p:spPr>
        <p:txBody>
          <a:bodyPr/>
          <a:lstStyle/>
          <a:p>
            <a:r>
              <a:rPr lang="ru-RU" sz="2800" dirty="0" smtClean="0">
                <a:solidFill>
                  <a:srgbClr val="FFFF00"/>
                </a:solidFill>
              </a:rPr>
              <a:t>Упражнения на снятие эмоционального напряжения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56792"/>
            <a:ext cx="9144000" cy="4896544"/>
          </a:xfrm>
        </p:spPr>
        <p:txBody>
          <a:bodyPr/>
          <a:lstStyle/>
          <a:p>
            <a:pPr lvl="0">
              <a:lnSpc>
                <a:spcPct val="80000"/>
              </a:lnSpc>
            </a:pPr>
            <a:r>
              <a:rPr lang="ru-RU" sz="2800" b="1" kern="1200" dirty="0" smtClean="0">
                <a:solidFill>
                  <a:srgbClr val="000000"/>
                </a:solidFill>
                <a:latin typeface="Arial" charset="0"/>
              </a:rPr>
              <a:t>«Возьмите себя в руки»</a:t>
            </a:r>
            <a:endParaRPr lang="ru-RU" sz="2800" kern="1200" dirty="0" smtClean="0">
              <a:solidFill>
                <a:srgbClr val="000000"/>
              </a:solidFill>
              <a:latin typeface="Arial" charset="0"/>
            </a:endParaRPr>
          </a:p>
          <a:p>
            <a:pPr lvl="0">
              <a:lnSpc>
                <a:spcPct val="80000"/>
              </a:lnSpc>
              <a:buNone/>
            </a:pPr>
            <a:r>
              <a:rPr lang="ru-RU" sz="2800" kern="1200" dirty="0" smtClean="0">
                <a:solidFill>
                  <a:srgbClr val="000000"/>
                </a:solidFill>
                <a:latin typeface="Arial" charset="0"/>
              </a:rPr>
              <a:t>Говорят: «Как только ты почувствуешь, что забеспокоился, хочется кого-то стукнуть, что-то кинуть, есть очень простой способ доказать себе свою силу: обхвати ладонями локти и сильно прижми руки к груди – это поза выдержанного человека».</a:t>
            </a:r>
            <a:endParaRPr lang="ru-RU" sz="2800" b="1" kern="1200" dirty="0" smtClean="0">
              <a:solidFill>
                <a:srgbClr val="000000"/>
              </a:solidFill>
              <a:latin typeface="Arial" charset="0"/>
            </a:endParaRPr>
          </a:p>
          <a:p>
            <a:pPr lvl="0">
              <a:lnSpc>
                <a:spcPct val="80000"/>
              </a:lnSpc>
            </a:pPr>
            <a:r>
              <a:rPr lang="ru-RU" sz="2800" b="1" kern="1200" dirty="0" smtClean="0">
                <a:solidFill>
                  <a:srgbClr val="000000"/>
                </a:solidFill>
                <a:latin typeface="Arial" charset="0"/>
              </a:rPr>
              <a:t> «Врасти в землю»</a:t>
            </a:r>
            <a:endParaRPr lang="ru-RU" sz="2800" kern="1200" dirty="0" smtClean="0">
              <a:solidFill>
                <a:srgbClr val="000000"/>
              </a:solidFill>
              <a:latin typeface="Arial" charset="0"/>
            </a:endParaRPr>
          </a:p>
          <a:p>
            <a:pPr lvl="0">
              <a:lnSpc>
                <a:spcPct val="80000"/>
              </a:lnSpc>
              <a:buNone/>
            </a:pPr>
            <a:r>
              <a:rPr lang="ru-RU" sz="2800" kern="1200" dirty="0" smtClean="0">
                <a:solidFill>
                  <a:srgbClr val="000000"/>
                </a:solidFill>
                <a:latin typeface="Arial" charset="0"/>
              </a:rPr>
              <a:t>«Попробуй сильно-сильно надавить пятками на пол, руки сожми в кулачки, крепко сцепи зубы. Ты могучее, крепкое дерево, У тебя сильные корни, и никакие ветры тебе не страшны. Это поза уверенного человека».</a:t>
            </a:r>
            <a:endParaRPr lang="ru-RU" sz="2800" b="1" kern="1200" dirty="0" smtClean="0">
              <a:solidFill>
                <a:srgbClr val="000000"/>
              </a:solidFill>
              <a:latin typeface="Arial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188640"/>
            <a:ext cx="8733656" cy="129614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Требования и условия проведения </a:t>
            </a:r>
            <a:r>
              <a:rPr lang="ru-RU" sz="3200" b="1" dirty="0" err="1" smtClean="0">
                <a:solidFill>
                  <a:srgbClr val="FF0000"/>
                </a:solidFill>
              </a:rPr>
              <a:t>кинезиологических</a:t>
            </a:r>
            <a:r>
              <a:rPr lang="ru-RU" sz="3200" b="1" dirty="0" smtClean="0">
                <a:solidFill>
                  <a:srgbClr val="FF0000"/>
                </a:solidFill>
              </a:rPr>
              <a:t> комплексов: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412776"/>
            <a:ext cx="8712968" cy="4785395"/>
          </a:xfrm>
        </p:spPr>
        <p:txBody>
          <a:bodyPr/>
          <a:lstStyle/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200" b="1" kern="1200" dirty="0" smtClean="0">
                <a:solidFill>
                  <a:prstClr val="black"/>
                </a:solidFill>
                <a:latin typeface="Times New Roman"/>
              </a:rPr>
              <a:t>Проведение на каждом уроке – динамические паузы 3-5 минут;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200" b="1" kern="1200" dirty="0" smtClean="0">
                <a:solidFill>
                  <a:prstClr val="black"/>
                </a:solidFill>
                <a:latin typeface="Times New Roman"/>
              </a:rPr>
              <a:t>Занятия проводятся ежедневно, без пропусков; 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200" b="1" kern="1200" dirty="0" smtClean="0">
                <a:solidFill>
                  <a:prstClr val="black"/>
                </a:solidFill>
                <a:latin typeface="Times New Roman"/>
              </a:rPr>
              <a:t>Занятия проводятся в доброжелательной обстановке; 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200" b="1" kern="1200" dirty="0" smtClean="0">
                <a:solidFill>
                  <a:prstClr val="black"/>
                </a:solidFill>
                <a:latin typeface="Times New Roman"/>
              </a:rPr>
              <a:t>От детей требуется точное выполнение движений и приемов; 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200" b="1" kern="1200" dirty="0" smtClean="0">
                <a:solidFill>
                  <a:prstClr val="black"/>
                </a:solidFill>
                <a:latin typeface="Times New Roman"/>
              </a:rPr>
              <a:t>Упражнения проводятся стоя или сидя за партой;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200" b="1" kern="1200" dirty="0" smtClean="0">
                <a:solidFill>
                  <a:prstClr val="black"/>
                </a:solidFill>
                <a:latin typeface="Times New Roman"/>
              </a:rPr>
              <a:t>Выполнение стандартных учебных действий может прерываться, творческую деятельность прерывать нецелесообразно;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200" b="1" kern="1200" dirty="0" smtClean="0">
                <a:solidFill>
                  <a:prstClr val="black"/>
                </a:solidFill>
                <a:latin typeface="Times New Roman"/>
              </a:rPr>
              <a:t>Применение перед началом интенсивной умственной нагрузки, контрольной работы, срезов знаний, олимпиад;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200" b="1" kern="1200" dirty="0" smtClean="0">
                <a:solidFill>
                  <a:prstClr val="black"/>
                </a:solidFill>
                <a:latin typeface="Times New Roman"/>
              </a:rPr>
              <a:t>Упражнения выполняются в медленном темпе от 3 до 5 раз, сначала одной рукой, затем другой рукой, а в завершение - двумя.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/>
          <a:lstStyle/>
          <a:p>
            <a:r>
              <a:rPr lang="ru-RU" dirty="0" smtClean="0"/>
              <a:t>В новом Стандарте особое значение придаётся работе с детьми ОВЗ</a:t>
            </a:r>
            <a:endParaRPr lang="en-US" dirty="0" smtClean="0"/>
          </a:p>
          <a:p>
            <a:r>
              <a:rPr lang="ru-RU" dirty="0" smtClean="0"/>
              <a:t>(это дети, имеющие различные отклонения психического и физического плана, </a:t>
            </a:r>
            <a:r>
              <a:rPr lang="ru-RU" dirty="0" smtClean="0"/>
              <a:t>которые </a:t>
            </a:r>
            <a:r>
              <a:rPr lang="ru-RU" dirty="0" smtClean="0"/>
              <a:t>обуславливают нарушением общего развития, и не позволяющим детям вести полноценную жизнь</a:t>
            </a:r>
            <a:r>
              <a:rPr lang="en-US" dirty="0" smtClean="0"/>
              <a:t>)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260648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Результативность: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196752"/>
            <a:ext cx="8568952" cy="5328592"/>
          </a:xfrm>
        </p:spPr>
        <p:txBody>
          <a:bodyPr/>
          <a:lstStyle/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800" b="1" kern="1200" dirty="0" smtClean="0">
                <a:solidFill>
                  <a:prstClr val="black"/>
                </a:solidFill>
                <a:latin typeface="Times New Roman"/>
              </a:rPr>
              <a:t>Снижается тревожность, пропадает страх отвечать у доски, дети становятся спокойнее и увереннее.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800" b="1" kern="1200" dirty="0" smtClean="0">
                <a:solidFill>
                  <a:prstClr val="black"/>
                </a:solidFill>
                <a:latin typeface="Times New Roman"/>
              </a:rPr>
              <a:t>Улучшаются навыки самостоятельной работы с учебником, со справочной литературой. 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800" b="1" kern="1200" dirty="0" smtClean="0">
                <a:solidFill>
                  <a:prstClr val="black"/>
                </a:solidFill>
                <a:latin typeface="Times New Roman"/>
              </a:rPr>
              <a:t>Повышается мотивация к обучению.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800" b="1" kern="1200" dirty="0" smtClean="0">
                <a:solidFill>
                  <a:prstClr val="black"/>
                </a:solidFill>
                <a:latin typeface="Times New Roman"/>
              </a:rPr>
              <a:t>Развивается устная речь, письменная речь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800" b="1" kern="1200" dirty="0" smtClean="0">
                <a:solidFill>
                  <a:prstClr val="black"/>
                </a:solidFill>
                <a:latin typeface="Times New Roman"/>
              </a:rPr>
              <a:t>Формируется логическое мышление.</a:t>
            </a:r>
          </a:p>
          <a:p>
            <a:pPr marL="548640" lvl="0" indent="-411480" eaLnBrk="1" fontAlgn="auto" hangingPunct="1">
              <a:spcAft>
                <a:spcPts val="0"/>
              </a:spcAft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800" b="1" kern="1200" dirty="0" smtClean="0">
                <a:solidFill>
                  <a:prstClr val="black"/>
                </a:solidFill>
                <a:latin typeface="Times New Roman"/>
              </a:rPr>
              <a:t>Улучшаются коммуникативные навыки.</a:t>
            </a:r>
            <a:endParaRPr lang="ru-RU" sz="2800" b="1" kern="1200" dirty="0">
              <a:solidFill>
                <a:prstClr val="black"/>
              </a:solid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496944" cy="5793507"/>
          </a:xfrm>
        </p:spPr>
        <p:txBody>
          <a:bodyPr/>
          <a:lstStyle/>
          <a:p>
            <a:pPr>
              <a:buNone/>
            </a:pPr>
            <a:r>
              <a:rPr lang="ru-RU" sz="2800" b="1" u="sng" dirty="0" smtClean="0"/>
              <a:t>Правописание словарных слов у учащихся </a:t>
            </a:r>
            <a:r>
              <a:rPr lang="ru-RU" sz="2800" dirty="0" smtClean="0"/>
              <a:t>вызывает большую трудность. </a:t>
            </a:r>
            <a:r>
              <a:rPr lang="ru-RU" sz="2800" dirty="0" smtClean="0"/>
              <a:t>Учителя </a:t>
            </a:r>
            <a:r>
              <a:rPr lang="ru-RU" sz="2800" dirty="0" smtClean="0"/>
              <a:t>в своей практике предлагают многократное повторение, заставляют ребёнка писать одно и тоже слово много раз, </a:t>
            </a:r>
            <a:r>
              <a:rPr lang="ru-RU" sz="2800" b="1" i="1" dirty="0" smtClean="0"/>
              <a:t>«мол сто раз напишет и запомнит». </a:t>
            </a:r>
            <a:r>
              <a:rPr lang="ru-RU" sz="2800" dirty="0" smtClean="0"/>
              <a:t>Эта методика не рассчитана на детей, которые имеют речевые проблемы (ЗРР, ОНР, ФФН), а также для детей с СДВ. Она провоцирует закрепление ошибочного написания. Внимание притупляется, и рука, и глаз воспроизводят не образы, а ошибки. Особое значение в процессе обучения имеют </a:t>
            </a:r>
            <a:r>
              <a:rPr lang="ru-RU" sz="2800" b="1" dirty="0" smtClean="0"/>
              <a:t>движения глаз ребёнка</a:t>
            </a:r>
            <a:r>
              <a:rPr lang="ru-RU" sz="2800" dirty="0" smtClean="0"/>
              <a:t>, которое демонстрируют особенности восприятия, мышления и памяти.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53344"/>
            <a:ext cx="8229600" cy="5904656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/>
                <a:cs typeface="Times New Roman"/>
              </a:rPr>
              <a:t>Если глаза направлены </a:t>
            </a:r>
            <a:r>
              <a:rPr lang="ru-RU" sz="1600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вверх и влево </a:t>
            </a:r>
            <a:r>
              <a:rPr lang="ru-RU" sz="1600" dirty="0" smtClean="0">
                <a:solidFill>
                  <a:srgbClr val="000000"/>
                </a:solidFill>
                <a:ea typeface="Times New Roman"/>
                <a:cs typeface="Times New Roman"/>
              </a:rPr>
              <a:t>– сейчас человек видит внутренние образы. Не всегда он отдаёт себе в этом отчёт, но именно сейчас он находится в области </a:t>
            </a:r>
            <a:r>
              <a:rPr lang="ru-RU" sz="1600" b="1" i="1" dirty="0" smtClean="0">
                <a:solidFill>
                  <a:srgbClr val="000000"/>
                </a:solidFill>
                <a:ea typeface="Times New Roman"/>
                <a:cs typeface="Times New Roman"/>
              </a:rPr>
              <a:t>зрительной памяти</a:t>
            </a:r>
            <a:r>
              <a:rPr lang="ru-RU" sz="1600" dirty="0" smtClean="0">
                <a:solidFill>
                  <a:srgbClr val="000000"/>
                </a:solidFill>
                <a:ea typeface="Times New Roman"/>
                <a:cs typeface="Times New Roman"/>
              </a:rPr>
              <a:t>. Вспоминая образы прошлого, мы обычно взглядываем именно вверх и влево.</a:t>
            </a:r>
            <a:endParaRPr lang="ru-RU" sz="1600" dirty="0" smtClean="0">
              <a:ea typeface="Calibri"/>
              <a:cs typeface="Times New Roman"/>
            </a:endParaRPr>
          </a:p>
          <a:p>
            <a:r>
              <a:rPr lang="ru-RU" sz="1600" dirty="0" smtClean="0">
                <a:solidFill>
                  <a:srgbClr val="000000"/>
                </a:solidFill>
                <a:ea typeface="Times New Roman"/>
              </a:rPr>
              <a:t>Взгляд </a:t>
            </a:r>
            <a:r>
              <a:rPr lang="ru-RU" sz="1600" b="1" dirty="0" smtClean="0">
                <a:solidFill>
                  <a:srgbClr val="000000"/>
                </a:solidFill>
                <a:ea typeface="Times New Roman"/>
              </a:rPr>
              <a:t>вверх и вправо</a:t>
            </a:r>
            <a:r>
              <a:rPr lang="ru-RU" sz="1600" dirty="0" smtClean="0">
                <a:solidFill>
                  <a:srgbClr val="000000"/>
                </a:solidFill>
                <a:ea typeface="Times New Roman"/>
              </a:rPr>
              <a:t>: </a:t>
            </a:r>
            <a:r>
              <a:rPr lang="ru-RU" sz="1600" b="1" i="1" dirty="0" smtClean="0">
                <a:solidFill>
                  <a:srgbClr val="000000"/>
                </a:solidFill>
                <a:ea typeface="Times New Roman"/>
              </a:rPr>
              <a:t>конструирование зрительного образа</a:t>
            </a:r>
            <a:r>
              <a:rPr lang="ru-RU" sz="1600" dirty="0" smtClean="0">
                <a:solidFill>
                  <a:srgbClr val="000000"/>
                </a:solidFill>
                <a:ea typeface="Times New Roman"/>
              </a:rPr>
              <a:t>, внутренней картинки. Как правило, там рождаются образы, которые человек раньше не видел.</a:t>
            </a:r>
          </a:p>
          <a:p>
            <a:endParaRPr lang="ru-RU" sz="1600" dirty="0" smtClean="0">
              <a:solidFill>
                <a:srgbClr val="000000"/>
              </a:solidFill>
              <a:ea typeface="Times New Roman"/>
            </a:endParaRPr>
          </a:p>
          <a:p>
            <a:r>
              <a:rPr lang="ru-RU" sz="1600" dirty="0" smtClean="0"/>
              <a:t>Взгляд горизонтально </a:t>
            </a:r>
            <a:r>
              <a:rPr lang="ru-RU" sz="1600" b="1" dirty="0" smtClean="0"/>
              <a:t>налево или направо</a:t>
            </a:r>
            <a:r>
              <a:rPr lang="ru-RU" sz="1600" dirty="0" smtClean="0"/>
              <a:t>: слуховой канал. Если взгляд направлен </a:t>
            </a:r>
            <a:r>
              <a:rPr lang="ru-RU" sz="1600" b="1" dirty="0" smtClean="0"/>
              <a:t>горизонтально влево</a:t>
            </a:r>
            <a:r>
              <a:rPr lang="ru-RU" sz="1600" dirty="0" smtClean="0"/>
              <a:t> – это </a:t>
            </a:r>
            <a:r>
              <a:rPr lang="ru-RU" sz="1600" i="1" dirty="0" smtClean="0"/>
              <a:t>слуховая память</a:t>
            </a:r>
            <a:r>
              <a:rPr lang="ru-RU" sz="1600" dirty="0" smtClean="0"/>
              <a:t>. Здесь хранятся запомненные звуки (</a:t>
            </a:r>
            <a:r>
              <a:rPr lang="ru-RU" sz="1600" dirty="0" err="1" smtClean="0"/>
              <a:t>чья­то</a:t>
            </a:r>
            <a:r>
              <a:rPr lang="ru-RU" sz="1600" dirty="0" smtClean="0"/>
              <a:t> речь, мелодия, ритмичные стихи). Взгляд, направленный </a:t>
            </a:r>
            <a:r>
              <a:rPr lang="ru-RU" sz="1600" b="1" dirty="0" smtClean="0"/>
              <a:t>горизонтально направо</a:t>
            </a:r>
            <a:r>
              <a:rPr lang="ru-RU" sz="1600" dirty="0" smtClean="0"/>
              <a:t> означает </a:t>
            </a:r>
            <a:r>
              <a:rPr lang="ru-RU" sz="1600" i="1" dirty="0" smtClean="0"/>
              <a:t>слуховое конструирование</a:t>
            </a:r>
            <a:r>
              <a:rPr lang="ru-RU" sz="1600" dirty="0" smtClean="0"/>
              <a:t>. </a:t>
            </a:r>
            <a:br>
              <a:rPr lang="ru-RU" sz="1600" dirty="0" smtClean="0"/>
            </a:br>
            <a:endParaRPr lang="ru-RU" sz="1600" dirty="0" smtClean="0"/>
          </a:p>
          <a:p>
            <a:r>
              <a:rPr lang="ru-RU" sz="1600" dirty="0" smtClean="0"/>
              <a:t>Взгляд </a:t>
            </a:r>
            <a:r>
              <a:rPr lang="ru-RU" sz="1600" b="1" dirty="0" smtClean="0"/>
              <a:t>вниз налево</a:t>
            </a:r>
            <a:r>
              <a:rPr lang="ru-RU" sz="1600" dirty="0" smtClean="0"/>
              <a:t> означает состояние </a:t>
            </a:r>
          </a:p>
          <a:p>
            <a:pPr>
              <a:buNone/>
            </a:pPr>
            <a:r>
              <a:rPr lang="ru-RU" sz="1600" i="1" dirty="0" smtClean="0"/>
              <a:t>внутреннего диалога</a:t>
            </a:r>
            <a:r>
              <a:rPr lang="ru-RU" sz="1600" dirty="0" smtClean="0"/>
              <a:t>. В такие моменты человек </a:t>
            </a:r>
          </a:p>
          <a:p>
            <a:pPr>
              <a:buNone/>
            </a:pPr>
            <a:r>
              <a:rPr lang="ru-RU" sz="1600" dirty="0" smtClean="0"/>
              <a:t>комментирует и оценивает свой опыт.</a:t>
            </a:r>
            <a:br>
              <a:rPr lang="ru-RU" sz="1600" dirty="0" smtClean="0"/>
            </a:br>
            <a:endParaRPr lang="ru-RU" sz="1600" dirty="0" smtClean="0"/>
          </a:p>
          <a:p>
            <a:r>
              <a:rPr lang="ru-RU" sz="1600" dirty="0" smtClean="0"/>
              <a:t>Взгляд </a:t>
            </a:r>
            <a:r>
              <a:rPr lang="ru-RU" sz="1600" b="1" dirty="0" smtClean="0"/>
              <a:t>вниз вправо</a:t>
            </a:r>
            <a:r>
              <a:rPr lang="ru-RU" sz="1600" dirty="0" smtClean="0"/>
              <a:t>: </a:t>
            </a:r>
            <a:r>
              <a:rPr lang="ru-RU" sz="1600" i="1" dirty="0" smtClean="0"/>
              <a:t>чувства</a:t>
            </a:r>
            <a:r>
              <a:rPr lang="ru-RU" sz="1600" dirty="0" smtClean="0"/>
              <a:t>. В этот </a:t>
            </a:r>
          </a:p>
          <a:p>
            <a:pPr>
              <a:buNone/>
            </a:pPr>
            <a:r>
              <a:rPr lang="ru-RU" sz="1600" dirty="0" smtClean="0"/>
              <a:t>момент возникает доступ к чувствам. </a:t>
            </a:r>
            <a:br>
              <a:rPr lang="ru-RU" sz="1600" dirty="0" smtClean="0"/>
            </a:br>
            <a:endParaRPr lang="ru-RU" sz="1600" dirty="0" smtClean="0"/>
          </a:p>
          <a:p>
            <a:pPr>
              <a:buNone/>
            </a:pPr>
            <a:r>
              <a:rPr lang="ru-RU" sz="2200" dirty="0" smtClean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2200" dirty="0" smtClean="0">
                <a:solidFill>
                  <a:srgbClr val="000000"/>
                </a:solidFill>
                <a:ea typeface="Times New Roman"/>
              </a:rPr>
            </a:br>
            <a:endParaRPr lang="ru-RU" sz="2200" dirty="0"/>
          </a:p>
        </p:txBody>
      </p:sp>
      <p:pic>
        <p:nvPicPr>
          <p:cNvPr id="4" name="Рисунок 3" descr="http://www.svetozar.ru/lingvo/psiholog/1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4149080"/>
            <a:ext cx="2915816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55776" y="260648"/>
            <a:ext cx="334796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dirty="0" smtClean="0">
                <a:solidFill>
                  <a:srgbClr val="FFC000"/>
                </a:solidFill>
              </a:rPr>
              <a:t>Упражнения для глаз</a:t>
            </a:r>
            <a:endParaRPr lang="ru-RU" sz="25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182147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 </a:t>
            </a:r>
          </a:p>
          <a:p>
            <a:pPr>
              <a:buNone/>
            </a:pPr>
            <a:r>
              <a:rPr lang="ru-RU" sz="1800" b="1" dirty="0" smtClean="0"/>
              <a:t>		</a:t>
            </a:r>
            <a:r>
              <a:rPr lang="ru-RU" sz="2400" b="1" dirty="0" smtClean="0">
                <a:solidFill>
                  <a:srgbClr val="FFC000"/>
                </a:solidFill>
              </a:rPr>
              <a:t>...ПРАВИЛЬНАЯ СТРАТЕГИЯ </a:t>
            </a:r>
            <a:r>
              <a:rPr lang="ru-RU" sz="2400" b="1" dirty="0" smtClean="0">
                <a:solidFill>
                  <a:srgbClr val="FFC000"/>
                </a:solidFill>
              </a:rPr>
              <a:t>ОРФОГРАФИИ</a:t>
            </a:r>
          </a:p>
          <a:p>
            <a:pPr>
              <a:buAutoNum type="arabicPeriod"/>
            </a:pPr>
            <a:r>
              <a:rPr lang="ru-RU" sz="2800" dirty="0" smtClean="0"/>
              <a:t>Чтобы выучить новое слово или запомнить, следует посмотреть на правильное написание слова.</a:t>
            </a:r>
          </a:p>
          <a:p>
            <a:pPr>
              <a:buNone/>
            </a:pPr>
            <a:r>
              <a:rPr lang="ru-RU" sz="2800" dirty="0" smtClean="0"/>
              <a:t>2. Закрыть глаза и подумать о чём-нибудь приятном. Например, постараться увидеть что-нибудь вкусное – мороженое. Улыбнуться с закрытыми глазами. Когда приятное чувство окрепнет, </a:t>
            </a:r>
            <a:r>
              <a:rPr lang="ru-RU" sz="2800" dirty="0" err="1" smtClean="0"/>
              <a:t>откроыть</a:t>
            </a:r>
            <a:r>
              <a:rPr lang="ru-RU" sz="2800" dirty="0" smtClean="0"/>
              <a:t> глаза и посмотреть на слово. </a:t>
            </a:r>
          </a:p>
          <a:p>
            <a:pPr>
              <a:buNone/>
            </a:pPr>
            <a:r>
              <a:rPr lang="ru-RU" sz="2800" dirty="0" smtClean="0"/>
              <a:t>3</a:t>
            </a:r>
            <a:r>
              <a:rPr lang="ru-RU" sz="2800" dirty="0" smtClean="0"/>
              <a:t>. Теперь посмотрите вверх влево и нарисуйте правильное написание на внутреннем экране.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6632"/>
            <a:ext cx="8229600" cy="5822107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/>
              <a:t>4. </a:t>
            </a:r>
            <a:r>
              <a:rPr lang="ru-RU" sz="2000" dirty="0" smtClean="0"/>
              <a:t>Глядя на внутренний образ слова, нужно назвать его по буквам (именно по буквам, а не по слогам!) Смотришь на букву – называешь её. Пользуясь «шпаргалкой, которая всегда с тобой», спишите буквы, которые видите. Сверьтесь с правильным написанием. Если есть ошибки, повторите с первого шага. </a:t>
            </a:r>
          </a:p>
          <a:p>
            <a:pPr>
              <a:buNone/>
            </a:pPr>
            <a:r>
              <a:rPr lang="ru-RU" sz="2000" dirty="0" smtClean="0"/>
              <a:t>5. Посмотрите на воображаемое слово на внутреннем экране и назовите его, а потом запишите по буквам от конца к началу (задом наперёд).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Сверьте написанное с тем, как было записано слово на листе бумаги. Постепенно этот механизм станет использоваться автоматически. Лучше, если эти упражнения превратятся в занимательную игру.</a:t>
            </a:r>
          </a:p>
          <a:p>
            <a:pPr>
              <a:buAutoNum type="arabicPeriod"/>
            </a:pPr>
            <a:endParaRPr lang="ru-RU" sz="1800" dirty="0" smtClean="0"/>
          </a:p>
          <a:p>
            <a:endParaRPr lang="ru-RU" sz="1800" dirty="0"/>
          </a:p>
        </p:txBody>
      </p:sp>
      <p:pic>
        <p:nvPicPr>
          <p:cNvPr id="4" name="Рисунок 3" descr="http://www.svetozar.ru/lingvo/psiholog/1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797152"/>
            <a:ext cx="324036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5976664"/>
          </a:xfrm>
        </p:spPr>
        <p:txBody>
          <a:bodyPr/>
          <a:lstStyle/>
          <a:p>
            <a:pPr lvl="0"/>
            <a:r>
              <a:rPr lang="ru-RU" sz="2200" dirty="0" smtClean="0"/>
              <a:t>Мысленно </a:t>
            </a:r>
            <a:r>
              <a:rPr lang="ru-RU" sz="2200" b="1" dirty="0" smtClean="0"/>
              <a:t>закрасьте слово </a:t>
            </a:r>
            <a:r>
              <a:rPr lang="ru-RU" sz="2200" dirty="0" smtClean="0"/>
              <a:t>своим любимым цветом.</a:t>
            </a:r>
          </a:p>
          <a:p>
            <a:pPr lvl="0"/>
            <a:r>
              <a:rPr lang="ru-RU" sz="2200" dirty="0" smtClean="0"/>
              <a:t>Мысленно расположите слово </a:t>
            </a:r>
            <a:r>
              <a:rPr lang="ru-RU" sz="2200" b="1" dirty="0" smtClean="0"/>
              <a:t>на знакомом для вас фоне</a:t>
            </a:r>
            <a:r>
              <a:rPr lang="ru-RU" sz="2200" dirty="0" smtClean="0"/>
              <a:t>.</a:t>
            </a:r>
          </a:p>
          <a:p>
            <a:pPr lvl="0"/>
            <a:r>
              <a:rPr lang="ru-RU" sz="2200" dirty="0" smtClean="0"/>
              <a:t>Если слово длинное, мысленно </a:t>
            </a:r>
            <a:r>
              <a:rPr lang="ru-RU" sz="2200" b="1" dirty="0" smtClean="0"/>
              <a:t>уменьшите размер букв </a:t>
            </a:r>
            <a:r>
              <a:rPr lang="ru-RU" sz="2200" dirty="0" smtClean="0"/>
              <a:t>так, чтобы слово целиком легко представлялось.</a:t>
            </a:r>
          </a:p>
          <a:p>
            <a:pPr lvl="0"/>
            <a:r>
              <a:rPr lang="ru-RU" sz="2200" dirty="0" smtClean="0"/>
              <a:t>Нарисуйте </a:t>
            </a:r>
            <a:r>
              <a:rPr lang="ru-RU" sz="2200" b="1" dirty="0" smtClean="0"/>
              <a:t>в воздухе пальцами </a:t>
            </a:r>
            <a:r>
              <a:rPr lang="ru-RU" sz="2200" dirty="0" smtClean="0"/>
              <a:t>слово в прямом и зеркальном отражении.</a:t>
            </a:r>
          </a:p>
          <a:p>
            <a:pPr lvl="0"/>
            <a:r>
              <a:rPr lang="ru-RU" sz="2200" dirty="0" smtClean="0"/>
              <a:t>Начиная конструирование слова визуально, заканчивайте в </a:t>
            </a:r>
            <a:r>
              <a:rPr lang="ru-RU" sz="2200" b="1" dirty="0" smtClean="0"/>
              <a:t>позитивной </a:t>
            </a:r>
            <a:r>
              <a:rPr lang="ru-RU" sz="2200" b="1" dirty="0" err="1" smtClean="0"/>
              <a:t>кинестетике</a:t>
            </a:r>
            <a:r>
              <a:rPr lang="ru-RU" sz="2200" b="1" dirty="0" smtClean="0"/>
              <a:t> </a:t>
            </a:r>
            <a:r>
              <a:rPr lang="ru-RU" sz="2200" dirty="0" smtClean="0"/>
              <a:t>(как правило, позитивные чувства связаны со средней линией тела).</a:t>
            </a:r>
          </a:p>
          <a:p>
            <a:pPr>
              <a:buNone/>
            </a:pPr>
            <a:r>
              <a:rPr lang="ru-RU" sz="2200" b="1" i="1" dirty="0" smtClean="0"/>
              <a:t>Принято считать, что чем больше человек читает, тем грамотнее он пишет. </a:t>
            </a:r>
            <a:r>
              <a:rPr lang="ru-RU" sz="2200" b="1" i="1" dirty="0" smtClean="0">
                <a:solidFill>
                  <a:srgbClr val="FF0000"/>
                </a:solidFill>
              </a:rPr>
              <a:t>Грамотность</a:t>
            </a:r>
            <a:r>
              <a:rPr lang="ru-RU" sz="2200" b="1" i="1" dirty="0" smtClean="0"/>
              <a:t> формируется только в том случае, когда </a:t>
            </a:r>
            <a:r>
              <a:rPr lang="ru-RU" sz="2200" b="1" i="1" dirty="0" smtClean="0">
                <a:solidFill>
                  <a:srgbClr val="FF0000"/>
                </a:solidFill>
              </a:rPr>
              <a:t>глаза</a:t>
            </a:r>
            <a:r>
              <a:rPr lang="ru-RU" sz="2200" b="1" i="1" dirty="0" smtClean="0"/>
              <a:t> во время чтения уходят </a:t>
            </a:r>
            <a:r>
              <a:rPr lang="ru-RU" sz="2200" b="1" i="1" dirty="0" smtClean="0">
                <a:solidFill>
                  <a:srgbClr val="FF0000"/>
                </a:solidFill>
              </a:rPr>
              <a:t>вверх и влево </a:t>
            </a:r>
            <a:r>
              <a:rPr lang="ru-RU" sz="2200" b="1" i="1" dirty="0" smtClean="0"/>
              <a:t>относительно средней линии взора. Если человек читает, опустив глаза вниз (например, лежа), зрительные эталоны слов не формируются, так как в этом случае доступ к зрительной памяти затруднен.</a:t>
            </a:r>
            <a:endParaRPr lang="ru-RU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260648"/>
            <a:ext cx="8507288" cy="6048672"/>
          </a:xfrm>
        </p:spPr>
        <p:txBody>
          <a:bodyPr/>
          <a:lstStyle/>
          <a:p>
            <a:pPr algn="r">
              <a:buNone/>
              <a:defRPr/>
            </a:pPr>
            <a:r>
              <a:rPr lang="ru-RU" dirty="0" smtClean="0"/>
              <a:t> «</a:t>
            </a:r>
            <a:r>
              <a:rPr lang="ru-RU" sz="3600" b="1" dirty="0" smtClean="0">
                <a:latin typeface="Cambria" pitchFamily="18" charset="0"/>
              </a:rPr>
              <a:t>Понимание, великодушие,</a:t>
            </a:r>
          </a:p>
          <a:p>
            <a:pPr algn="r">
              <a:buNone/>
              <a:defRPr/>
            </a:pPr>
            <a:r>
              <a:rPr lang="ru-RU" sz="3600" b="1" dirty="0" smtClean="0">
                <a:latin typeface="Cambria" pitchFamily="18" charset="0"/>
              </a:rPr>
              <a:t>милосердие, терпимость </a:t>
            </a:r>
          </a:p>
          <a:p>
            <a:pPr algn="r">
              <a:buNone/>
              <a:defRPr/>
            </a:pPr>
            <a:r>
              <a:rPr lang="ru-RU" sz="3600" b="1" dirty="0" smtClean="0">
                <a:latin typeface="Cambria" pitchFamily="18" charset="0"/>
              </a:rPr>
              <a:t>и вера в ребёнка - вот  </a:t>
            </a:r>
          </a:p>
          <a:p>
            <a:pPr algn="r">
              <a:buNone/>
              <a:defRPr/>
            </a:pPr>
            <a:r>
              <a:rPr lang="ru-RU" sz="3600" b="1" dirty="0" smtClean="0">
                <a:latin typeface="Cambria" pitchFamily="18" charset="0"/>
              </a:rPr>
              <a:t>наши главные лекарства.</a:t>
            </a:r>
          </a:p>
          <a:p>
            <a:pPr algn="r">
              <a:buNone/>
              <a:defRPr/>
            </a:pPr>
            <a:r>
              <a:rPr lang="ru-RU" sz="3600" b="1" dirty="0" smtClean="0">
                <a:latin typeface="Cambria" pitchFamily="18" charset="0"/>
              </a:rPr>
              <a:t>И ещё – яркая, наполненная трудом,</a:t>
            </a:r>
          </a:p>
          <a:p>
            <a:pPr algn="r">
              <a:buNone/>
              <a:defRPr/>
            </a:pPr>
            <a:r>
              <a:rPr lang="ru-RU" sz="3600" b="1" dirty="0" smtClean="0">
                <a:latin typeface="Cambria" pitchFamily="18" charset="0"/>
              </a:rPr>
              <a:t>общением и заботой о других, жизнь»</a:t>
            </a:r>
          </a:p>
          <a:p>
            <a:pPr algn="r"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                  </a:t>
            </a: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   </a:t>
            </a:r>
          </a:p>
          <a:p>
            <a:pPr algn="r">
              <a:buNone/>
              <a:defRPr/>
            </a:pPr>
            <a:r>
              <a:rPr lang="ru-RU" sz="36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Дубровский А.А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kumimoji="0" lang="ru-RU" sz="3400" b="1" i="0" u="none" strike="noStrike" kern="1200" cap="all" spc="0" normalizeH="0" baseline="0" noProof="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rebuchet MS"/>
                <a:ea typeface="+mj-ea"/>
                <a:cs typeface="+mj-cs"/>
              </a:rPr>
              <a:t>Типичные затруднения  у детей с ОВЗ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844824"/>
            <a:ext cx="8291264" cy="4281339"/>
          </a:xfrm>
        </p:spPr>
        <p:txBody>
          <a:bodyPr/>
          <a:lstStyle/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1.Отсутствует мотивация к познавательной деятельности, ограниченны представления об окружающем мире;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2. Темп выполнения заданий очень низкий;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3. Нуждается в постоянной помощи взрослого;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4. Низкий уровень свойств внимания (устойчивость, концентрация, переключение);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5. Низкий уровень развития речи, мышления;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6. Трудности в понимании инструкций;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7. Инфантилизм;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404664"/>
            <a:ext cx="8651304" cy="5832648"/>
          </a:xfrm>
        </p:spPr>
        <p:txBody>
          <a:bodyPr/>
          <a:lstStyle/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8. Нарушение координации движений;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9. Низкая самооценка;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10. Повышенная тревожность, Многие дети с ОВЗ отмечаются повышенной впечатлительностью (тревожностью): болезненно реагируют на тон голоса, отмечается малейшее изменение в настроении;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11. Высокий уровень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психомышечного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напряжения;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12. Низкий уровень развития мелкой и крупной моторики;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13. Для большинства таких детей характерна повышенная утомляемость. Они быстро становятся вялыми или раздражительными, плаксивыми, с трудом сосредотачиваются на задании. При неудачах быстро утрачивают интерес, отказываются от выполнения задания. У некоторых детей в результате утомления возникает двигательное беспокойство;</a:t>
            </a:r>
          </a:p>
          <a:p>
            <a:pPr marL="274320" lvl="0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14. У других детей отмечается повышенная возбудимость, беспокойство, склонность к вспышкам раздражительности, упрямству.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615600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Причины этих проблем связаны с особенностями анатомического строения мозга. 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ru-RU" sz="2500" dirty="0" smtClean="0"/>
              <a:t>Мозг разделён на </a:t>
            </a:r>
            <a:r>
              <a:rPr lang="ru-RU" sz="2500" b="1" u="sng" dirty="0" smtClean="0"/>
              <a:t>блоки</a:t>
            </a:r>
            <a:r>
              <a:rPr lang="ru-RU" sz="2500" dirty="0" smtClean="0"/>
              <a:t>, нарушения в которых выражается в определенной форме, а именно:</a:t>
            </a:r>
          </a:p>
          <a:p>
            <a:pPr algn="ctr">
              <a:buNone/>
            </a:pPr>
            <a:r>
              <a:rPr lang="en-US" sz="2500" b="1" dirty="0" smtClean="0">
                <a:solidFill>
                  <a:srgbClr val="FF0000"/>
                </a:solidFill>
              </a:rPr>
              <a:t>I</a:t>
            </a:r>
            <a:r>
              <a:rPr lang="ru-RU" sz="2500" b="1" dirty="0" smtClean="0">
                <a:solidFill>
                  <a:srgbClr val="FF0000"/>
                </a:solidFill>
              </a:rPr>
              <a:t> блок мозга отвечает за его активность. </a:t>
            </a:r>
          </a:p>
          <a:p>
            <a:pPr algn="ctr">
              <a:buNone/>
            </a:pPr>
            <a:r>
              <a:rPr lang="en-US" sz="2500" dirty="0" smtClean="0"/>
              <a:t>(</a:t>
            </a:r>
            <a:r>
              <a:rPr lang="ru-RU" sz="2500" dirty="0" smtClean="0"/>
              <a:t>Сюда относится ствол головного мозга. </a:t>
            </a:r>
            <a:r>
              <a:rPr lang="en-US" sz="2500" dirty="0" smtClean="0"/>
              <a:t>)</a:t>
            </a:r>
          </a:p>
          <a:p>
            <a:pPr algn="ctr">
              <a:buNone/>
            </a:pPr>
            <a:r>
              <a:rPr lang="ru-RU" sz="2500" dirty="0" smtClean="0"/>
              <a:t>Если первый блок недостаточно развит, </a:t>
            </a:r>
          </a:p>
          <a:p>
            <a:pPr algn="ctr">
              <a:buNone/>
            </a:pPr>
            <a:r>
              <a:rPr lang="ru-RU" sz="2500" dirty="0" smtClean="0"/>
              <a:t>то ребенок </a:t>
            </a:r>
            <a:r>
              <a:rPr lang="ru-RU" sz="2500" i="1" dirty="0" smtClean="0">
                <a:solidFill>
                  <a:srgbClr val="FF0000"/>
                </a:solidFill>
              </a:rPr>
              <a:t>быстро утомляется</a:t>
            </a:r>
            <a:r>
              <a:rPr lang="ru-RU" sz="2500" dirty="0" smtClean="0"/>
              <a:t>.</a:t>
            </a:r>
          </a:p>
          <a:p>
            <a:pPr>
              <a:buNone/>
            </a:pPr>
            <a:r>
              <a:rPr lang="ru-RU" sz="2500" b="1" u="sng" dirty="0" smtClean="0"/>
              <a:t>Признаки</a:t>
            </a:r>
            <a:r>
              <a:rPr lang="ru-RU" sz="2500" dirty="0" smtClean="0"/>
              <a:t>:   дети на уроке перестают быстро </a:t>
            </a:r>
            <a:r>
              <a:rPr lang="ru-RU" sz="2500" b="1" dirty="0" smtClean="0"/>
              <a:t>воспринимать</a:t>
            </a:r>
            <a:r>
              <a:rPr lang="ru-RU" sz="2500" dirty="0" smtClean="0"/>
              <a:t> информацию, начинают </a:t>
            </a:r>
            <a:r>
              <a:rPr lang="ru-RU" sz="2500" b="1" dirty="0" smtClean="0"/>
              <a:t>вертеться</a:t>
            </a:r>
            <a:r>
              <a:rPr lang="ru-RU" sz="2500" dirty="0" smtClean="0"/>
              <a:t>, мешают другим, частые </a:t>
            </a:r>
            <a:r>
              <a:rPr lang="ru-RU" sz="2500" b="1" dirty="0" smtClean="0"/>
              <a:t>перепады </a:t>
            </a:r>
            <a:r>
              <a:rPr lang="ru-RU" sz="2500" dirty="0" smtClean="0"/>
              <a:t>настроения, </a:t>
            </a:r>
            <a:r>
              <a:rPr lang="ru-RU" sz="2500" b="1" dirty="0" smtClean="0"/>
              <a:t>психосоматика</a:t>
            </a:r>
            <a:r>
              <a:rPr lang="ru-RU" sz="2500" dirty="0" smtClean="0"/>
              <a:t> (частые простудные заболевания). 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6264696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II</a:t>
            </a:r>
            <a:r>
              <a:rPr lang="ru-RU" sz="2800" b="1" dirty="0" smtClean="0">
                <a:solidFill>
                  <a:srgbClr val="FF0000"/>
                </a:solidFill>
              </a:rPr>
              <a:t> блок – переработка, хранение информации. </a:t>
            </a:r>
          </a:p>
          <a:p>
            <a:pPr>
              <a:buNone/>
            </a:pPr>
            <a:r>
              <a:rPr lang="ru-RU" sz="2800" dirty="0" smtClean="0"/>
              <a:t>(Если есть нарушения в работе </a:t>
            </a:r>
            <a:r>
              <a:rPr lang="en-US" sz="2800" dirty="0" smtClean="0"/>
              <a:t>II</a:t>
            </a:r>
            <a:r>
              <a:rPr lang="ru-RU" sz="2800" dirty="0" smtClean="0"/>
              <a:t> блока:</a:t>
            </a:r>
          </a:p>
          <a:p>
            <a:pPr>
              <a:buNone/>
            </a:pPr>
            <a:r>
              <a:rPr lang="ru-RU" sz="2800" dirty="0" smtClean="0"/>
              <a:t>  затылок - зрительная информация,</a:t>
            </a:r>
          </a:p>
          <a:p>
            <a:pPr>
              <a:buNone/>
            </a:pPr>
            <a:r>
              <a:rPr lang="ru-RU" sz="2800" dirty="0" smtClean="0"/>
              <a:t>  виски – слуховая,</a:t>
            </a:r>
          </a:p>
          <a:p>
            <a:pPr>
              <a:buNone/>
            </a:pPr>
            <a:r>
              <a:rPr lang="ru-RU" sz="2800" dirty="0" smtClean="0"/>
              <a:t>  темя – кинестетическая,  то это приводит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    к проблемам с памятью и трудностям ориентации в пространстве.) </a:t>
            </a:r>
          </a:p>
          <a:p>
            <a:pPr>
              <a:buNone/>
            </a:pPr>
            <a:r>
              <a:rPr lang="ru-RU" sz="2800" b="1" u="sng" dirty="0" smtClean="0"/>
              <a:t>Признаки</a:t>
            </a:r>
            <a:r>
              <a:rPr lang="ru-RU" sz="2800" dirty="0" smtClean="0"/>
              <a:t>: </a:t>
            </a:r>
          </a:p>
          <a:p>
            <a:pPr>
              <a:buNone/>
            </a:pPr>
            <a:r>
              <a:rPr lang="ru-RU" sz="2800" dirty="0" smtClean="0"/>
              <a:t>   </a:t>
            </a:r>
            <a:r>
              <a:rPr lang="ru-RU" sz="2800" b="1" dirty="0" smtClean="0"/>
              <a:t>Зеркальное написание </a:t>
            </a:r>
            <a:r>
              <a:rPr lang="ru-RU" sz="2800" dirty="0" smtClean="0"/>
              <a:t>букв, замена, </a:t>
            </a:r>
            <a:r>
              <a:rPr lang="ru-RU" sz="2800" b="1" dirty="0" smtClean="0"/>
              <a:t>пропуск</a:t>
            </a:r>
            <a:r>
              <a:rPr lang="ru-RU" sz="2800" dirty="0" smtClean="0"/>
              <a:t> букв, слов, слогов, путаница похожих букв, </a:t>
            </a:r>
            <a:r>
              <a:rPr lang="ru-RU" sz="2800" b="1" dirty="0" smtClean="0"/>
              <a:t>неправильная ориентации в тетради</a:t>
            </a:r>
            <a:r>
              <a:rPr lang="ru-RU" sz="2800" dirty="0" smtClean="0"/>
              <a:t>, строчки неровные, выходят за поля,</a:t>
            </a:r>
            <a:r>
              <a:rPr lang="ru-RU" sz="2800" b="1" dirty="0" smtClean="0"/>
              <a:t> ошибки </a:t>
            </a:r>
            <a:r>
              <a:rPr lang="ru-RU" sz="2800" dirty="0" smtClean="0"/>
              <a:t>в правилах, </a:t>
            </a:r>
            <a:r>
              <a:rPr lang="ru-RU" sz="2800" b="1" dirty="0" smtClean="0"/>
              <a:t>«как слышу, так и пишу».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793507"/>
          </a:xfrm>
        </p:spPr>
        <p:txBody>
          <a:bodyPr/>
          <a:lstStyle/>
          <a:p>
            <a:pPr algn="ctr">
              <a:buNone/>
            </a:pPr>
            <a:endParaRPr lang="ru-RU" sz="25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2500" b="1" dirty="0" smtClean="0">
                <a:solidFill>
                  <a:srgbClr val="FF0000"/>
                </a:solidFill>
              </a:rPr>
              <a:t>III </a:t>
            </a:r>
            <a:r>
              <a:rPr lang="ru-RU" sz="2500" b="1" dirty="0" smtClean="0">
                <a:solidFill>
                  <a:srgbClr val="FF0000"/>
                </a:solidFill>
              </a:rPr>
              <a:t>блок – контроль, целеполагание, программирование. </a:t>
            </a:r>
            <a:endParaRPr lang="ru-RU" sz="25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500" dirty="0" smtClean="0"/>
              <a:t>(в основном лобные доли)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Различные нарушения эмоционально-волевой сферы</a:t>
            </a: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500" b="1" dirty="0" smtClean="0"/>
              <a:t>Признаки</a:t>
            </a:r>
            <a:r>
              <a:rPr lang="ru-RU" sz="2500" b="1" dirty="0" smtClean="0"/>
              <a:t>:</a:t>
            </a:r>
            <a:endParaRPr lang="ru-RU" sz="2500" dirty="0" smtClean="0"/>
          </a:p>
          <a:p>
            <a:pPr>
              <a:buNone/>
            </a:pPr>
            <a:r>
              <a:rPr lang="ru-RU" sz="2500" dirty="0" smtClean="0"/>
              <a:t>    </a:t>
            </a:r>
            <a:r>
              <a:rPr lang="ru-RU" sz="2500" b="1" dirty="0" smtClean="0"/>
              <a:t>несоблюдение</a:t>
            </a:r>
            <a:r>
              <a:rPr lang="ru-RU" sz="2500" dirty="0" smtClean="0"/>
              <a:t> учебных правил, социальных норм, правил поведения, </a:t>
            </a:r>
            <a:r>
              <a:rPr lang="ru-RU" sz="2500" b="1" dirty="0" smtClean="0"/>
              <a:t>не может </a:t>
            </a:r>
            <a:r>
              <a:rPr lang="ru-RU" sz="2500" dirty="0" smtClean="0"/>
              <a:t>себя контролировать даже если </a:t>
            </a:r>
            <a:r>
              <a:rPr lang="ru-RU" sz="2500" dirty="0" smtClean="0"/>
              <a:t>хочет, </a:t>
            </a:r>
            <a:r>
              <a:rPr lang="ru-RU" sz="2500" b="1" dirty="0" smtClean="0"/>
              <a:t>нет интереса</a:t>
            </a:r>
            <a:r>
              <a:rPr lang="ru-RU" sz="2500" dirty="0" smtClean="0"/>
              <a:t> к учебной деятельности, повышенная </a:t>
            </a:r>
            <a:r>
              <a:rPr lang="ru-RU" sz="2500" b="1" dirty="0" smtClean="0"/>
              <a:t>отвлекаемость,</a:t>
            </a:r>
            <a:r>
              <a:rPr lang="ru-RU" sz="2500" dirty="0" smtClean="0"/>
              <a:t> действия по образцу выполняются с большим трудом.</a:t>
            </a:r>
            <a:r>
              <a:rPr lang="ru-RU" sz="2500" dirty="0" smtClean="0"/>
              <a:t> </a:t>
            </a:r>
            <a:endParaRPr lang="ru-RU" sz="2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 algn="ctr">
              <a:buNone/>
            </a:pPr>
            <a:r>
              <a:rPr lang="ru-RU" sz="3000" dirty="0" smtClean="0"/>
              <a:t>Условно говоря, </a:t>
            </a:r>
          </a:p>
          <a:p>
            <a:pPr algn="ctr">
              <a:buNone/>
            </a:pPr>
            <a:r>
              <a:rPr lang="ru-RU" sz="3000" b="1" dirty="0" smtClean="0"/>
              <a:t>блоки</a:t>
            </a:r>
            <a:r>
              <a:rPr lang="ru-RU" sz="3000" dirty="0" smtClean="0"/>
              <a:t> можно  описать так:</a:t>
            </a:r>
          </a:p>
          <a:p>
            <a:pPr algn="ctr"/>
            <a:r>
              <a:rPr lang="en-US" sz="3000" b="1" dirty="0" smtClean="0"/>
              <a:t>I</a:t>
            </a:r>
            <a:r>
              <a:rPr lang="ru-RU" sz="3000" b="1" dirty="0" smtClean="0"/>
              <a:t> – я хочу</a:t>
            </a:r>
          </a:p>
          <a:p>
            <a:pPr algn="ctr"/>
            <a:r>
              <a:rPr lang="en-US" sz="3000" b="1" dirty="0" smtClean="0"/>
              <a:t>II</a:t>
            </a:r>
            <a:r>
              <a:rPr lang="ru-RU" sz="3000" b="1" dirty="0" smtClean="0"/>
              <a:t> – я сделаю</a:t>
            </a:r>
          </a:p>
          <a:p>
            <a:pPr algn="ctr"/>
            <a:r>
              <a:rPr lang="en-US" sz="3000" b="1" dirty="0" smtClean="0"/>
              <a:t>III</a:t>
            </a:r>
            <a:r>
              <a:rPr lang="ru-RU" sz="3000" b="1" dirty="0" smtClean="0"/>
              <a:t> – я могу.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036496" cy="66693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/>
              <a:t>Положительных результатов в </a:t>
            </a:r>
            <a:r>
              <a:rPr lang="ru-RU" sz="2800" dirty="0" err="1" smtClean="0"/>
              <a:t>коррекциии</a:t>
            </a:r>
            <a:r>
              <a:rPr lang="ru-RU" sz="2800" dirty="0" smtClean="0"/>
              <a:t> детей с ОВЗ можно </a:t>
            </a:r>
            <a:r>
              <a:rPr lang="ru-RU" sz="2800" dirty="0" smtClean="0"/>
              <a:t>добиться применяя</a:t>
            </a:r>
            <a:r>
              <a:rPr lang="ru-RU" sz="2800" dirty="0" smtClean="0"/>
              <a:t> </a:t>
            </a:r>
            <a:r>
              <a:rPr lang="ru-RU" sz="2800" dirty="0" smtClean="0"/>
              <a:t>методы </a:t>
            </a:r>
            <a:r>
              <a:rPr lang="ru-RU" sz="2800" b="1" dirty="0" smtClean="0"/>
              <a:t>нейропсихологической коррекции</a:t>
            </a:r>
            <a:r>
              <a:rPr lang="ru-RU" sz="2800" dirty="0" smtClean="0"/>
              <a:t>. Нейропсихология связана с мозговой организацией психических процессов.</a:t>
            </a:r>
          </a:p>
          <a:p>
            <a:pPr algn="just">
              <a:lnSpc>
                <a:spcPts val="3600"/>
              </a:lnSpc>
              <a:buNone/>
            </a:pPr>
            <a:r>
              <a:rPr lang="ru-RU" sz="3000" dirty="0" smtClean="0"/>
              <a:t>В своей практической деятельности я применяю: </a:t>
            </a:r>
          </a:p>
          <a:p>
            <a:pPr>
              <a:lnSpc>
                <a:spcPts val="3600"/>
              </a:lnSpc>
            </a:pPr>
            <a:r>
              <a:rPr lang="ru-RU" sz="2800" b="1" dirty="0" smtClean="0"/>
              <a:t>программу «Гимнастика мозга» Пола </a:t>
            </a:r>
            <a:r>
              <a:rPr lang="ru-RU" sz="2800" b="1" dirty="0" err="1" smtClean="0"/>
              <a:t>Деннисона</a:t>
            </a:r>
            <a:endParaRPr lang="ru-RU" sz="2800" b="1" dirty="0" smtClean="0"/>
          </a:p>
          <a:p>
            <a:pPr>
              <a:lnSpc>
                <a:spcPts val="3600"/>
              </a:lnSpc>
            </a:pPr>
            <a:r>
              <a:rPr lang="ru-RU" sz="2800" b="1" dirty="0" smtClean="0"/>
              <a:t>комплекс упражнений из программы </a:t>
            </a:r>
            <a:r>
              <a:rPr lang="uk-UA" sz="2800" b="1" dirty="0" smtClean="0"/>
              <a:t>Сиротюк А.Л. “</a:t>
            </a:r>
            <a:r>
              <a:rPr lang="ru-RU" sz="2800" b="1" dirty="0" smtClean="0"/>
              <a:t>Нейропсихологическое и психофизиологическое сопровождение обучения»</a:t>
            </a:r>
          </a:p>
          <a:p>
            <a:r>
              <a:rPr lang="ru-RU" sz="2800" b="1" dirty="0" smtClean="0"/>
              <a:t>уроки психологического развития Н.П. </a:t>
            </a:r>
            <a:r>
              <a:rPr lang="ru-RU" sz="2800" b="1" dirty="0" err="1" smtClean="0"/>
              <a:t>Локалова</a:t>
            </a:r>
            <a:endParaRPr lang="ru-RU" sz="2800" b="1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3182</TotalTime>
  <Words>1460</Words>
  <Application>Microsoft Office PowerPoint</Application>
  <PresentationFormat>Экран (4:3)</PresentationFormat>
  <Paragraphs>146</Paragraphs>
  <Slides>26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Diseño predeterminado</vt:lpstr>
      <vt:lpstr>Сопровождение  детей с ОВЗ с учетом их психофизиологических особенностей</vt:lpstr>
      <vt:lpstr>Слайд 2</vt:lpstr>
      <vt:lpstr>Типичные затруднения  у детей с ОВЗ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Упражнения для тренировки  </vt:lpstr>
      <vt:lpstr> «Кулак -ребро -ладонь». (Это упражнение улучшает мыслительную деятельность, синхронизирует работу полушарий, способствует запоминанию, повышает устойчивость внимания, активизирует процессы письма и чтения.)  </vt:lpstr>
      <vt:lpstr> «Лезгинка».(способствует концентрации внимания, развивает самоконтроль)</vt:lpstr>
      <vt:lpstr>Ухо – нос – хлопок .</vt:lpstr>
      <vt:lpstr>Упражнение «Кнопки мозга» </vt:lpstr>
      <vt:lpstr>Упражнение  «Думательный колпак» (Упражнение помогает активизировать кратковременную память, стимулировать работу мозга и мышц. Способствует концентрации внимания, придает чувство уверенности в себе. Очень полезно делать это упражнение перед выходом к доске.)  </vt:lpstr>
      <vt:lpstr>Слайд 17</vt:lpstr>
      <vt:lpstr>Упражнения на снятие эмоционального напряжения  </vt:lpstr>
      <vt:lpstr>Требования и условия проведения кинезиологических комплексов:</vt:lpstr>
      <vt:lpstr>Результативность: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AMD</cp:lastModifiedBy>
  <cp:revision>108</cp:revision>
  <dcterms:created xsi:type="dcterms:W3CDTF">2009-03-26T20:51:52Z</dcterms:created>
  <dcterms:modified xsi:type="dcterms:W3CDTF">2017-03-23T18:47:47Z</dcterms:modified>
</cp:coreProperties>
</file>