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25"/>
  </p:notesMasterIdLst>
  <p:sldIdLst>
    <p:sldId id="258" r:id="rId2"/>
    <p:sldId id="259" r:id="rId3"/>
    <p:sldId id="262" r:id="rId4"/>
    <p:sldId id="280" r:id="rId5"/>
    <p:sldId id="281" r:id="rId6"/>
    <p:sldId id="282" r:id="rId7"/>
    <p:sldId id="278" r:id="rId8"/>
    <p:sldId id="283" r:id="rId9"/>
    <p:sldId id="264" r:id="rId10"/>
    <p:sldId id="265" r:id="rId11"/>
    <p:sldId id="284" r:id="rId12"/>
    <p:sldId id="269" r:id="rId13"/>
    <p:sldId id="270" r:id="rId14"/>
    <p:sldId id="271" r:id="rId15"/>
    <p:sldId id="272" r:id="rId16"/>
    <p:sldId id="273" r:id="rId17"/>
    <p:sldId id="274" r:id="rId18"/>
    <p:sldId id="285" r:id="rId19"/>
    <p:sldId id="286" r:id="rId20"/>
    <p:sldId id="275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us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63300"/>
    <a:srgbClr val="FFFA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599" autoAdjust="0"/>
  </p:normalViewPr>
  <p:slideViewPr>
    <p:cSldViewPr>
      <p:cViewPr varScale="1">
        <p:scale>
          <a:sx n="65" d="100"/>
          <a:sy n="65" d="100"/>
        </p:scale>
        <p:origin x="-104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49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B0A56-1A34-40AD-9025-87A9FF12D4C1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3E6F5-3F8A-441F-B7D4-C7624E1F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3E6F5-3F8A-441F-B7D4-C7624E1F87A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491BC3-FEC5-49FB-B85F-D379118BBB5B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9D90EDD-9697-4A1E-BAFB-3E3C84D9D6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14069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Calibri" pitchFamily="34" charset="0"/>
              </a:rPr>
              <a:t>ПОДДЕРЖКА ДЕТСКОЙ ИНИЦИАТИВЫ И РАЗВИТИЕ СПОСОБНОСТЕЙ ДЕТЕЙ В ПРОДУКТИВНОЙ ДЕЯТЕЛЬНОСТИ</a:t>
            </a:r>
            <a:r>
              <a:rPr lang="ru-RU" sz="4000" b="1" dirty="0" smtClean="0">
                <a:solidFill>
                  <a:srgbClr val="FFFF00"/>
                </a:solidFill>
                <a:latin typeface="Calibri" pitchFamily="34" charset="0"/>
              </a:rPr>
              <a:t>.</a:t>
            </a:r>
            <a:endParaRPr lang="ru-RU" sz="4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6228184" y="5301208"/>
            <a:ext cx="914400" cy="9144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7164288" y="4293096"/>
            <a:ext cx="914400" cy="9144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508104" y="5229200"/>
            <a:ext cx="914400" cy="9144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6156176" y="4581128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…знакомить  ребенка  с  множеством  изобразительных материалов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как  традиционных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так  и нетрадиционных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способах  работы  с  ними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объяснять преимущества  того  или  иного  материала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814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3284984"/>
            <a:ext cx="4032448" cy="3044429"/>
          </a:xfrm>
        </p:spPr>
      </p:pic>
      <p:sp>
        <p:nvSpPr>
          <p:cNvPr id="7" name="Солнце 6"/>
          <p:cNvSpPr/>
          <p:nvPr/>
        </p:nvSpPr>
        <p:spPr>
          <a:xfrm>
            <a:off x="467544" y="148478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1619672" y="2060848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2411760" y="1988840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0" descr="дети рисуют крупой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3212976"/>
            <a:ext cx="4059238" cy="30407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6366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…предлагать  не  только  традиционные  и  любимые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ru-RU" b="1" dirty="0" smtClean="0">
                <a:solidFill>
                  <a:srgbClr val="FFFF00"/>
                </a:solidFill>
              </a:rPr>
              <a:t> а  также  необычные  темы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ru-RU" b="1" dirty="0" smtClean="0">
                <a:solidFill>
                  <a:srgbClr val="FFFF00"/>
                </a:solidFill>
              </a:rPr>
              <a:t> изображая их наиболее  понравившимся  материалом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1691680" y="4005064"/>
            <a:ext cx="914400" cy="914400"/>
          </a:xfrm>
          <a:prstGeom prst="su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203848" y="5085184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923928" y="4653136"/>
            <a:ext cx="914400" cy="914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Любимые  портреты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DSC0815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963319" y="1524000"/>
            <a:ext cx="3429000" cy="4572000"/>
          </a:xfrm>
        </p:spPr>
      </p:pic>
      <p:pic>
        <p:nvPicPr>
          <p:cNvPr id="7" name="Содержимое 6" descr="DSC0815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72319" y="15240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Любимые  портреты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DSC0815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2319" y="1524000"/>
            <a:ext cx="3429000" cy="4572000"/>
          </a:xfrm>
        </p:spPr>
      </p:pic>
      <p:pic>
        <p:nvPicPr>
          <p:cNvPr id="6" name="Содержимое 5" descr="DSC0815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63319" y="15240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Любимые  животные</a:t>
            </a:r>
            <a:endParaRPr lang="ru-RU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Содержимое 4" descr="DSC0813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2319" y="1524000"/>
            <a:ext cx="3429000" cy="4572000"/>
          </a:xfrm>
        </p:spPr>
      </p:pic>
      <p:pic>
        <p:nvPicPr>
          <p:cNvPr id="6" name="Содержимое 5" descr="DSC081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63319" y="15240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663300"/>
                </a:solidFill>
              </a:rPr>
              <a:t>Любимые  животные</a:t>
            </a:r>
            <a:endParaRPr lang="ru-RU" b="1" dirty="0">
              <a:solidFill>
                <a:srgbClr val="663300"/>
              </a:solidFill>
            </a:endParaRPr>
          </a:p>
        </p:txBody>
      </p:sp>
      <p:pic>
        <p:nvPicPr>
          <p:cNvPr id="5" name="Содержимое 4" descr="DSC0813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556792"/>
            <a:ext cx="4059238" cy="3044429"/>
          </a:xfrm>
        </p:spPr>
      </p:pic>
      <p:pic>
        <p:nvPicPr>
          <p:cNvPr id="6" name="Содержимое 5" descr="DSC0813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3284984"/>
            <a:ext cx="4059238" cy="3044429"/>
          </a:xfrm>
        </p:spPr>
      </p:pic>
      <p:sp>
        <p:nvSpPr>
          <p:cNvPr id="7" name="4-конечная звезда 6"/>
          <p:cNvSpPr/>
          <p:nvPr/>
        </p:nvSpPr>
        <p:spPr>
          <a:xfrm>
            <a:off x="755576" y="5085184"/>
            <a:ext cx="914400" cy="9144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4-конечная звезда 7"/>
          <p:cNvSpPr/>
          <p:nvPr/>
        </p:nvSpPr>
        <p:spPr>
          <a:xfrm>
            <a:off x="5004048" y="1772816"/>
            <a:ext cx="914400" cy="9144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668344" y="76470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Любимые  животные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DSC0814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2348880"/>
            <a:ext cx="4059238" cy="3044429"/>
          </a:xfrm>
        </p:spPr>
      </p:pic>
      <p:pic>
        <p:nvPicPr>
          <p:cNvPr id="6" name="Содержимое 5" descr="DSC0813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04048" y="16288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815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  что-то  необычное…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Месяц 5"/>
          <p:cNvSpPr/>
          <p:nvPr/>
        </p:nvSpPr>
        <p:spPr>
          <a:xfrm>
            <a:off x="755576" y="1772816"/>
            <a:ext cx="457200" cy="914400"/>
          </a:xfrm>
          <a:prstGeom prst="mo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7452320" y="5085184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732240" y="3717032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1691680" y="285293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</a:rPr>
              <a:t>…предлагать группе детей одно задание ( например</a:t>
            </a:r>
            <a:r>
              <a:rPr lang="en-US" sz="3100" b="1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</a:rPr>
              <a:t>проиллюстрировать сказку)</a:t>
            </a:r>
            <a:endParaRPr lang="ru-RU" sz="31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DSC081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2348880"/>
            <a:ext cx="4059238" cy="3044429"/>
          </a:xfrm>
        </p:spPr>
      </p:pic>
      <p:pic>
        <p:nvPicPr>
          <p:cNvPr id="6" name="Содержимое 5" descr="DSC081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40" y="1412776"/>
            <a:ext cx="3744416" cy="2664296"/>
          </a:xfrm>
        </p:spPr>
      </p:pic>
      <p:pic>
        <p:nvPicPr>
          <p:cNvPr id="2050" name="Picture 2" descr="C:\Users\Asus\Desktop\Дистант\DSC081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149080"/>
            <a:ext cx="374441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…организовывать  </a:t>
            </a:r>
            <a:r>
              <a:rPr lang="ru-RU" sz="3600" b="1" dirty="0">
                <a:solidFill>
                  <a:srgbClr val="FFC000"/>
                </a:solidFill>
              </a:rPr>
              <a:t>детские творческие </a:t>
            </a:r>
            <a:r>
              <a:rPr lang="ru-RU" sz="3600" b="1" dirty="0" smtClean="0">
                <a:solidFill>
                  <a:srgbClr val="FFC000"/>
                </a:solidFill>
              </a:rPr>
              <a:t> выставки  для  детей  и </a:t>
            </a:r>
            <a:r>
              <a:rPr lang="ru-RU" sz="3600" b="1" dirty="0">
                <a:solidFill>
                  <a:srgbClr val="FFC000"/>
                </a:solidFill>
              </a:rPr>
              <a:t>родителей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309519" cy="404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0894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58896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Развитие  инициативности детей очень хорошо протекает в творческом процессе. </a:t>
            </a:r>
            <a:b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Необходимо  создание предметно-развивающей среды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способствующей детскому творчеству. </a:t>
            </a:r>
            <a:b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Предметно-развивающая  среда  подразумевает эстетизированное  пространство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в  котором осуществляется  самостоятельная  художественная деятельность детей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а  также художественные материалы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пособия и другие предметы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позволяющие детям  успешно  реализовывать свои замыслы. </a:t>
            </a:r>
            <a:b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Появление  самостоятельной  художественной  деятельности – показатель   высокого уровня  художественного  развития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 так  как  самостоятельная деятельность  возникает  по  инициативе  ребенка 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 отвечает  его  интересам  и  протекает  без  видимого  руководства  взрослого. </a:t>
            </a:r>
            <a:endParaRPr lang="ru-RU" sz="24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/>
              <a:t>  </a:t>
            </a:r>
            <a:r>
              <a:rPr lang="ru-RU" sz="8000" dirty="0" smtClean="0">
                <a:solidFill>
                  <a:srgbClr val="FFFF00"/>
                </a:solidFill>
              </a:rPr>
              <a:t>1.  У ребенка развита крупная и мелкая моторика</a:t>
            </a:r>
            <a:r>
              <a:rPr lang="en-US" sz="8000" dirty="0" smtClean="0">
                <a:solidFill>
                  <a:srgbClr val="FFFF00"/>
                </a:solidFill>
              </a:rPr>
              <a:t>, </a:t>
            </a:r>
            <a:r>
              <a:rPr lang="ru-RU" sz="8000" dirty="0" smtClean="0">
                <a:solidFill>
                  <a:srgbClr val="FFFF00"/>
                </a:solidFill>
              </a:rPr>
              <a:t>он подвижен</a:t>
            </a:r>
            <a:r>
              <a:rPr lang="en-US" sz="8000" dirty="0" smtClean="0">
                <a:solidFill>
                  <a:srgbClr val="FFFF00"/>
                </a:solidFill>
              </a:rPr>
              <a:t>, </a:t>
            </a:r>
            <a:r>
              <a:rPr lang="ru-RU" sz="8000" dirty="0" smtClean="0">
                <a:solidFill>
                  <a:srgbClr val="FFFF00"/>
                </a:solidFill>
              </a:rPr>
              <a:t>владеет основными движениями</a:t>
            </a:r>
          </a:p>
          <a:p>
            <a:pPr>
              <a:buNone/>
            </a:pPr>
            <a:r>
              <a:rPr lang="en-US" sz="8000" dirty="0" smtClean="0">
                <a:solidFill>
                  <a:srgbClr val="FFFF00"/>
                </a:solidFill>
              </a:rPr>
              <a:t> </a:t>
            </a:r>
            <a:r>
              <a:rPr lang="ru-RU" sz="8000" dirty="0" smtClean="0">
                <a:solidFill>
                  <a:srgbClr val="FFFF00"/>
                </a:solidFill>
              </a:rPr>
              <a:t>2. Ребенок способен к эстетическому восприятию действительности  и явлениям окружающего мира</a:t>
            </a:r>
            <a:endParaRPr lang="en-US" sz="8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 </a:t>
            </a:r>
            <a:r>
              <a:rPr lang="ru-RU" sz="8000" b="1" i="1" dirty="0" smtClean="0"/>
              <a:t>3. Самостоятельно находит  в художественной литературе и окружающей жизни сюжеты для изображения</a:t>
            </a:r>
            <a:r>
              <a:rPr lang="en-US" sz="8000" b="1" i="1" dirty="0" smtClean="0"/>
              <a:t>; </a:t>
            </a:r>
            <a:r>
              <a:rPr lang="ru-RU" sz="8000" b="1" i="1" dirty="0" smtClean="0"/>
              <a:t>имеет элементарные навыки рисования в нетрадиционной технике </a:t>
            </a:r>
          </a:p>
          <a:p>
            <a:pPr>
              <a:buNone/>
            </a:pPr>
            <a:r>
              <a:rPr lang="ru-RU" sz="8000" b="1" i="1" dirty="0" smtClean="0"/>
              <a:t>4. В рисунке выразительно передает то</a:t>
            </a:r>
            <a:r>
              <a:rPr lang="en-US" sz="8000" b="1" i="1" dirty="0" smtClean="0"/>
              <a:t>, </a:t>
            </a:r>
            <a:r>
              <a:rPr lang="ru-RU" sz="8000" b="1" i="1" dirty="0" smtClean="0"/>
              <a:t>что интересно</a:t>
            </a:r>
            <a:r>
              <a:rPr lang="en-US" sz="8000" b="1" i="1" dirty="0" smtClean="0"/>
              <a:t>, </a:t>
            </a:r>
            <a:r>
              <a:rPr lang="ru-RU" sz="8000" b="1" i="1" dirty="0" smtClean="0"/>
              <a:t>или эмоционально значимо</a:t>
            </a:r>
          </a:p>
          <a:p>
            <a:pPr>
              <a:buNone/>
            </a:pPr>
            <a:r>
              <a:rPr lang="ru-RU" sz="8000" b="1" i="1" dirty="0" smtClean="0"/>
              <a:t>5. Эмоционально откликается  на происходящее</a:t>
            </a:r>
            <a:r>
              <a:rPr lang="en-US" sz="8000" b="1" i="1" dirty="0" smtClean="0"/>
              <a:t>, </a:t>
            </a:r>
            <a:r>
              <a:rPr lang="ru-RU" sz="8000" b="1" i="1" dirty="0" smtClean="0"/>
              <a:t>сопереживает персонажам в произведениях изобразительного искусства</a:t>
            </a:r>
          </a:p>
          <a:p>
            <a:pPr>
              <a:buNone/>
            </a:pPr>
            <a:r>
              <a:rPr lang="ru-RU" sz="8000" dirty="0" smtClean="0">
                <a:solidFill>
                  <a:srgbClr val="FFFF00"/>
                </a:solidFill>
              </a:rPr>
              <a:t>6. Ребенок воспринимает и понимает средства выразительности</a:t>
            </a:r>
            <a:r>
              <a:rPr lang="en-US" sz="8000" dirty="0" smtClean="0">
                <a:solidFill>
                  <a:srgbClr val="FFFF00"/>
                </a:solidFill>
              </a:rPr>
              <a:t>, </a:t>
            </a:r>
            <a:r>
              <a:rPr lang="ru-RU" sz="8000" dirty="0" smtClean="0">
                <a:solidFill>
                  <a:srgbClr val="FFFF00"/>
                </a:solidFill>
              </a:rPr>
              <a:t>с помощью которых можно добиться создания образа</a:t>
            </a:r>
          </a:p>
          <a:p>
            <a:pPr>
              <a:buNone/>
            </a:pPr>
            <a:r>
              <a:rPr lang="ru-RU" sz="8000" dirty="0" smtClean="0">
                <a:solidFill>
                  <a:srgbClr val="FFFF00"/>
                </a:solidFill>
              </a:rPr>
              <a:t>7. Создает теплые и холодные цветовые тона и оттенки</a:t>
            </a:r>
            <a:r>
              <a:rPr lang="en-US" sz="8000" dirty="0" smtClean="0">
                <a:solidFill>
                  <a:srgbClr val="FFFF00"/>
                </a:solidFill>
              </a:rPr>
              <a:t>, </a:t>
            </a:r>
            <a:r>
              <a:rPr lang="ru-RU" sz="8000" dirty="0" smtClean="0">
                <a:solidFill>
                  <a:srgbClr val="FFFF00"/>
                </a:solidFill>
              </a:rPr>
              <a:t>смешивая краски.</a:t>
            </a:r>
          </a:p>
          <a:p>
            <a:pPr>
              <a:buNone/>
            </a:pPr>
            <a:r>
              <a:rPr lang="ru-RU" sz="8000" dirty="0" smtClean="0">
                <a:solidFill>
                  <a:srgbClr val="FFFF00"/>
                </a:solidFill>
              </a:rPr>
              <a:t>8. Проявляет интерес к разнообразным зданиям и сооружениям</a:t>
            </a:r>
            <a:r>
              <a:rPr lang="en-US" sz="8000" dirty="0" smtClean="0">
                <a:solidFill>
                  <a:srgbClr val="FFFF00"/>
                </a:solidFill>
              </a:rPr>
              <a:t>, </a:t>
            </a:r>
            <a:r>
              <a:rPr lang="ru-RU" sz="8000" dirty="0" smtClean="0">
                <a:solidFill>
                  <a:srgbClr val="FFFF00"/>
                </a:solidFill>
              </a:rPr>
              <a:t>передает их особенности в конструктивной деятельности.</a:t>
            </a:r>
            <a:r>
              <a:rPr lang="ru-RU" sz="8000" dirty="0" smtClean="0"/>
              <a:t> </a:t>
            </a:r>
          </a:p>
          <a:p>
            <a:pPr>
              <a:buFontTx/>
              <a:buChar char="-"/>
            </a:pPr>
            <a:endParaRPr lang="ru-RU" sz="8000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Целевые   ориентиры  в  продуктивной  деятельности на конечном  этапе  дошкольного  детства.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453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9.  Сооружает постройки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объединенные общей темой.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10. Создает различные модели по рисунку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по словесной инструкции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по собственному замыслу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11.  Создает скульптурные группы из 2-3 фигур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имеет чувство композиции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умеет передавать пропорции предмета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соотношение по величине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выразительность поз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движений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ru-RU" sz="2400" dirty="0" smtClean="0">
                <a:solidFill>
                  <a:srgbClr val="FFFF00"/>
                </a:solidFill>
              </a:rPr>
              <a:t>деталей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12. Умеет составлять узоры декоративной композиции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13. Владеет приемами вырезания предметов из бумаги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14. При создании образов использует различные приемы работы с бумагой</a:t>
            </a:r>
          </a:p>
          <a:p>
            <a:pPr>
              <a:buNone/>
            </a:pPr>
            <a:r>
              <a:rPr lang="ru-RU" sz="2400" b="1" dirty="0" smtClean="0"/>
              <a:t>15. Испытывает  удовлетворение  от  достигнутых результатов самостоятельной деятельности.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Целевые  ориентиры  в  продуктивной  деятельности  на конечном  этапе  дошкольного  детства.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5060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2852936"/>
            <a:ext cx="7272808" cy="37444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8083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Расскажи мне- и я забуду. Покажи мне -и я запомню . Дай мне действовать  самому - и я пойму.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                                           Конфуций.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0768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С</a:t>
            </a:r>
            <a:r>
              <a:rPr lang="ru-RU" sz="7200" dirty="0" smtClean="0">
                <a:solidFill>
                  <a:srgbClr val="FFC000"/>
                </a:solidFill>
              </a:rPr>
              <a:t>П</a:t>
            </a:r>
            <a:r>
              <a:rPr lang="ru-RU" sz="7200" dirty="0" smtClean="0">
                <a:solidFill>
                  <a:srgbClr val="FFFF00"/>
                </a:solidFill>
              </a:rPr>
              <a:t>А</a:t>
            </a:r>
            <a:r>
              <a:rPr lang="ru-RU" sz="7200" dirty="0" smtClean="0">
                <a:solidFill>
                  <a:srgbClr val="00B050"/>
                </a:solidFill>
              </a:rPr>
              <a:t>С</a:t>
            </a:r>
            <a:r>
              <a:rPr lang="ru-RU" sz="7200" dirty="0" smtClean="0">
                <a:solidFill>
                  <a:srgbClr val="00B0F0"/>
                </a:solidFill>
              </a:rPr>
              <a:t>И</a:t>
            </a:r>
            <a:r>
              <a:rPr lang="ru-RU" sz="7200" dirty="0" smtClean="0">
                <a:solidFill>
                  <a:srgbClr val="002060"/>
                </a:solidFill>
              </a:rPr>
              <a:t>Б</a:t>
            </a:r>
            <a:r>
              <a:rPr lang="ru-RU" sz="7200" dirty="0" smtClean="0">
                <a:solidFill>
                  <a:srgbClr val="7030A0"/>
                </a:solidFill>
              </a:rPr>
              <a:t>О</a:t>
            </a:r>
            <a:r>
              <a:rPr lang="ru-RU" sz="7200" dirty="0" smtClean="0"/>
              <a:t> </a:t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0000"/>
                </a:solidFill>
              </a:rPr>
              <a:t>З</a:t>
            </a:r>
            <a:r>
              <a:rPr lang="ru-RU" sz="7200" dirty="0" smtClean="0">
                <a:solidFill>
                  <a:srgbClr val="FFC000"/>
                </a:solidFill>
              </a:rPr>
              <a:t>А</a:t>
            </a:r>
            <a:r>
              <a:rPr lang="ru-RU" sz="7200" dirty="0" smtClean="0"/>
              <a:t> </a:t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FF00"/>
                </a:solidFill>
              </a:rPr>
              <a:t>В</a:t>
            </a:r>
            <a:r>
              <a:rPr lang="ru-RU" sz="7200" dirty="0" smtClean="0">
                <a:solidFill>
                  <a:srgbClr val="00B050"/>
                </a:solidFill>
              </a:rPr>
              <a:t>Н</a:t>
            </a:r>
            <a:r>
              <a:rPr lang="ru-RU" sz="7200" dirty="0" smtClean="0">
                <a:solidFill>
                  <a:srgbClr val="00B0F0"/>
                </a:solidFill>
              </a:rPr>
              <a:t>И</a:t>
            </a:r>
            <a:r>
              <a:rPr lang="ru-RU" sz="7200" dirty="0" smtClean="0">
                <a:solidFill>
                  <a:srgbClr val="002060"/>
                </a:solidFill>
              </a:rPr>
              <a:t>М</a:t>
            </a:r>
            <a:r>
              <a:rPr lang="ru-RU" sz="7200" dirty="0" smtClean="0">
                <a:solidFill>
                  <a:srgbClr val="7030A0"/>
                </a:solidFill>
              </a:rPr>
              <a:t>А</a:t>
            </a:r>
            <a:r>
              <a:rPr lang="ru-RU" sz="7200" dirty="0" smtClean="0">
                <a:solidFill>
                  <a:srgbClr val="FF0000"/>
                </a:solidFill>
              </a:rPr>
              <a:t>Н</a:t>
            </a:r>
            <a:r>
              <a:rPr lang="ru-RU" sz="7200" dirty="0" smtClean="0">
                <a:solidFill>
                  <a:srgbClr val="FFC000"/>
                </a:solidFill>
              </a:rPr>
              <a:t>И</a:t>
            </a:r>
            <a:r>
              <a:rPr lang="ru-RU" sz="7200" dirty="0" smtClean="0">
                <a:solidFill>
                  <a:srgbClr val="FFFF00"/>
                </a:solidFill>
              </a:rPr>
              <a:t>Е</a:t>
            </a:r>
            <a:r>
              <a:rPr lang="ru-RU" sz="7200" dirty="0" smtClean="0">
                <a:solidFill>
                  <a:srgbClr val="00B050"/>
                </a:solidFill>
              </a:rPr>
              <a:t>!</a:t>
            </a:r>
            <a:endParaRPr lang="ru-RU" sz="7200" dirty="0">
              <a:solidFill>
                <a:srgbClr val="00B050"/>
              </a:solidFill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7524328" y="54868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Уголок творчества</a:t>
            </a:r>
            <a:r>
              <a:rPr lang="ru-RU" sz="3600" dirty="0" smtClean="0">
                <a:solidFill>
                  <a:srgbClr val="FFFF00"/>
                </a:solidFill>
              </a:rPr>
              <a:t>.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  <a:t>Разнообразие материалов</a:t>
            </a:r>
            <a:r>
              <a:rPr lang="en-US" sz="2700" b="1" dirty="0" smtClean="0">
                <a:solidFill>
                  <a:srgbClr val="FFFF00"/>
                </a:solidFill>
                <a:latin typeface="Arial Narrow" pitchFamily="34" charset="0"/>
              </a:rPr>
              <a:t>, </a:t>
            </a:r>
            <a: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  <a:t>инструментов</a:t>
            </a:r>
            <a:r>
              <a:rPr lang="en-US" sz="2700" b="1" dirty="0" smtClean="0">
                <a:solidFill>
                  <a:srgbClr val="FFFF00"/>
                </a:solidFill>
                <a:latin typeface="Arial Narrow" pitchFamily="34" charset="0"/>
              </a:rPr>
              <a:t>, </a:t>
            </a:r>
            <a: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  <a:t> способов создания образа и свобода выбора инициирует детское художественное экспериментирование.</a:t>
            </a:r>
            <a:b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</a:br>
            <a: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  <a:t>Поэтому</a:t>
            </a:r>
            <a:r>
              <a:rPr lang="en-US" sz="2700" b="1" dirty="0" smtClean="0">
                <a:solidFill>
                  <a:srgbClr val="FFFF00"/>
                </a:solidFill>
                <a:latin typeface="Arial Narrow" pitchFamily="34" charset="0"/>
              </a:rPr>
              <a:t>, </a:t>
            </a:r>
            <a: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  <a:t>оборудуя уголок творчества</a:t>
            </a:r>
            <a:r>
              <a:rPr lang="en-US" sz="2700" b="1" dirty="0" smtClean="0">
                <a:solidFill>
                  <a:srgbClr val="FFFF00"/>
                </a:solidFill>
                <a:latin typeface="Arial Narrow" pitchFamily="34" charset="0"/>
              </a:rPr>
              <a:t>, </a:t>
            </a:r>
            <a:r>
              <a:rPr lang="ru-RU" sz="2700" b="1" dirty="0" smtClean="0">
                <a:solidFill>
                  <a:srgbClr val="FFFF00"/>
                </a:solidFill>
                <a:latin typeface="Arial Narrow" pitchFamily="34" charset="0"/>
              </a:rPr>
              <a:t>можно предложить следующую  его наполняемость</a:t>
            </a:r>
            <a:r>
              <a:rPr lang="en-US" sz="2700" b="1" dirty="0" smtClean="0">
                <a:solidFill>
                  <a:srgbClr val="FFFF00"/>
                </a:solidFill>
                <a:latin typeface="Arial Narrow" pitchFamily="34" charset="0"/>
              </a:rPr>
              <a:t>: </a:t>
            </a:r>
            <a:r>
              <a:rPr lang="ru-RU" sz="2700" dirty="0" smtClean="0">
                <a:solidFill>
                  <a:srgbClr val="FFFF00"/>
                </a:solidFill>
                <a:latin typeface="Arial Narrow" pitchFamily="34" charset="0"/>
              </a:rPr>
              <a:t/>
            </a:r>
            <a:br>
              <a:rPr lang="ru-RU" sz="2700" dirty="0" smtClean="0">
                <a:solidFill>
                  <a:srgbClr val="FFFF00"/>
                </a:solidFill>
                <a:latin typeface="Arial Narrow" pitchFamily="34" charset="0"/>
              </a:rPr>
            </a:br>
            <a:endParaRPr lang="ru-RU" sz="2700" dirty="0" smtClean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92896"/>
            <a:ext cx="4059936" cy="3960440"/>
          </a:xfrm>
          <a:solidFill>
            <a:schemeClr val="bg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Бумага разного формата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цвета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фактуры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Простые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цветные карандаши</a:t>
            </a:r>
            <a:endParaRPr lang="en-US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Фломастеры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маркеры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Краски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Тряпочки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губки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Штампы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трафареты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Ножницы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клей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Крупы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Соль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Пластилин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тесто в баночках</a:t>
            </a:r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92896"/>
            <a:ext cx="4059936" cy="3960440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Готовые фоны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Рамочки для готовых работы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Схемы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Коробочки для незаконченных работ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Фотографии работ</a:t>
            </a:r>
            <a:r>
              <a:rPr lang="en-US" sz="1800" b="1" dirty="0" smtClean="0">
                <a:solidFill>
                  <a:srgbClr val="002060"/>
                </a:solidFill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</a:rPr>
              <a:t>которые нет возможности хранить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Книги для раскрашивания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Книги по искусству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Народная игрушка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Природный материал и т.д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УГОЛОК  ТВОРЧЕСТВА</a:t>
            </a:r>
            <a:r>
              <a:rPr lang="en-US" b="1" dirty="0" smtClean="0">
                <a:solidFill>
                  <a:srgbClr val="002060"/>
                </a:solidFill>
              </a:rPr>
              <a:t>: </a:t>
            </a:r>
            <a:r>
              <a:rPr lang="ru-RU" b="1" dirty="0" smtClean="0">
                <a:solidFill>
                  <a:srgbClr val="002060"/>
                </a:solidFill>
              </a:rPr>
              <a:t>ФОНЫ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DSC0812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2319" y="1524000"/>
            <a:ext cx="3429000" cy="4572000"/>
          </a:xfrm>
        </p:spPr>
      </p:pic>
      <p:pic>
        <p:nvPicPr>
          <p:cNvPr id="10" name="Содержимое 9" descr="DSC0812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63319" y="15240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УГОЛОК  ТВОРЧЕСТВА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РАМКИ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рамочка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412776"/>
            <a:ext cx="4059238" cy="2160562"/>
          </a:xfrm>
        </p:spPr>
      </p:pic>
      <p:pic>
        <p:nvPicPr>
          <p:cNvPr id="6" name="Содержимое 5" descr="рамочка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220072" y="1556792"/>
            <a:ext cx="3413760" cy="4549140"/>
          </a:xfrm>
        </p:spPr>
      </p:pic>
      <p:pic>
        <p:nvPicPr>
          <p:cNvPr id="1026" name="Picture 2" descr="C:\Users\Asus\Desktop\Дистант\DSC081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717032"/>
            <a:ext cx="475252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389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Уголок творчества</a:t>
            </a:r>
            <a:r>
              <a:rPr lang="en-US" sz="3200" b="1" dirty="0" smtClean="0">
                <a:solidFill>
                  <a:srgbClr val="FFFF00"/>
                </a:solidFill>
              </a:rPr>
              <a:t>: </a:t>
            </a:r>
            <a:r>
              <a:rPr lang="ru-RU" sz="3200" b="1" dirty="0" smtClean="0">
                <a:solidFill>
                  <a:srgbClr val="FFFF00"/>
                </a:solidFill>
              </a:rPr>
              <a:t>фотографии работ</a:t>
            </a:r>
            <a:r>
              <a:rPr lang="en-US" sz="3200" b="1" dirty="0" smtClean="0">
                <a:solidFill>
                  <a:srgbClr val="FFFF00"/>
                </a:solidFill>
              </a:rPr>
              <a:t>, </a:t>
            </a:r>
            <a:r>
              <a:rPr lang="ru-RU" sz="3200" b="1" dirty="0" smtClean="0">
                <a:solidFill>
                  <a:srgbClr val="FFFF00"/>
                </a:solidFill>
              </a:rPr>
              <a:t>которые нет возможности хранить.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parovoz-plastilin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611560" y="1484784"/>
            <a:ext cx="3048000" cy="2286000"/>
          </a:xfrm>
        </p:spPr>
      </p:pic>
      <p:pic>
        <p:nvPicPr>
          <p:cNvPr id="7" name="Содержимое 6" descr="zmeya_iz_plastilina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499992" y="1484784"/>
            <a:ext cx="4059238" cy="2304256"/>
          </a:xfrm>
        </p:spPr>
      </p:pic>
      <p:pic>
        <p:nvPicPr>
          <p:cNvPr id="1026" name="Picture 2" descr="C:\Users\Asus\Desktop\Дистант\podelki-iz-plastilina-babochk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4005064"/>
            <a:ext cx="3024336" cy="2376263"/>
          </a:xfrm>
          <a:prstGeom prst="rect">
            <a:avLst/>
          </a:prstGeom>
          <a:noFill/>
        </p:spPr>
      </p:pic>
      <p:pic>
        <p:nvPicPr>
          <p:cNvPr id="1027" name="Picture 3" descr="C:\Users\Asus\Desktop\Дистант\Лепим-из-пластилина-динозавра-стегозавра.-Динозавр-стегозавр.-Вид-спереди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4005064"/>
            <a:ext cx="3024336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...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6632"/>
            <a:ext cx="4762872" cy="6480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FFFF00"/>
                </a:solidFill>
              </a:rPr>
              <a:t>      </a:t>
            </a:r>
            <a:r>
              <a:rPr lang="ru-RU" sz="2400" b="1" dirty="0" smtClean="0">
                <a:solidFill>
                  <a:srgbClr val="FFFF00"/>
                </a:solidFill>
              </a:rPr>
              <a:t>С целью поддержания детской инициативы  следует</a:t>
            </a:r>
            <a:r>
              <a:rPr lang="en-US" sz="2400" b="1" dirty="0" smtClean="0">
                <a:solidFill>
                  <a:srgbClr val="FFFF00"/>
                </a:solidFill>
              </a:rPr>
              <a:t>: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000" b="1" dirty="0" smtClean="0"/>
              <a:t>    </a:t>
            </a:r>
            <a:r>
              <a:rPr lang="en-US" sz="2000" b="1" dirty="0" smtClean="0"/>
              <a:t>&lt; </a:t>
            </a:r>
            <a:r>
              <a:rPr lang="ru-RU" sz="2000" b="1" dirty="0" smtClean="0"/>
              <a:t>Периодически преобразовывать предметно- развивающую среду</a:t>
            </a:r>
            <a:r>
              <a:rPr lang="en-US" sz="2000" b="1" dirty="0" smtClean="0"/>
              <a:t>, </a:t>
            </a:r>
            <a:r>
              <a:rPr lang="ru-RU" sz="2000" b="1" dirty="0" smtClean="0"/>
              <a:t>с учетом специфики детского восприятия</a:t>
            </a:r>
            <a:br>
              <a:rPr lang="ru-RU" sz="2000" b="1" dirty="0" smtClean="0"/>
            </a:br>
            <a:r>
              <a:rPr lang="ru-RU" sz="2000" b="1" dirty="0" smtClean="0"/>
              <a:t> </a:t>
            </a:r>
            <a:r>
              <a:rPr lang="en-US" sz="2000" b="1" dirty="0" smtClean="0"/>
              <a:t>&lt;</a:t>
            </a:r>
            <a:r>
              <a:rPr lang="ru-RU" sz="2000" b="1" dirty="0" smtClean="0"/>
              <a:t>Предлагать использовать творческие работы для оформления группы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       &lt;</a:t>
            </a:r>
            <a:r>
              <a:rPr lang="ru-RU" sz="2000" b="1" dirty="0" smtClean="0"/>
              <a:t>Менять нетрадиционные материалы</a:t>
            </a:r>
            <a:r>
              <a:rPr lang="en-US" sz="2000" b="1" dirty="0" smtClean="0"/>
              <a:t>, </a:t>
            </a:r>
            <a:r>
              <a:rPr lang="ru-RU" sz="2000" b="1" dirty="0" smtClean="0"/>
              <a:t>выставлять незаконченные работы в рамках или рамки с пустым фоном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     &lt;</a:t>
            </a:r>
            <a:r>
              <a:rPr lang="ru-RU" sz="2000" b="1" dirty="0" smtClean="0"/>
              <a:t>Выполнять необычную творческую работу на глазах у детей.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524000"/>
            <a:ext cx="4644008" cy="57934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FFFF00"/>
                </a:solidFill>
              </a:rPr>
              <a:t/>
            </a:r>
            <a:br>
              <a:rPr lang="ru-RU" sz="3300" b="1" dirty="0" smtClean="0">
                <a:solidFill>
                  <a:srgbClr val="FFFF00"/>
                </a:solidFill>
              </a:rPr>
            </a:br>
            <a:r>
              <a:rPr lang="ru-RU" sz="3300" b="1" dirty="0" smtClean="0">
                <a:solidFill>
                  <a:srgbClr val="FFFF00"/>
                </a:solidFill>
              </a:rPr>
              <a:t/>
            </a:r>
            <a:br>
              <a:rPr lang="ru-RU" sz="3300" b="1" dirty="0" smtClean="0">
                <a:solidFill>
                  <a:srgbClr val="FFFF00"/>
                </a:solidFill>
              </a:rPr>
            </a:br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3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sz="33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33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33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en-US" sz="33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300" b="1" dirty="0" smtClean="0">
                <a:solidFill>
                  <a:srgbClr val="FFFF00"/>
                </a:solidFill>
              </a:rPr>
              <a:t/>
            </a:r>
            <a:br>
              <a:rPr lang="ru-RU" sz="3300" b="1" dirty="0" smtClean="0">
                <a:solidFill>
                  <a:srgbClr val="FFFF00"/>
                </a:solidFill>
              </a:rPr>
            </a:br>
            <a:r>
              <a:rPr lang="en-US" sz="3300" b="1" dirty="0" smtClean="0">
                <a:solidFill>
                  <a:srgbClr val="FFFF00"/>
                </a:solidFill>
              </a:rPr>
              <a:t>   </a:t>
            </a:r>
            <a:r>
              <a:rPr lang="ru-RU" sz="3000" b="1" dirty="0" smtClean="0"/>
              <a:t>А также регулярно создавать ситуации</a:t>
            </a:r>
            <a:r>
              <a:rPr lang="en-US" sz="3000" b="1" dirty="0" smtClean="0"/>
              <a:t>, </a:t>
            </a:r>
            <a:r>
              <a:rPr lang="ru-RU" sz="3000" b="1" dirty="0" smtClean="0"/>
              <a:t>в которых дети учатся…</a:t>
            </a:r>
            <a:r>
              <a:rPr lang="en-US" sz="3300" b="1" dirty="0" smtClean="0">
                <a:solidFill>
                  <a:srgbClr val="FFFF00"/>
                </a:solidFill>
              </a:rPr>
              <a:t>      </a:t>
            </a:r>
            <a:r>
              <a:rPr lang="en-US" sz="3300" b="1" dirty="0" smtClean="0"/>
              <a:t/>
            </a:r>
            <a:br>
              <a:rPr lang="en-US" sz="3300" b="1" dirty="0" smtClean="0"/>
            </a:br>
            <a:endParaRPr lang="ru-RU" sz="3300" dirty="0"/>
          </a:p>
        </p:txBody>
      </p:sp>
      <p:sp>
        <p:nvSpPr>
          <p:cNvPr id="5" name="Солнце 4"/>
          <p:cNvSpPr/>
          <p:nvPr/>
        </p:nvSpPr>
        <p:spPr>
          <a:xfrm>
            <a:off x="7380312" y="40466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012160" y="980728"/>
            <a:ext cx="914400" cy="91440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6516216" y="1556792"/>
            <a:ext cx="914400" cy="91440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813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47664" y="1988840"/>
            <a:ext cx="6096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…предъявлять и обосновывать свою инициативу ( замыслы</a:t>
            </a:r>
            <a:r>
              <a:rPr lang="en-US" b="1" dirty="0" smtClean="0">
                <a:solidFill>
                  <a:srgbClr val="FFFF00"/>
                </a:solidFill>
              </a:rPr>
              <a:t>, </a:t>
            </a:r>
            <a:r>
              <a:rPr lang="ru-RU" b="1" dirty="0" smtClean="0">
                <a:solidFill>
                  <a:srgbClr val="FFFF00"/>
                </a:solidFill>
              </a:rPr>
              <a:t>предложения)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7740352" y="332656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…планировать  свои  действия индивидуально  и в небольшой подгруппе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DSC0811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524000"/>
            <a:ext cx="3877791" cy="4929336"/>
          </a:xfrm>
        </p:spPr>
      </p:pic>
      <p:pic>
        <p:nvPicPr>
          <p:cNvPr id="6" name="Содержимое 5" descr="DSC0811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83968" y="2060848"/>
            <a:ext cx="4608512" cy="3528391"/>
          </a:xfrm>
        </p:spPr>
      </p:pic>
      <p:sp>
        <p:nvSpPr>
          <p:cNvPr id="8" name="Солнце 7"/>
          <p:cNvSpPr/>
          <p:nvPr/>
        </p:nvSpPr>
        <p:spPr>
          <a:xfrm>
            <a:off x="8100392" y="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486</Words>
  <Application>Microsoft Office PowerPoint</Application>
  <PresentationFormat>Экран (4:3)</PresentationFormat>
  <Paragraphs>76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ПОДДЕРЖКА ДЕТСКОЙ ИНИЦИАТИВЫ И РАЗВИТИЕ СПОСОБНОСТЕЙ ДЕТЕЙ В ПРОДУКТИВНОЙ ДЕЯТЕЛЬНОСТИ.</vt:lpstr>
      <vt:lpstr>Развитие  инициативности детей очень хорошо протекает в творческом процессе.  Необходимо  создание предметно-развивающей среды, способствующей детскому творчеству.  Предметно-развивающая  среда  подразумевает эстетизированное  пространство, в  котором осуществляется  самостоятельная  художественная деятельность детей, а  также художественные материалы, пособия и другие предметы, позволяющие детям  успешно  реализовывать свои замыслы.  Появление  самостоятельной  художественной  деятельности – показатель   высокого уровня  художественного  развития,  так  как  самостоятельная деятельность  возникает  по  инициативе  ребенка ,  отвечает  его  интересам  и  протекает  без  видимого  руководства  взрослого. </vt:lpstr>
      <vt:lpstr>Уголок творчества.  Разнообразие материалов, инструментов,  способов создания образа и свобода выбора инициирует детское художественное экспериментирование. Поэтому, оборудуя уголок творчества, можно предложить следующую  его наполняемость:  </vt:lpstr>
      <vt:lpstr>УГОЛОК  ТВОРЧЕСТВА: ФОНЫ</vt:lpstr>
      <vt:lpstr>УГОЛОК  ТВОРЧЕСТВА: РАМКИ</vt:lpstr>
      <vt:lpstr>Уголок творчества: фотографии работ, которые нет возможности хранить.</vt:lpstr>
      <vt:lpstr>...</vt:lpstr>
      <vt:lpstr>…предъявлять и обосновывать свою инициативу ( замыслы, предложения)</vt:lpstr>
      <vt:lpstr>…планировать  свои  действия индивидуально  и в небольшой подгруппе</vt:lpstr>
      <vt:lpstr>…знакомить  ребенка  с  множеством  изобразительных материалов,  как  традиционных,  так  и нетрадиционных,  способах  работы  с  ними,  объяснять преимущества  того  или  иного  материала</vt:lpstr>
      <vt:lpstr>…предлагать  не  только  традиционные  и  любимые,  а  также  необычные  темы,  изображая их наиболее  понравившимся  материалом</vt:lpstr>
      <vt:lpstr>Любимые  портреты</vt:lpstr>
      <vt:lpstr>Любимые  портреты</vt:lpstr>
      <vt:lpstr>Любимые  животные</vt:lpstr>
      <vt:lpstr>Любимые  животные</vt:lpstr>
      <vt:lpstr>Любимые  животные</vt:lpstr>
      <vt:lpstr>И  что-то  необычное…</vt:lpstr>
      <vt:lpstr>…предлагать группе детей одно задание ( например, проиллюстрировать сказку)</vt:lpstr>
      <vt:lpstr>…организовывать  детские творческие  выставки  для  детей  и родителей</vt:lpstr>
      <vt:lpstr>Целевые   ориентиры  в  продуктивной  деятельности на конечном  этапе  дошкольного  детства. </vt:lpstr>
      <vt:lpstr>Целевые  ориентиры  в  продуктивной  деятельности  на конечном  этапе  дошкольного  детства. </vt:lpstr>
      <vt:lpstr>Расскажи мне- и я забуду. Покажи мне -и я запомню . Дай мне действовать  самому - и я пойму.                                             Конфуций. </vt:lpstr>
      <vt:lpstr>СПАСИБО  ЗА 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92</cp:revision>
  <dcterms:created xsi:type="dcterms:W3CDTF">2015-11-21T16:25:44Z</dcterms:created>
  <dcterms:modified xsi:type="dcterms:W3CDTF">2017-08-24T15:22:31Z</dcterms:modified>
</cp:coreProperties>
</file>