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4742" r:id="rId1"/>
  </p:sldMasterIdLst>
  <p:notesMasterIdLst>
    <p:notesMasterId r:id="rId13"/>
  </p:notesMasterIdLst>
  <p:sldIdLst>
    <p:sldId id="256" r:id="rId2"/>
    <p:sldId id="258" r:id="rId3"/>
    <p:sldId id="266" r:id="rId4"/>
    <p:sldId id="267" r:id="rId5"/>
    <p:sldId id="257" r:id="rId6"/>
    <p:sldId id="260" r:id="rId7"/>
    <p:sldId id="261" r:id="rId8"/>
    <p:sldId id="262" r:id="rId9"/>
    <p:sldId id="263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2" autoAdjust="0"/>
    <p:restoredTop sz="94660"/>
  </p:normalViewPr>
  <p:slideViewPr>
    <p:cSldViewPr>
      <p:cViewPr varScale="1">
        <p:scale>
          <a:sx n="69" d="100"/>
          <a:sy n="69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51EBE-1893-425A-AC52-0CBEE952A10B}" type="datetimeFigureOut">
              <a:rPr lang="ru-RU" smtClean="0"/>
              <a:t>24.08.2017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4A42F-0D51-4E2F-920A-830BB85E4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559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4A42F-0D51-4E2F-920A-830BB85E42D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598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4A42F-0D51-4E2F-920A-830BB85E42D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9880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4A42F-0D51-4E2F-920A-830BB85E42D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743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38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77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492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47758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3217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03364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9615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2719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835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197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142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127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122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690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515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519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292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0961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743" r:id="rId1"/>
    <p:sldLayoutId id="2147484744" r:id="rId2"/>
    <p:sldLayoutId id="2147484745" r:id="rId3"/>
    <p:sldLayoutId id="2147484746" r:id="rId4"/>
    <p:sldLayoutId id="2147484747" r:id="rId5"/>
    <p:sldLayoutId id="2147484748" r:id="rId6"/>
    <p:sldLayoutId id="2147484749" r:id="rId7"/>
    <p:sldLayoutId id="2147484750" r:id="rId8"/>
    <p:sldLayoutId id="2147484751" r:id="rId9"/>
    <p:sldLayoutId id="2147484752" r:id="rId10"/>
    <p:sldLayoutId id="2147484753" r:id="rId11"/>
    <p:sldLayoutId id="2147484754" r:id="rId12"/>
    <p:sldLayoutId id="2147484755" r:id="rId13"/>
    <p:sldLayoutId id="2147484756" r:id="rId14"/>
    <p:sldLayoutId id="2147484757" r:id="rId15"/>
    <p:sldLayoutId id="2147484758" r:id="rId16"/>
    <p:sldLayoutId id="21474847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A0A391-C32D-43B4-B957-0F5ACA1568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31840" y="908721"/>
            <a:ext cx="3312368" cy="1168976"/>
          </a:xfrm>
        </p:spPr>
        <p:txBody>
          <a:bodyPr>
            <a:prstTxWarp prst="textDeflate">
              <a:avLst/>
            </a:prstTxWarp>
            <a:normAutofit/>
          </a:bodyPr>
          <a:lstStyle/>
          <a:p>
            <a:r>
              <a:rPr lang="ru-RU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Проект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636912"/>
            <a:ext cx="4968552" cy="2520280"/>
          </a:xfrm>
        </p:spPr>
        <p:txBody>
          <a:bodyPr>
            <a:prstTxWarp prst="textPlain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Нетрадиционные формы работы </a:t>
            </a:r>
          </a:p>
          <a:p>
            <a:pPr algn="ctr"/>
            <a:r>
              <a:rPr lang="ru-RU" sz="28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родителями </a:t>
            </a:r>
          </a:p>
          <a:p>
            <a:pPr algn="ctr"/>
            <a:r>
              <a:rPr lang="ru-RU" sz="28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детском саду</a:t>
            </a:r>
            <a:endParaRPr lang="ru-RU" sz="2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355976" y="6004439"/>
            <a:ext cx="44929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Воспитатель : Е.В. Суханова</a:t>
            </a:r>
          </a:p>
        </p:txBody>
      </p:sp>
      <p:pic>
        <p:nvPicPr>
          <p:cNvPr id="14338" name="Picture 2" descr="http://im7-tub-ru.yandex.net/i?id=147473988-15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924944"/>
            <a:ext cx="3264362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39144" y="764704"/>
            <a:ext cx="77048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None/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результате внедрения нетрадиционных форм работы с родителями отмечается повышение интереса к жизни детей в группе, ответственности родителей за воспитание  ребенка в семьях.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Конечно, родители имеют возможность получать информацию в интернете, общаться на форумах, но ничто не заменит личного эмоционального общения с воспитателями и своими детьми в спокойной непринужденной обстановке, направленной  на взаимную помощь и поддержку детей дошкольного возраста.</a:t>
            </a:r>
          </a:p>
        </p:txBody>
      </p:sp>
      <p:pic>
        <p:nvPicPr>
          <p:cNvPr id="26628" name="Picture 4" descr="http://im5-tub-ru.yandex.net/i?id=231047004-59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589240"/>
            <a:ext cx="1440160" cy="1136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258239">
            <a:off x="644735" y="1931224"/>
            <a:ext cx="79928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8686800" cy="45259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Сегодня все специалисты признают важность привлечения родителей к участию в работе детского сада, однако в реальных взаимоотношениях воспитателей и родителей существует определенная дисгармония. Препятствовать развитию этих взаимоотношений могут как личные, так и профессиональные факторы: нехватка времени, ощущение несостоятельности, этнические стереотипы, чувство обиды — все это может привести к формированию личных и профессиональных предубеждений, которые мешают семьям стать активными участниками в воспитании своих детей</a:t>
            </a:r>
            <a:r>
              <a:rPr lang="ru-RU" sz="3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517632" cy="4824536"/>
          </a:xfrm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  <a:defRPr/>
            </a:pPr>
            <a:r>
              <a:rPr lang="ru-RU" sz="1600" dirty="0"/>
              <a:t>	</a:t>
            </a:r>
            <a:r>
              <a:rPr lang="ru-RU" sz="1600" b="1" dirty="0"/>
              <a:t>	</a:t>
            </a: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Законе РФ "Об образовании" ст. 18 п.1 определяется, что родители являются первыми педагогами. Они обязаны заложить основы физического, нравственного и интеллектуального развития личности ребенка в детском возрасте. Таким образом, признание государством приоритета семейного воспитания, требует иных взаимоотношений и образовательного учреждения, а именно сотрудничества, взаимодействия и доверительности.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Каждое ДОУ не только воспитывает ребенка, но и консультирует родителей по вопросам воспитания детей. Педагог дошкольного учреждения - не только воспитатель детей, но и партнер родителей по их воспитанию.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Изменившаяся современная семья заставляет искать новые формы взаимодействия с ней, уйдя при этом от заорганизованности и скучных шаблонов. Не поощрять принятие родителями позиции потребителя образовательных услуг, а помочь им стать своему ребенку настоящим другом и авторитетным наставником, то есть выполнять свой главный гражданский долг - воспитать достойного гражданина своей страны.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24578" name="Picture 2" descr="http://im7-tub-ru.yandex.net/i?id=25824005-49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941168"/>
            <a:ext cx="1860207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751344"/>
            <a:ext cx="85689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None/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Семья и детский сад - два общественных института, которые стоят у истоков нашего будущего, но зачастую не всегда им хватает взаимопонимания, такта, терпения, чтобы услышать и понять друг друга.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Непонимание между семьей и детским садом всей тяжестью ложится на ребенка. Не  секрет, что многие родители интересуются только питанием ребенка, считают, что детский сад - место, где только присматривают за детьми, пока родители на работе. И мы, педагоги, очень часто испытываем большие трудности в общении с родителями по этой причине.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 Как изменить такое положение? Как заинтересовать родителей в совместной работе? Как сделать родителей участниками воспитательного процесса?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-119136"/>
            <a:ext cx="871296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Из-за отсутствия духовного взаимодействия  с   родителями  дети становятся менее эмоционально отзывчивы, менее общительны и открыты, менее любознательны. Непонимание эмоциональных потребностей ребенка приводит к постепенному накапливанию у детей неудовлетворенности, пассивности, угасанию познавательной мотивации.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Традиционные  формы   работы   с   родителями  ( беседы, собрания, уголки) дают малый результат. Нужны новые  нетрадиционные   формы  для сближения детей,  родителей, педагогов. Сближение, контакт, взаимодействие  родителей  и детей необходимо для формирования морально - нравственных качеств и социализации ребенка. 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964488" cy="936103"/>
          </a:xfrm>
        </p:spPr>
        <p:txBody>
          <a:bodyPr>
            <a:normAutofit fontScale="77500" lnSpcReduction="20000"/>
          </a:bodyPr>
          <a:lstStyle/>
          <a:p>
            <a:pPr algn="ctr"/>
            <a:endParaRPr lang="ru-RU" u="sng" dirty="0"/>
          </a:p>
          <a:p>
            <a:pPr algn="ctr">
              <a:buNone/>
            </a:pPr>
            <a:r>
              <a:rPr lang="ru-RU" sz="4000" b="1" i="1" u="sng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Информационно-аналитические </a:t>
            </a:r>
          </a:p>
          <a:p>
            <a:endParaRPr lang="ru-RU" u="sng" dirty="0"/>
          </a:p>
        </p:txBody>
      </p:sp>
      <p:pic>
        <p:nvPicPr>
          <p:cNvPr id="15366" name="Picture 6" descr="http://do.gendocs.ru/pars_docs/tw_refs/350/349279/349279_html_6d3dbbc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6006">
            <a:off x="629670" y="4645365"/>
            <a:ext cx="1066602" cy="1433605"/>
          </a:xfrm>
          <a:prstGeom prst="rect">
            <a:avLst/>
          </a:prstGeom>
          <a:noFill/>
        </p:spPr>
      </p:pic>
      <p:sp>
        <p:nvSpPr>
          <p:cNvPr id="8" name="Стрелка вниз 7"/>
          <p:cNvSpPr/>
          <p:nvPr/>
        </p:nvSpPr>
        <p:spPr>
          <a:xfrm rot="2819963">
            <a:off x="856245" y="1821489"/>
            <a:ext cx="628488" cy="1139323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9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" name="Стрелка вниз 8"/>
          <p:cNvSpPr/>
          <p:nvPr/>
        </p:nvSpPr>
        <p:spPr>
          <a:xfrm rot="18934668">
            <a:off x="7892223" y="1789868"/>
            <a:ext cx="719684" cy="1139323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1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 проведения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-74951"/>
            <a:ext cx="856895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700" b="1" i="1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Нетрадиционные   формы  организации общения педагогов и  родителей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2780928"/>
            <a:ext cx="29523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Выявление интересов, потребностей, запросов родителей, уровня их педагогической грамотности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649559" y="3003276"/>
            <a:ext cx="50405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Проведение социологических срезов; опросов; «Почтовый ящик»,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которую родители могут класть записки со своими идеями и предложениями, обращаться с вопросами к специалистам, заведующей или методисту. Заданные вопросы освещаются на родительских собраниях, становятся темой заседания родительского клуба или даются специалистами письменно. Такая форма работы позволяет родителям делиться своими мыслями с группой воспитателей и эффективна, когда нехватка времени мешает педагогам встретиться с родителями лично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4253319"/>
            <a:ext cx="2805393" cy="21040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 rot="10800000" flipV="1">
            <a:off x="251520" y="1412776"/>
            <a:ext cx="43924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Установление эмоционального контакта между педагогами, родителями , детьми </a:t>
            </a:r>
          </a:p>
        </p:txBody>
      </p:sp>
      <p:sp>
        <p:nvSpPr>
          <p:cNvPr id="5" name="Стрелка вниз 4"/>
          <p:cNvSpPr/>
          <p:nvPr/>
        </p:nvSpPr>
        <p:spPr>
          <a:xfrm rot="2819963">
            <a:off x="2008372" y="453337"/>
            <a:ext cx="628488" cy="1139323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9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5471592" y="1641333"/>
            <a:ext cx="367240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Совместные досуги, праздники участие  родителей  и детей в выставках, играх.. </a:t>
            </a:r>
          </a:p>
        </p:txBody>
      </p:sp>
      <p:sp>
        <p:nvSpPr>
          <p:cNvPr id="7" name="Стрелка вниз 6"/>
          <p:cNvSpPr/>
          <p:nvPr/>
        </p:nvSpPr>
        <p:spPr>
          <a:xfrm rot="18934668">
            <a:off x="6236039" y="637740"/>
            <a:ext cx="719684" cy="1139323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1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 проведения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2051720" y="3593921"/>
            <a:ext cx="453650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совместные досуги, праздники, выставки призваны устанавливать теплые неформальные, доверительные отношения, эмоциональный контакт между педагогами и родителями, между родителями и детьми. Досуги позволяют создать эмоциональный комфорт в группе.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635896" y="188640"/>
            <a:ext cx="33123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 err="1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Досуговые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430" y="2070952"/>
            <a:ext cx="2360995" cy="15431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9" y="2612858"/>
            <a:ext cx="2304255" cy="17762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62" y="2160749"/>
            <a:ext cx="1879546" cy="16560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844" y="5527271"/>
            <a:ext cx="1872208" cy="12490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949" y="5409803"/>
            <a:ext cx="2185337" cy="12935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47" y="4389069"/>
            <a:ext cx="1843838" cy="14882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349" y="4653136"/>
            <a:ext cx="1998193" cy="1498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31840" y="188640"/>
            <a:ext cx="3168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Познавательные</a:t>
            </a:r>
          </a:p>
        </p:txBody>
      </p:sp>
      <p:sp>
        <p:nvSpPr>
          <p:cNvPr id="5" name="Стрелка вниз 4"/>
          <p:cNvSpPr/>
          <p:nvPr/>
        </p:nvSpPr>
        <p:spPr>
          <a:xfrm rot="2819963">
            <a:off x="2080380" y="381328"/>
            <a:ext cx="628488" cy="1139323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9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Стрелка вниз 5"/>
          <p:cNvSpPr/>
          <p:nvPr/>
        </p:nvSpPr>
        <p:spPr>
          <a:xfrm rot="18934668">
            <a:off x="6668087" y="349708"/>
            <a:ext cx="719684" cy="1139323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1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 проведения</a:t>
            </a: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 rot="10800000" flipV="1">
            <a:off x="0" y="1412776"/>
            <a:ext cx="428396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Ознакомление  родителей  с возрастными и психологическими особенностями детей дошкольного возраста. Формирование у  родителей практических навыков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воспитания детей 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182334" y="1941224"/>
            <a:ext cx="381764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роведение собраний, консультаций в нетрадиционной   форме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игры с педагогическим содержанием,  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95536" y="2841525"/>
            <a:ext cx="51125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Познавательные формы выполняют доминирующую роль . Их суть – ознакомление родителей с возрастными и психологическими особенностями детей дошкольного возраста, формирование практических навыков в воспитании детей. Основная роль принадлежит собраниям нетрадиционной формы, групповым консультациям, которые можно провести творчески.</a:t>
            </a:r>
          </a:p>
        </p:txBody>
      </p:sp>
      <p:pic>
        <p:nvPicPr>
          <p:cNvPr id="19468" name="Picture 12" descr="http://im7-tub-ru.yandex.net/i?id=128869815-67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493" y="955214"/>
            <a:ext cx="1009650" cy="1428750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030" y="2807455"/>
            <a:ext cx="2304256" cy="1728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881" y="4774673"/>
            <a:ext cx="2024546" cy="12398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63E18F73-BA5D-447E-83CA-1687F71757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31519">
            <a:off x="85014" y="5008936"/>
            <a:ext cx="2723173" cy="15317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43C67A1-FC18-4F41-8FC0-FE28FC065E6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415" y="4834714"/>
            <a:ext cx="1475677" cy="1787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DD2DF484-1053-45B4-B0F3-430A788789F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93450">
            <a:off x="4976842" y="5256729"/>
            <a:ext cx="1815333" cy="12958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9644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Наглядно-информационные: информационно-ознакомительные; информационно-просветительские</a:t>
            </a:r>
          </a:p>
        </p:txBody>
      </p:sp>
      <p:sp>
        <p:nvSpPr>
          <p:cNvPr id="5" name="Стрелка вниз 4"/>
          <p:cNvSpPr/>
          <p:nvPr/>
        </p:nvSpPr>
        <p:spPr>
          <a:xfrm rot="2819963">
            <a:off x="1000261" y="1101408"/>
            <a:ext cx="628488" cy="1139323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9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Стрелка вниз 5"/>
          <p:cNvSpPr/>
          <p:nvPr/>
        </p:nvSpPr>
        <p:spPr>
          <a:xfrm rot="18934668">
            <a:off x="7676198" y="1141796"/>
            <a:ext cx="719684" cy="1139323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1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 проведения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2204864"/>
            <a:ext cx="37444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Ознакомление родителей с работой дошкольного учреждения, особенностями воспитания детей. Формирование у родителей знаний о воспитании и развитии детей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652120" y="2005097"/>
            <a:ext cx="33123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Информационные проспекты для родителей, организация дней (недель) открытых дверей, открытых просмотров занятий и других видов деятельности детей. Выпуск газет, организация мини-библиотек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23528" y="4390653"/>
            <a:ext cx="532859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Наглядно-информационные формы в нетрадиционном звучании позволяют правильно оценить деятельность педагогов, пересмотреть методы и приемы семейного воспитания. Например, открытые занятия для родителей, просмотр видеороликов, фотографии, выставки детских работ. Проведение открытых занятий в ДОУ может быть организовано по разному. </a:t>
            </a:r>
          </a:p>
        </p:txBody>
      </p:sp>
      <p:pic>
        <p:nvPicPr>
          <p:cNvPr id="20489" name="Picture 9" descr="http://im0-tub-ru.yandex.net/i?id=88812925-20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520" y="3837212"/>
            <a:ext cx="2391577" cy="2631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Изображение выглядит как внутренний, здание, стена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1EB886E8-831F-41AA-98DA-B3BEB2FA01C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399492">
            <a:off x="2737948" y="3139288"/>
            <a:ext cx="2973542" cy="1395848"/>
          </a:xfrm>
          <a:prstGeom prst="ellipse">
            <a:avLst/>
          </a:prstGeom>
          <a:ln w="63500" cap="rnd"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436</TotalTime>
  <Words>404</Words>
  <Application>Microsoft Office PowerPoint</Application>
  <PresentationFormat>Экран (4:3)</PresentationFormat>
  <Paragraphs>53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Сектор</vt:lpstr>
      <vt:lpstr>Проект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sewer</dc:creator>
  <cp:lastModifiedBy>Сергей</cp:lastModifiedBy>
  <cp:revision>52</cp:revision>
  <dcterms:created xsi:type="dcterms:W3CDTF">2013-12-12T10:39:31Z</dcterms:created>
  <dcterms:modified xsi:type="dcterms:W3CDTF">2017-08-24T10:37:50Z</dcterms:modified>
</cp:coreProperties>
</file>