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0" r:id="rId4"/>
    <p:sldId id="257" r:id="rId5"/>
    <p:sldId id="262" r:id="rId6"/>
    <p:sldId id="321" r:id="rId7"/>
    <p:sldId id="323" r:id="rId8"/>
    <p:sldId id="322" r:id="rId9"/>
    <p:sldId id="324" r:id="rId10"/>
    <p:sldId id="308" r:id="rId11"/>
    <p:sldId id="294" r:id="rId12"/>
    <p:sldId id="318" r:id="rId13"/>
    <p:sldId id="32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C1"/>
    <a:srgbClr val="C207C7"/>
    <a:srgbClr val="58015F"/>
    <a:srgbClr val="002060"/>
    <a:srgbClr val="EDEDB1"/>
    <a:srgbClr val="D9DEA8"/>
    <a:srgbClr val="E4A2AD"/>
    <a:srgbClr val="99CC00"/>
    <a:srgbClr val="8B032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1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A7F3A-EDEA-455A-9C8F-F4ED3ECED442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E9751-D8B7-4C41-8A00-BAF09140B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C057D0-3111-4AEF-AFA9-57EC401DE49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5C61-C369-47F7-A997-CE2094F1B4A0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B4B5-9CE1-49E1-88C5-1AF5E15A367C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BEA2-43C4-44C8-8A1D-18C9EB5B1E57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09F42-7211-4CF3-979F-1E563D24DEEF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7CA73-FFD4-4E6A-AFDA-42CFAD3C45ED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D064-16AD-4942-BBB9-C956110CD837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1738-77D8-456A-B20A-E878517C9849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7AD-ED7D-4362-A9FD-15D7FD470979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CDDF-ED3A-4D8B-9F8E-A22B7E1342A0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EEE2-EBE2-4EF6-AB73-A725B07420FE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80771-C1F6-4959-9BCD-C071B10A0BA1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F6565-37D8-4A0D-9C91-DD93519FF8E2}" type="datetime1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73933-A2B8-4ED0-9CC6-E3F9F7D5F4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357158" y="2357430"/>
            <a:ext cx="8572560" cy="2958538"/>
            <a:chOff x="1115616" y="2146448"/>
            <a:chExt cx="7165477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57290" y="357166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ГБПОУ  «Педагогический колледж №15»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285860"/>
            <a:ext cx="771530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Итоговая </a:t>
            </a:r>
            <a:r>
              <a:rPr lang="ru-RU" sz="2400" dirty="0" err="1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 – значимая работа</a:t>
            </a:r>
            <a:b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Тема: «Формирование коммуникативных навыков у старших дошкольников в сюжетно-ролевой игре.»</a:t>
            </a:r>
            <a:endParaRPr lang="en-US" sz="2000" dirty="0" smtClean="0">
              <a:solidFill>
                <a:srgbClr val="8B032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программе « Актуальные подходы к организации образовательной деятельности с дошкольниками  в соответствии с  ФГОС ДО»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592933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  <a:t>Москва, 2015г.</a:t>
            </a:r>
            <a:endParaRPr lang="ru-RU" dirty="0">
              <a:solidFill>
                <a:srgbClr val="C207C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3786190"/>
            <a:ext cx="45663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Выполнили: слушатели КПК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Петрова Т.А., Солдатова Е.К.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школа 933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Москвы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Научный руководитель: КПН Крылова О.Ю.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5" descr="DSCN0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500438"/>
            <a:ext cx="2419866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-928718"/>
            <a:ext cx="8229600" cy="40830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значимость.</a:t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207C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500174"/>
            <a:ext cx="778674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Проектная работа может применяться в системе дошкольного образования , а также  использоваться студентами выпускных курсов для написания курсовых и дипломных работ.</a:t>
            </a:r>
          </a:p>
          <a:p>
            <a:pPr marL="514350" indent="-51435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материал является очень хорошим источником информации. </a:t>
            </a:r>
          </a:p>
          <a:p>
            <a:pPr marL="514350" indent="-514350" algn="ctr">
              <a:buAutoNum type="arabicPeriod" startAt="4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857232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32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500042"/>
            <a:ext cx="77867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71472" y="1571612"/>
            <a:ext cx="8072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785926"/>
            <a:ext cx="7711022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М : Центр педагогического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образования – 2014 год.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в дошкольном возрасте.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Доронова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Т.Н., Карабанова О.А. -2002г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Сюжетно-ролевые игры для старших дошкольников: практическое пособие.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Н. А. Виноградова, Н. В. Позднякова. – 3-е изд. – М.: Айрис-пресс, 2009г.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Сюжетно-ролевые игры для детей дошкольного возраста. Н. В. Краснощёкова –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Ростов – н. Д: Феникс, 2006 г.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дошкольника под ред. С. 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Новосёловой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М.: Педагогика, 1989 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357166"/>
            <a:ext cx="835824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Вывод</a:t>
            </a:r>
          </a:p>
          <a:p>
            <a:r>
              <a:rPr lang="ru-RU" sz="2400" dirty="0" smtClean="0"/>
              <a:t>Сюжетно- ролевые игры являются средством формирования коммуникативных навыков у дошкольников, помогают не только адоптироваться в коллективе, но и активно его осваивать. В процессе игры дети обогащаются словарным запасом, в процессе коммуникативного общения во время игры дети открывают, узнают много нового для себя. Дети общаются между собой и развивают свою речь. Вхождение сюжетно- ролевой игры помогает во владении коммуникативных навыков детей. В ходе реализации проекта была достигнута цель: дети овладевали навыками общения и развитием речи в проведениях сюжетно-ролевых игр. Достигнуто взаимодействие между детьми, детьми и воспитателями в процессе игровой деятельности.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57158" y="2357430"/>
            <a:ext cx="8572560" cy="2958538"/>
            <a:chOff x="1115616" y="2146448"/>
            <a:chExt cx="7165477" cy="33579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57290" y="357166"/>
            <a:ext cx="6643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</a:t>
            </a:r>
          </a:p>
          <a:p>
            <a:pPr algn="ctr"/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ГБПОУ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 Педагогический колледж №15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285860"/>
            <a:ext cx="771530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Итоговая </a:t>
            </a:r>
            <a:r>
              <a:rPr lang="ru-RU" sz="2400" dirty="0" err="1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 – значимая работа</a:t>
            </a:r>
            <a:b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8B0323"/>
                </a:solidFill>
                <a:latin typeface="Times New Roman" pitchFamily="18" charset="0"/>
                <a:cs typeface="Times New Roman" pitchFamily="18" charset="0"/>
              </a:rPr>
              <a:t>Тема: «Формирование коммуникативных навыков у старших дошкольников в сюжетно-ролевой игре.»</a:t>
            </a:r>
            <a:endParaRPr lang="en-US" sz="2000" dirty="0" smtClean="0">
              <a:solidFill>
                <a:srgbClr val="8B032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программе « Актуальные подходы к организации образовательной деятельности с дошкольниками  в соответствии с  ФГОС ДО»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592933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>
                <a:solidFill>
                  <a:srgbClr val="C207C7"/>
                </a:solidFill>
                <a:latin typeface="Times New Roman" pitchFamily="18" charset="0"/>
                <a:cs typeface="Times New Roman" pitchFamily="18" charset="0"/>
              </a:rPr>
              <a:t>Москва, 2015г.</a:t>
            </a:r>
            <a:endParaRPr lang="ru-RU" dirty="0">
              <a:solidFill>
                <a:srgbClr val="C207C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3786190"/>
            <a:ext cx="456637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Выполнили: слушатели КПК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Петрова Т.А., Солдатова Е.К.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школа 933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Москвы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Научный руководитель: КПН Крылова О.Ю.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5" descr="DSCN00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357562"/>
            <a:ext cx="2567006" cy="28797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642918"/>
            <a:ext cx="678661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285860"/>
            <a:ext cx="807249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Сюжетно-ролевые игры позволяют развивать творческие способности детей, их фантазию и артистизм, учат вживаться в образ того или иного персонажа, играть определенную роль. Они имеют большое значение в социальной адаптации ребенка, реализации его возможностей в будущем. Проигрывая различные жизненные ситуации, дети учатся идти на компромисс, меньше ошибаться в людях, избегать конфликтных ситуаций, поддерживать дружелюбную атмосферу. </a:t>
            </a:r>
          </a:p>
          <a:p>
            <a:r>
              <a:rPr lang="ru-RU" sz="2000" dirty="0" smtClean="0"/>
              <a:t>В сюжетно-ролевой игре успешно развиваются личность ребенка, его интеллект, воля, воображение и общительность, но самое главное, эта деятельность порождает стремление к самореализации, самовыражению. Кроме того, игра является надежным диагностическим средством психического развития детей. </a:t>
            </a:r>
          </a:p>
          <a:p>
            <a:pPr algn="ctr"/>
            <a:endParaRPr lang="ru-RU" sz="2800" dirty="0">
              <a:solidFill>
                <a:srgbClr val="C207C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00034" y="500042"/>
            <a:ext cx="8001056" cy="5643563"/>
          </a:xfrm>
        </p:spPr>
        <p:txBody>
          <a:bodyPr>
            <a:normAutofit fontScale="25000" lnSpcReduction="20000"/>
          </a:bodyPr>
          <a:lstStyle/>
          <a:p>
            <a:endParaRPr lang="ru-RU" sz="9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/>
              <a:t>Цель:</a:t>
            </a:r>
            <a:r>
              <a:rPr lang="ru-RU" sz="8000" dirty="0" smtClean="0"/>
              <a:t> формирование коммуникативных навыков у детей старшего дошкольного возраста в сюжетно-ролевой игре. </a:t>
            </a:r>
          </a:p>
          <a:p>
            <a:r>
              <a:rPr lang="ru-RU" sz="8000" b="1" dirty="0" smtClean="0"/>
              <a:t>Задачи:</a:t>
            </a:r>
            <a:endParaRPr lang="ru-RU" sz="8000" dirty="0" smtClean="0"/>
          </a:p>
          <a:p>
            <a:r>
              <a:rPr lang="ru-RU" sz="8000" dirty="0" smtClean="0"/>
              <a:t>1..Изучение и анализ научно-методической, нормативно-правовой литературы по ФГОС ДО.</a:t>
            </a:r>
          </a:p>
          <a:p>
            <a:r>
              <a:rPr lang="ru-RU" sz="8000" dirty="0" smtClean="0"/>
              <a:t>2.Рассмотреть особенности развития коммуникативных умений у детей старшего дошкольного возраста в процессе сюжетно-ролевой игры.</a:t>
            </a:r>
          </a:p>
          <a:p>
            <a:r>
              <a:rPr lang="ru-RU" sz="8000" dirty="0" smtClean="0"/>
              <a:t>3.Разработать и внедрить программу развития коммуникативных умений у детей старшего дошкольного возраста в процессе сюжетно-ролевой игры.</a:t>
            </a:r>
          </a:p>
          <a:p>
            <a:r>
              <a:rPr lang="ru-RU" sz="8000" dirty="0" smtClean="0"/>
              <a:t>4.Анализ,результативность, перспективность. </a:t>
            </a:r>
          </a:p>
          <a:p>
            <a:endParaRPr lang="ru-RU" sz="8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800105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Этапы проекта:</a:t>
            </a:r>
          </a:p>
          <a:p>
            <a:r>
              <a:rPr lang="ru-RU" dirty="0" smtClean="0"/>
              <a:t>1.</a:t>
            </a:r>
            <a:r>
              <a:rPr lang="ru-RU" dirty="0" smtClean="0">
                <a:solidFill>
                  <a:srgbClr val="FF0000"/>
                </a:solidFill>
              </a:rPr>
              <a:t>Организационный</a:t>
            </a:r>
            <a:r>
              <a:rPr lang="ru-RU" dirty="0" smtClean="0"/>
              <a:t>: ноябрь-декабрь.</a:t>
            </a:r>
          </a:p>
          <a:p>
            <a:r>
              <a:rPr lang="ru-RU" dirty="0" smtClean="0"/>
              <a:t>Выявление проблемы, анализ методической литературы, планирование деятельности, создание условий для формирования коммуникативных навыков у старших дошкольников в сюжетно-ролевой игре.</a:t>
            </a:r>
          </a:p>
          <a:p>
            <a:r>
              <a:rPr lang="ru-RU" dirty="0" smtClean="0"/>
              <a:t>2.</a:t>
            </a:r>
            <a:r>
              <a:rPr lang="ru-RU" dirty="0" smtClean="0">
                <a:solidFill>
                  <a:srgbClr val="FF0000"/>
                </a:solidFill>
              </a:rPr>
              <a:t>Содержательный</a:t>
            </a:r>
            <a:r>
              <a:rPr lang="ru-RU" dirty="0" smtClean="0"/>
              <a:t>:январь-март.</a:t>
            </a:r>
          </a:p>
          <a:p>
            <a:r>
              <a:rPr lang="ru-RU" dirty="0" smtClean="0"/>
              <a:t>Внедрение в практическую деятельность эффективных форм по формированию коммуникативных навыков у старших дошкольников в сюжетно-ролевой игре.</a:t>
            </a:r>
          </a:p>
          <a:p>
            <a:r>
              <a:rPr lang="ru-RU" dirty="0" smtClean="0"/>
              <a:t>3</a:t>
            </a:r>
            <a:r>
              <a:rPr lang="ru-RU" dirty="0" smtClean="0">
                <a:solidFill>
                  <a:srgbClr val="FF0000"/>
                </a:solidFill>
              </a:rPr>
              <a:t>.Результативный</a:t>
            </a:r>
            <a:r>
              <a:rPr lang="ru-RU" dirty="0" smtClean="0"/>
              <a:t>: апрель-май.</a:t>
            </a:r>
          </a:p>
          <a:p>
            <a:r>
              <a:rPr lang="ru-RU" dirty="0" smtClean="0"/>
              <a:t>Анализ ,результативность, перспективность.</a:t>
            </a:r>
          </a:p>
          <a:p>
            <a:r>
              <a:rPr lang="ru-RU" dirty="0" smtClean="0"/>
              <a:t>Условия для формирования коммуникативных навыков у старших дошкольников в сюжетно-ролевой игре:</a:t>
            </a:r>
          </a:p>
          <a:p>
            <a:r>
              <a:rPr lang="ru-RU" dirty="0" smtClean="0"/>
              <a:t>1.Выработка единых целей и форм по формированию коммуникативных навыков у старших дошкольников в сюжетно-ролевой игре.</a:t>
            </a:r>
          </a:p>
          <a:p>
            <a:r>
              <a:rPr lang="ru-RU" dirty="0" smtClean="0"/>
              <a:t>2.Создание образовательной среды.</a:t>
            </a:r>
          </a:p>
          <a:p>
            <a:r>
              <a:rPr lang="ru-RU" dirty="0" smtClean="0"/>
              <a:t>3.Установка </a:t>
            </a:r>
            <a:r>
              <a:rPr lang="ru-RU" dirty="0" err="1" smtClean="0"/>
              <a:t>позитивных,доброжелательных</a:t>
            </a:r>
            <a:r>
              <a:rPr lang="ru-RU" dirty="0" smtClean="0"/>
              <a:t> о </a:t>
            </a:r>
            <a:r>
              <a:rPr lang="ru-RU" dirty="0" err="1" smtClean="0"/>
              <a:t>тношений</a:t>
            </a:r>
            <a:r>
              <a:rPr lang="ru-RU" dirty="0" smtClean="0"/>
              <a:t> и доверительно-деловых контактов между педагогами и детьми</a:t>
            </a:r>
            <a:r>
              <a:rPr lang="ru-RU" sz="3200" dirty="0" smtClean="0"/>
              <a:t>.</a:t>
            </a:r>
          </a:p>
          <a:p>
            <a:pPr algn="ctr"/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18" name="AutoShape 24"/>
          <p:cNvCxnSpPr>
            <a:cxnSpLocks noChangeShapeType="1"/>
          </p:cNvCxnSpPr>
          <p:nvPr/>
        </p:nvCxnSpPr>
        <p:spPr bwMode="auto">
          <a:xfrm>
            <a:off x="5340350" y="3054350"/>
            <a:ext cx="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9219" name="Rectangle 64"/>
          <p:cNvSpPr>
            <a:spLocks noChangeArrowheads="1"/>
          </p:cNvSpPr>
          <p:nvPr/>
        </p:nvSpPr>
        <p:spPr bwMode="auto">
          <a:xfrm>
            <a:off x="0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ru-RU" sz="1800">
              <a:latin typeface="Tahoma" pitchFamily="34" charset="0"/>
            </a:endParaRPr>
          </a:p>
        </p:txBody>
      </p:sp>
      <p:sp>
        <p:nvSpPr>
          <p:cNvPr id="9220" name="Rectangle 6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endParaRPr lang="ru-RU" sz="900">
              <a:latin typeface="Arial" charset="0"/>
            </a:endParaRP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9221" name="Rectangle 67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>
              <a:spcBef>
                <a:spcPct val="0"/>
              </a:spcBef>
              <a:buClrTx/>
              <a:buFontTx/>
              <a:buNone/>
            </a:pPr>
            <a:endParaRPr lang="ru-RU" sz="900">
              <a:latin typeface="Arial" charset="0"/>
            </a:endParaRPr>
          </a:p>
          <a:p>
            <a:pPr indent="457200" eaLnBrk="0" hangingPunct="0">
              <a:spcBef>
                <a:spcPct val="0"/>
              </a:spcBef>
              <a:buClrTx/>
              <a:buFontTx/>
              <a:buNone/>
            </a:pPr>
            <a:r>
              <a:rPr lang="ru-RU" sz="1800">
                <a:latin typeface="Arial" charset="0"/>
              </a:rPr>
              <a:t>	</a:t>
            </a:r>
            <a:endParaRPr lang="ru-RU" sz="1200">
              <a:latin typeface="Arial" charset="0"/>
              <a:cs typeface="Times New Roman" pitchFamily="18" charset="0"/>
            </a:endParaRPr>
          </a:p>
          <a:p>
            <a:pPr indent="457200" eaLnBrk="0" hangingPunct="0">
              <a:spcBef>
                <a:spcPct val="0"/>
              </a:spcBef>
              <a:buClr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9222" name="Rectangle 89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>
              <a:spcBef>
                <a:spcPct val="0"/>
              </a:spcBef>
              <a:buClrTx/>
              <a:buFontTx/>
              <a:buNone/>
            </a:pPr>
            <a:endParaRPr lang="ru-RU" sz="900">
              <a:latin typeface="Arial" charset="0"/>
            </a:endParaRPr>
          </a:p>
          <a:p>
            <a:pPr indent="457200" eaLnBrk="0" hangingPunct="0">
              <a:spcBef>
                <a:spcPct val="0"/>
              </a:spcBef>
              <a:buClrTx/>
              <a:buFontTx/>
              <a:buNone/>
            </a:pPr>
            <a:r>
              <a:rPr lang="ru-RU" sz="1800">
                <a:latin typeface="Arial" charset="0"/>
              </a:rPr>
              <a:t/>
            </a:r>
            <a:br>
              <a:rPr lang="ru-RU" sz="1800">
                <a:latin typeface="Arial" charset="0"/>
              </a:rPr>
            </a:br>
            <a:endParaRPr lang="ru-RU" sz="1200">
              <a:latin typeface="Arial" charset="0"/>
              <a:cs typeface="Times New Roman" pitchFamily="18" charset="0"/>
            </a:endParaRPr>
          </a:p>
          <a:p>
            <a:pPr indent="457200" eaLnBrk="0" hangingPunct="0">
              <a:spcBef>
                <a:spcPct val="0"/>
              </a:spcBef>
              <a:buClrTx/>
              <a:buFontTx/>
              <a:buNone/>
            </a:pPr>
            <a:endParaRPr lang="ru-RU" sz="1800">
              <a:latin typeface="Arial" charset="0"/>
            </a:endParaRPr>
          </a:p>
        </p:txBody>
      </p:sp>
      <p:sp>
        <p:nvSpPr>
          <p:cNvPr id="9223" name="Rectangle 90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7200">
              <a:spcBef>
                <a:spcPct val="0"/>
              </a:spcBef>
              <a:buClrTx/>
              <a:buFontTx/>
              <a:buNone/>
              <a:tabLst>
                <a:tab pos="269875" algn="l"/>
              </a:tabLst>
            </a:pPr>
            <a:r>
              <a:rPr lang="ru-RU" sz="1200">
                <a:latin typeface="Arial" charset="0"/>
                <a:cs typeface="Times New Roman" pitchFamily="18" charset="0"/>
              </a:rPr>
              <a:t>	</a:t>
            </a:r>
            <a:endParaRPr lang="ru-RU" sz="900">
              <a:latin typeface="Arial" charset="0"/>
            </a:endParaRPr>
          </a:p>
          <a:p>
            <a:pPr indent="457200" eaLnBrk="0" hangingPunct="0">
              <a:spcBef>
                <a:spcPct val="0"/>
              </a:spcBef>
              <a:buClrTx/>
              <a:buFontTx/>
              <a:buNone/>
              <a:tabLst>
                <a:tab pos="269875" algn="l"/>
              </a:tabLst>
            </a:pPr>
            <a:endParaRPr lang="ru-RU" sz="1800">
              <a:latin typeface="Arial" charset="0"/>
            </a:endParaRPr>
          </a:p>
        </p:txBody>
      </p:sp>
      <p:sp>
        <p:nvSpPr>
          <p:cNvPr id="9224" name="Прямоугольник 56"/>
          <p:cNvSpPr>
            <a:spLocks noChangeArrowheads="1"/>
          </p:cNvSpPr>
          <p:nvPr/>
        </p:nvSpPr>
        <p:spPr bwMode="auto">
          <a:xfrm>
            <a:off x="179388" y="357166"/>
            <a:ext cx="86407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3200" b="1" dirty="0">
                <a:solidFill>
                  <a:srgbClr val="0070C0"/>
                </a:solidFill>
                <a:cs typeface="Times New Roman" pitchFamily="18" charset="0"/>
              </a:rPr>
              <a:t>Модель  </a:t>
            </a:r>
            <a:r>
              <a:rPr lang="ru-RU" sz="3200" b="1" dirty="0" smtClean="0">
                <a:solidFill>
                  <a:srgbClr val="0070C0"/>
                </a:solidFill>
                <a:cs typeface="Times New Roman" pitchFamily="18" charset="0"/>
              </a:rPr>
              <a:t>взаимодействия участников </a:t>
            </a:r>
            <a:endParaRPr lang="ru-RU" sz="3200" b="1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67" name="Двойная стрелка вверх/вниз 66"/>
          <p:cNvSpPr/>
          <p:nvPr/>
        </p:nvSpPr>
        <p:spPr>
          <a:xfrm rot="18834722">
            <a:off x="2708400" y="1945326"/>
            <a:ext cx="291522" cy="1116869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sz="1800"/>
          </a:p>
        </p:txBody>
      </p:sp>
      <p:sp>
        <p:nvSpPr>
          <p:cNvPr id="68" name="Овал 67"/>
          <p:cNvSpPr/>
          <p:nvPr/>
        </p:nvSpPr>
        <p:spPr>
          <a:xfrm>
            <a:off x="3357555" y="1857364"/>
            <a:ext cx="2214578" cy="2143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sz="1800"/>
          </a:p>
        </p:txBody>
      </p:sp>
      <p:sp>
        <p:nvSpPr>
          <p:cNvPr id="9227" name="TextBox 68"/>
          <p:cNvSpPr txBox="1">
            <a:spLocks noChangeArrowheads="1"/>
          </p:cNvSpPr>
          <p:nvPr/>
        </p:nvSpPr>
        <p:spPr bwMode="auto">
          <a:xfrm>
            <a:off x="3492500" y="2500306"/>
            <a:ext cx="20081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3600" b="1" dirty="0">
                <a:cs typeface="Times New Roman" pitchFamily="18" charset="0"/>
              </a:rPr>
              <a:t>Ребёнок</a:t>
            </a:r>
          </a:p>
        </p:txBody>
      </p:sp>
      <p:sp>
        <p:nvSpPr>
          <p:cNvPr id="73" name="Двойная стрелка вверх/вниз 72"/>
          <p:cNvSpPr/>
          <p:nvPr/>
        </p:nvSpPr>
        <p:spPr>
          <a:xfrm rot="3290150">
            <a:off x="5971071" y="2094547"/>
            <a:ext cx="226977" cy="100351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sz="1800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500034" y="1214422"/>
            <a:ext cx="2428892" cy="8572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sz="3200" b="1" dirty="0">
                <a:solidFill>
                  <a:schemeClr val="accent2"/>
                </a:solidFill>
                <a:cs typeface="Times New Roman" pitchFamily="18" charset="0"/>
              </a:rPr>
              <a:t>Семья</a:t>
            </a:r>
            <a:endParaRPr lang="ru-RU" sz="32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5715009" y="1357299"/>
            <a:ext cx="2714643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sz="3200" b="1" dirty="0" smtClean="0">
                <a:solidFill>
                  <a:schemeClr val="accent2"/>
                </a:solidFill>
                <a:latin typeface="Tahoma" pitchFamily="34" charset="0"/>
                <a:cs typeface="Times New Roman" pitchFamily="18" charset="0"/>
              </a:rPr>
              <a:t>Педагоги</a:t>
            </a:r>
            <a:endParaRPr lang="ru-RU" sz="32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4929198"/>
            <a:ext cx="2643206" cy="1428760"/>
          </a:xfrm>
          <a:prstGeom prst="roundRect">
            <a:avLst/>
          </a:prstGeom>
          <a:solidFill>
            <a:srgbClr val="DDDDC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Сверстники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6" name="Двойная стрелка вверх/вниз 25"/>
          <p:cNvSpPr/>
          <p:nvPr/>
        </p:nvSpPr>
        <p:spPr>
          <a:xfrm>
            <a:off x="4214810" y="4071942"/>
            <a:ext cx="428628" cy="7143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28926" y="714356"/>
            <a:ext cx="2764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Салон красоты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PB12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85836"/>
            <a:ext cx="3143272" cy="2357454"/>
          </a:xfrm>
          <a:prstGeom prst="rect">
            <a:avLst/>
          </a:prstGeom>
        </p:spPr>
      </p:pic>
      <p:pic>
        <p:nvPicPr>
          <p:cNvPr id="7" name="Рисунок 6" descr="PB12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345778" y="2083586"/>
            <a:ext cx="4667284" cy="3500462"/>
          </a:xfrm>
          <a:prstGeom prst="rect">
            <a:avLst/>
          </a:prstGeom>
        </p:spPr>
      </p:pic>
      <p:pic>
        <p:nvPicPr>
          <p:cNvPr id="8" name="Рисунок 7" descr="PB1200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000504"/>
            <a:ext cx="3143272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571480"/>
            <a:ext cx="7596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</a:rPr>
              <a:t>Проектирование модели сюжетно ролевой игры «салон красоты»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428736"/>
          <a:ext cx="8501122" cy="4571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62865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Интересы особенности детей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684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любят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рисовать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вывески салона красоты, эмблемы,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рекламный буклеты. Оформление интерьера. Рисование эскизов одежды для работников салона красоты.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Любит конструировать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коробочек для маникюрных наборов.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Любит петь и танцевать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Организовать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концерт открытия салона красоты. Демонстрация модельных причесок для женщин и мужчин.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Гиперактивные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Охранник (служба безопасности),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доставка средств для ухода для волос и лица. Заключение договоров и контрактов. Участие в праздничном концерте.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практические занятия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Пошив одежды для работников салона красоты.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Укладка волос, маникюры для работников салона красоты и посетителей.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Лепка – угощение для ожидающих посетителей.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познавательные задания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Рассказывание о различных салонах красоты,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 модельных стрижках. Организовать концерт и видео для посетителей салона красоты. Показ мультфильмов,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инсценирование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сказок для юных посетителей салона красоты.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428992" y="500042"/>
            <a:ext cx="1355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семья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6" name="Рисунок 5" descr="0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1" y="1285860"/>
            <a:ext cx="3143272" cy="2357454"/>
          </a:xfrm>
          <a:prstGeom prst="rect">
            <a:avLst/>
          </a:prstGeom>
        </p:spPr>
      </p:pic>
      <p:pic>
        <p:nvPicPr>
          <p:cNvPr id="7" name="Рисунок 6" descr="0_1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214422"/>
            <a:ext cx="3286116" cy="2464587"/>
          </a:xfrm>
          <a:prstGeom prst="rect">
            <a:avLst/>
          </a:prstGeom>
        </p:spPr>
      </p:pic>
      <p:pic>
        <p:nvPicPr>
          <p:cNvPr id="8" name="Рисунок 7" descr="PB1200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3857628"/>
            <a:ext cx="5072098" cy="25717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73933-A2B8-4ED0-9CC6-E3F9F7D5F4A4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7224" y="785794"/>
            <a:ext cx="6761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Проектирование модели сюжетно ролевой игры «семья»</a:t>
            </a:r>
            <a:endParaRPr lang="ru-RU" sz="2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97000"/>
          <a:ext cx="8501122" cy="5043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6143668"/>
              </a:tblGrid>
              <a:tr h="6290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Интересы и особенности детей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рисовать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номера квартиры,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дома, улицы. Изготовление фотоальбома своей семьи. Изготовление приглашений гостям. Оформление изготовление интерьера кухни, прихожей, детской комнаты, ванной комнаты.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конструировать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 коробочек для ванной комнаты.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Макет комнаты, квартиры, дома из бумаги. (если частный дом строем для животных)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петь и танцевать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Организовать развлечения для гостей и конкурсы,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демонстрация одежды для животных.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Гиперактивные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Консьержка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Доставка писем и газет, пиццы, продуктов питания для одиноких людей. Участие в празднике для гостей.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практические занятия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Пошив одежды для членов семьи.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Укладка волос для мамы и папы. Лепка – продукты для семьи и гостей. Изготовление различных атрибутов для членов семьи и гостей.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Любят познавательные задания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Придумывания рассказов о членах своей семьи,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 своих домашних любимцах, о игрушке. Рассказывание профессии о своих родителей.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9050">
                <a:tc>
                  <a:txBody>
                    <a:bodyPr/>
                    <a:lstStyle/>
                    <a:p>
                      <a:endParaRPr lang="ru-RU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957</Words>
  <Application>Microsoft Office PowerPoint</Application>
  <PresentationFormat>Экран (4:3)</PresentationFormat>
  <Paragraphs>116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Практическая значимость.  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ПЕТРОВ</cp:lastModifiedBy>
  <cp:revision>169</cp:revision>
  <dcterms:created xsi:type="dcterms:W3CDTF">2014-06-25T06:46:58Z</dcterms:created>
  <dcterms:modified xsi:type="dcterms:W3CDTF">2015-12-21T17:12:36Z</dcterms:modified>
</cp:coreProperties>
</file>