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7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1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14.gif"/><Relationship Id="rId5" Type="http://schemas.openxmlformats.org/officeDocument/2006/relationships/image" Target="../media/image8.jpeg"/><Relationship Id="rId10" Type="http://schemas.openxmlformats.org/officeDocument/2006/relationships/image" Target="../media/image17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search?text=%D0%9F%D0%A0%D0%9E%D0%A4%D0%95%D0%A1%D0%A1%D0%98%D0%98&amp;img_url=https://www.igromagazin.ru/img/offers_imgs/25500-2.jpg&amp;pos=7&amp;rpt=simag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agmintrud.ru/upload/iblock/4bd/4bd4c35cf2925a4b209da19268f018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254169" cy="6400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9400" y="5105400"/>
            <a:ext cx="3276600" cy="914400"/>
          </a:xfrm>
        </p:spPr>
        <p:txBody>
          <a:bodyPr>
            <a:normAutofit fontScale="92500" lnSpcReduction="10000"/>
          </a:bodyPr>
          <a:lstStyle/>
          <a:p>
            <a:r>
              <a:rPr lang="ru-RU" sz="1100" dirty="0" smtClean="0">
                <a:solidFill>
                  <a:schemeClr val="tx1"/>
                </a:solidFill>
              </a:rPr>
              <a:t>Выполнила: </a:t>
            </a:r>
          </a:p>
          <a:p>
            <a:r>
              <a:rPr lang="ru-RU" sz="1100" dirty="0" smtClean="0">
                <a:solidFill>
                  <a:schemeClr val="tx1"/>
                </a:solidFill>
              </a:rPr>
              <a:t>учитель – логопед </a:t>
            </a:r>
          </a:p>
          <a:p>
            <a:r>
              <a:rPr lang="ru-RU" sz="1100" dirty="0" smtClean="0">
                <a:solidFill>
                  <a:schemeClr val="tx1"/>
                </a:solidFill>
              </a:rPr>
              <a:t> МАОУ  «СОШ №2»</a:t>
            </a:r>
          </a:p>
          <a:p>
            <a:r>
              <a:rPr lang="ru-RU" sz="1100" dirty="0" smtClean="0">
                <a:solidFill>
                  <a:schemeClr val="tx1"/>
                </a:solidFill>
              </a:rPr>
              <a:t>Свердловская область г. Алапаевск</a:t>
            </a:r>
          </a:p>
          <a:p>
            <a:r>
              <a:rPr lang="ru-RU" sz="1100" dirty="0" smtClean="0">
                <a:solidFill>
                  <a:schemeClr val="tx1"/>
                </a:solidFill>
              </a:rPr>
              <a:t>Макарова А.А.</a:t>
            </a:r>
            <a:endParaRPr lang="ru-RU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209800" cy="1143000"/>
          </a:xfrm>
        </p:spPr>
        <p:txBody>
          <a:bodyPr>
            <a:normAutofit fontScale="90000"/>
          </a:bodyPr>
          <a:lstStyle/>
          <a:p>
            <a:r>
              <a:rPr lang="ru-RU" sz="2400" dirty="0" err="1" smtClean="0"/>
              <a:t>Дроби́льщик</a:t>
            </a:r>
            <a:r>
              <a:rPr lang="ru-RU" sz="2400" dirty="0" smtClean="0"/>
              <a:t>. - человек, занимающийся дроблением. 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4" name="Рисунок 3" descr="http://img.wikioo.org/ADC/Art-ImgScreen-3.nsf/O/A-8BWP3F/$FILE/Diego_rivera-stone_worker_picapedero_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057400"/>
            <a:ext cx="2895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181600" y="457200"/>
            <a:ext cx="30668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err="1" smtClean="0">
                <a:latin typeface="Comic Sans MS" pitchFamily="66" charset="0"/>
              </a:rPr>
              <a:t>Ефре́йтор</a:t>
            </a:r>
            <a:endParaRPr lang="ru-RU" sz="2400" b="1" dirty="0" smtClean="0">
              <a:latin typeface="Comic Sans MS" pitchFamily="66" charset="0"/>
            </a:endParaRPr>
          </a:p>
          <a:p>
            <a:pPr algn="ctr"/>
            <a:r>
              <a:rPr lang="ru-RU" sz="2400" dirty="0" smtClean="0">
                <a:latin typeface="Comic Sans MS" pitchFamily="66" charset="0"/>
              </a:rPr>
              <a:t> — воинское звание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6" name="Рисунок 5" descr="http://orenkazak.ru/wp-content/uploads/2012/06/002-pogzel-prikaz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200400"/>
            <a:ext cx="259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«Один – много»</a:t>
            </a:r>
            <a:endParaRPr lang="ru-RU" dirty="0"/>
          </a:p>
        </p:txBody>
      </p:sp>
      <p:pic>
        <p:nvPicPr>
          <p:cNvPr id="4" name="Рисунок 3" descr="https://www.stihi.ru/pics/2014/04/01/857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144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https://ldslessonideas.files.wordpress.com/2011/06/friendlp-nfo-o-2da4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295400"/>
            <a:ext cx="1600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craftkids.ru/uploads/7/9/8/Dressirovschik-i-lev_7989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1219200"/>
            <a:ext cx="1447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unradio.ru/wp-content/uploads/2012/05/radiostanciya-oruzhie-radista-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1371600"/>
            <a:ext cx="1447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j.sprosus.com.ua/1017/498/184/ckuwgmyfn989ykby/l--malyar_shpaklevshhik_picN1749818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9000" y="1219200"/>
            <a:ext cx="1600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dereksiz.org/sereja-pobejal-dumal-chto-dogonit-druzej-dobejav-do-dorogi-ost/164825_html_39839f65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3657600"/>
            <a:ext cx="1447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allday1.com/imagedb/51/e/1513e3f6889328146ae80296d3c92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81200" y="3581400"/>
            <a:ext cx="1752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us.123rf.com/450wm/nuriagdb/nuriagdb1312/nuriagdb131200039/24476034-%D1%80%D0%B8%D1%81%D1%83%D0%BD%D0%BE%D0%BA-%D0%B3%D0%BE%D0%BD%D1%87%D0%B0%D1%80%D0%B0-%D1%80%D0%B0%D0%B1%D0%BE%D1%82%D1%8B.jpg?ver=6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0" y="3886200"/>
            <a:ext cx="1371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g.wikioo.org/ADC/Art-ImgScreen-3.nsf/O/A-8BWP3F/$FILE/Diego_rivera-stone_worker_picapedero_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10200" y="3810000"/>
            <a:ext cx="1447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orenkazak.ru/wp-content/uploads/2012/06/002-pogzel-prikaz.gif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15200" y="4267200"/>
            <a:ext cx="137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Лото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Правила:</a:t>
            </a:r>
          </a:p>
          <a:p>
            <a:pPr algn="ctr">
              <a:buNone/>
            </a:pPr>
            <a:r>
              <a:rPr lang="ru-RU" dirty="0" smtClean="0"/>
              <a:t>Каждый участник получает по 1 игровому полю. Ведущий открывает одну карточку и показывает  слово –название профессии. Игроки закрывают поля. Кто первым из игроков закроет все поля, тот оказывается победителем игры.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1875" t="26563" r="50000" b="13281"/>
          <a:stretch>
            <a:fillRect/>
          </a:stretch>
        </p:blipFill>
        <p:spPr bwMode="auto">
          <a:xfrm rot="20804834">
            <a:off x="817583" y="954127"/>
            <a:ext cx="2743200" cy="346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4191000" y="3505200"/>
            <a:ext cx="15240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БОЧАР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67400" y="2057400"/>
            <a:ext cx="16002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ШОФЕР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781800" y="3733800"/>
            <a:ext cx="15240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ГОНЧАР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10200" y="5105400"/>
            <a:ext cx="15240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ЕФРЕЙТОР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62200" y="4800600"/>
            <a:ext cx="15240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ОВЧАР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И</a:t>
            </a:r>
            <a:r>
              <a:rPr lang="ru-RU" sz="1400" dirty="0" smtClean="0"/>
              <a:t>СТОЧНИКИ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000" dirty="0" smtClean="0">
                <a:hlinkClick r:id="rId2"/>
              </a:rPr>
              <a:t>https://yandex.ru/images/search?text=%D0%9F%D0%A0%D0%9E%D0%A4%D0%95%D0%A1%D0%A1%D0%98%D0%98&amp;img_url=https%3A%2F%2Fwww.igromagazin.ru%2Fimg%2Foffers_imgs%2F25500-2.jpg&amp;pos=7&amp;rpt=simage</a:t>
            </a:r>
            <a:endParaRPr lang="ru-RU" sz="1000" dirty="0" smtClean="0"/>
          </a:p>
          <a:p>
            <a:r>
              <a:rPr lang="en-US" sz="1000" dirty="0" smtClean="0"/>
              <a:t>http://lubovbezusl.ucoz.ru/publ/stikhi/detstvo/irina_tokmakova_stikhi_dlja_detej/50-1-0-1031</a:t>
            </a:r>
            <a:endParaRPr lang="ru-RU" sz="1000" dirty="0" smtClean="0"/>
          </a:p>
          <a:p>
            <a:r>
              <a:rPr lang="en-US" sz="1000" dirty="0" smtClean="0"/>
              <a:t>https://yandex.ru/images/search?text=%D0%B1%D1%83%D0%BA%D0%B2%D0%B0%D1%80%D0%B8%D0%BD%D1%81%D0%BA%20%D1%82%D0%BE%D0%BA%D0%BC%D0%B0%D0%BA%D0%BE%D0%B2%D0%B0&amp;img_url=http%3A%2F%2Fpictures.bookshop.ua%2FTitleBooks%2Fbs0000142529.jpg&amp;pos=1&amp;rpt=simage&amp;lr=54</a:t>
            </a:r>
            <a:endParaRPr lang="ru-RU" sz="1000" dirty="0" smtClean="0"/>
          </a:p>
          <a:p>
            <a:r>
              <a:rPr lang="en-US" sz="1000" dirty="0" smtClean="0"/>
              <a:t>https://yandex.ru/images/search?p=3&amp;text=%D1%81%D0%BA%D0%B0%D0%B7%D0%BE%D1%87%D0%BD%D1%8B%D0%B9%20%D0%B3%D0%BE%D1%80%D0%BE%D0%B4%20%D1%81%20%D0%BF%D1%80%D0%BE%D1%84%D0%B5%D1%81%D1%81%D0%B8%D1%8F%D0%BC%D0%B8&amp;img_url=https%3A%2F%2Ffs00.infourok.ru%2Fimages%2Fdoc%2F125%2F146822%2Fimg0.jpg&amp;pos=99&amp;rpt=simage&amp;lr=54</a:t>
            </a: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Автоматизация звука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] в словах, предложениях.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362200"/>
            <a:ext cx="8382000" cy="3763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Образовательная задача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закреплять знания по лексической теме «профессии»</a:t>
            </a:r>
          </a:p>
          <a:p>
            <a:pPr>
              <a:buNone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Коррекционные задачи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Развивать фонематическое восприятие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Упражнять  в правильном произнесении  звука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Закреплять навыки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звуко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слогового анализа и синтеза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Закреплять умение употреблять существительные И  п.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числа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Развитие  зрительной и слуховой памяти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Воспитательная задача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воспитывать культуру речевого общения, поддержание интереса к логопедическим занятиям.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76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Ирина </a:t>
            </a:r>
            <a:r>
              <a:rPr lang="ru-RU" b="1" dirty="0" err="1" smtClean="0"/>
              <a:t>Токмакова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914400"/>
            <a:ext cx="3962400" cy="1295400"/>
          </a:xfrm>
        </p:spPr>
        <p:txBody>
          <a:bodyPr/>
          <a:lstStyle/>
          <a:p>
            <a:pPr>
              <a:buNone/>
            </a:pPr>
            <a:r>
              <a:rPr lang="ru-RU" sz="5400" b="1" dirty="0" err="1" smtClean="0">
                <a:solidFill>
                  <a:srgbClr val="FF0000"/>
                </a:solidFill>
                <a:latin typeface="Comic Sans MS" pitchFamily="66" charset="0"/>
              </a:rPr>
              <a:t>Букваринск</a:t>
            </a:r>
            <a:endParaRPr lang="ru-RU" sz="5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4338" name="Picture 2" descr="http://lubovbezusl.ucoz.ru/_pu/10/178016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28800"/>
            <a:ext cx="2444642" cy="3581400"/>
          </a:xfrm>
          <a:prstGeom prst="rect">
            <a:avLst/>
          </a:prstGeom>
          <a:noFill/>
        </p:spPr>
      </p:pic>
      <p:pic>
        <p:nvPicPr>
          <p:cNvPr id="14340" name="Picture 4" descr="http://pictures.bookshop.ua/TitleBooks/bs0000142529.jpg"/>
          <p:cNvPicPr>
            <a:picLocks noChangeAspect="1" noChangeArrowheads="1"/>
          </p:cNvPicPr>
          <p:nvPr/>
        </p:nvPicPr>
        <p:blipFill>
          <a:blip r:embed="rId3" cstate="print"/>
          <a:srcRect b="22388"/>
          <a:stretch>
            <a:fillRect/>
          </a:stretch>
        </p:blipFill>
        <p:spPr bwMode="auto">
          <a:xfrm>
            <a:off x="4419600" y="2209800"/>
            <a:ext cx="4038600" cy="4200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город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1143000" y="1600200"/>
          <a:ext cx="75438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8760"/>
                <a:gridCol w="1508760"/>
                <a:gridCol w="1508760"/>
                <a:gridCol w="1508760"/>
                <a:gridCol w="1508760"/>
              </a:tblGrid>
              <a:tr h="1371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57200" y="3276600"/>
            <a:ext cx="1524000" cy="13716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76400" y="4800600"/>
            <a:ext cx="1447800" cy="13716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67200" y="5181600"/>
            <a:ext cx="1524000" cy="13716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76800" y="3429000"/>
            <a:ext cx="1524000" cy="1371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14600" y="3200400"/>
            <a:ext cx="1524000" cy="1371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58000" y="5029200"/>
            <a:ext cx="1524000" cy="1371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13334 L 0.075 -0.244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33 -0.12223 L 0.01667 -0.2333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 -0.4 L -0.00833 -0.5222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166 -0.37777 L -0.125 -0.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4583 -0.34444 L 0.6125 -0.4666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4770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         Был на речке на Чернильной</a:t>
            </a:r>
            <a:br>
              <a:rPr lang="ru-RU" dirty="0" smtClean="0"/>
            </a:br>
            <a:r>
              <a:rPr lang="ru-RU" dirty="0" smtClean="0"/>
              <a:t>Город маленький, не пыльный,</a:t>
            </a:r>
            <a:br>
              <a:rPr lang="ru-RU" dirty="0" smtClean="0"/>
            </a:br>
            <a:r>
              <a:rPr lang="ru-RU" dirty="0" smtClean="0"/>
              <a:t>С незапамятных времен</a:t>
            </a:r>
            <a:br>
              <a:rPr lang="ru-RU" dirty="0" smtClean="0"/>
            </a:br>
            <a:r>
              <a:rPr lang="ru-RU" dirty="0" err="1" smtClean="0"/>
              <a:t>Букваринском</a:t>
            </a:r>
            <a:r>
              <a:rPr lang="ru-RU" dirty="0" smtClean="0"/>
              <a:t> звался он.</a:t>
            </a:r>
            <a:br>
              <a:rPr lang="ru-RU" dirty="0" smtClean="0"/>
            </a:br>
            <a:r>
              <a:rPr lang="ru-RU" dirty="0" smtClean="0"/>
              <a:t>Там, не ведая невзгод,</a:t>
            </a:r>
            <a:br>
              <a:rPr lang="ru-RU" dirty="0" smtClean="0"/>
            </a:br>
            <a:r>
              <a:rPr lang="ru-RU" dirty="0" smtClean="0"/>
              <a:t>Очень славный жил народ:</a:t>
            </a:r>
            <a:br>
              <a:rPr lang="ru-RU" dirty="0" smtClean="0"/>
            </a:br>
            <a:r>
              <a:rPr lang="ru-RU" dirty="0" smtClean="0"/>
              <a:t>Хлебосольный,</a:t>
            </a:r>
            <a:br>
              <a:rPr lang="ru-RU" dirty="0" smtClean="0"/>
            </a:br>
            <a:r>
              <a:rPr lang="ru-RU" dirty="0" smtClean="0"/>
              <a:t>Незлобивый,</a:t>
            </a:r>
            <a:br>
              <a:rPr lang="ru-RU" dirty="0" smtClean="0"/>
            </a:br>
            <a:r>
              <a:rPr lang="ru-RU" dirty="0" smtClean="0"/>
              <a:t>Дружный и трудолюбивый.</a:t>
            </a:r>
            <a:br>
              <a:rPr lang="ru-RU" dirty="0" smtClean="0"/>
            </a:br>
            <a:r>
              <a:rPr lang="ru-RU" dirty="0" smtClean="0"/>
              <a:t>А — аптекарь,</a:t>
            </a:r>
            <a:br>
              <a:rPr lang="ru-RU" dirty="0" smtClean="0"/>
            </a:br>
            <a:r>
              <a:rPr lang="ru-RU" dirty="0" smtClean="0"/>
              <a:t>Б — бочар,</a:t>
            </a:r>
            <a:br>
              <a:rPr lang="ru-RU" dirty="0" smtClean="0"/>
            </a:br>
            <a:r>
              <a:rPr lang="ru-RU" dirty="0" smtClean="0"/>
              <a:t>В — валяльщик,</a:t>
            </a:r>
            <a:br>
              <a:rPr lang="ru-RU" dirty="0" smtClean="0"/>
            </a:br>
            <a:r>
              <a:rPr lang="ru-RU" dirty="0" smtClean="0"/>
              <a:t>Г — гончар,</a:t>
            </a:r>
            <a:br>
              <a:rPr lang="ru-RU" dirty="0" smtClean="0"/>
            </a:br>
            <a:r>
              <a:rPr lang="ru-RU" dirty="0" smtClean="0"/>
              <a:t>Д — дробильщик здоровенный,</a:t>
            </a:r>
            <a:br>
              <a:rPr lang="ru-RU" dirty="0" smtClean="0"/>
            </a:br>
            <a:r>
              <a:rPr lang="ru-RU" dirty="0" smtClean="0"/>
              <a:t>Е — ефрейтор, он военный,</a:t>
            </a:r>
            <a:br>
              <a:rPr lang="ru-RU" dirty="0" smtClean="0"/>
            </a:br>
            <a:r>
              <a:rPr lang="ru-RU" dirty="0" smtClean="0"/>
              <a:t>Ж — жестянщик-простачок,</a:t>
            </a:r>
            <a:br>
              <a:rPr lang="ru-RU" dirty="0" smtClean="0"/>
            </a:br>
            <a:r>
              <a:rPr lang="ru-RU" dirty="0" smtClean="0"/>
              <a:t>З — закройщик-старичок,</a:t>
            </a:r>
            <a:br>
              <a:rPr lang="ru-RU" dirty="0" smtClean="0"/>
            </a:br>
            <a:r>
              <a:rPr lang="ru-RU" dirty="0" smtClean="0"/>
              <a:t>И — историк бородатый,</a:t>
            </a:r>
            <a:br>
              <a:rPr lang="ru-RU" dirty="0" smtClean="0"/>
            </a:br>
            <a:r>
              <a:rPr lang="ru-RU" dirty="0" smtClean="0"/>
              <a:t>К — красильщик франтоватый,</a:t>
            </a:r>
            <a:br>
              <a:rPr lang="ru-RU" dirty="0" smtClean="0"/>
            </a:br>
            <a:r>
              <a:rPr lang="ru-RU" dirty="0" smtClean="0"/>
              <a:t>Л — лудильщик,</a:t>
            </a:r>
            <a:br>
              <a:rPr lang="ru-RU" dirty="0" smtClean="0"/>
            </a:br>
            <a:r>
              <a:rPr lang="ru-RU" dirty="0" smtClean="0"/>
              <a:t>М — маляр,</a:t>
            </a:r>
            <a:br>
              <a:rPr lang="ru-RU" dirty="0" smtClean="0"/>
            </a:br>
            <a:r>
              <a:rPr lang="ru-RU" dirty="0" smtClean="0"/>
              <a:t>Н — носильщик,</a:t>
            </a:r>
            <a:br>
              <a:rPr lang="ru-RU" dirty="0" smtClean="0"/>
            </a:br>
            <a:r>
              <a:rPr lang="ru-RU" dirty="0" smtClean="0"/>
              <a:t>О — овчар,</a:t>
            </a:r>
            <a:br>
              <a:rPr lang="ru-RU" dirty="0" smtClean="0"/>
            </a:br>
            <a:r>
              <a:rPr lang="ru-RU" dirty="0" smtClean="0"/>
              <a:t>П — писатель,</a:t>
            </a:r>
            <a:br>
              <a:rPr lang="ru-RU" dirty="0" smtClean="0"/>
            </a:br>
            <a:r>
              <a:rPr lang="ru-RU" dirty="0" smtClean="0"/>
              <a:t>Р — радист,</a:t>
            </a:r>
            <a:br>
              <a:rPr lang="ru-RU" dirty="0" smtClean="0"/>
            </a:br>
            <a:r>
              <a:rPr lang="ru-RU" dirty="0" smtClean="0"/>
              <a:t>С — сапожник,</a:t>
            </a:r>
            <a:br>
              <a:rPr lang="ru-RU" dirty="0" smtClean="0"/>
            </a:br>
            <a:r>
              <a:rPr lang="ru-RU" dirty="0" smtClean="0"/>
              <a:t>Т — турист,</a:t>
            </a:r>
            <a:br>
              <a:rPr lang="ru-RU" dirty="0" smtClean="0"/>
            </a:br>
            <a:r>
              <a:rPr lang="ru-RU" dirty="0" smtClean="0"/>
              <a:t>У — бесстрашный укротитель,</a:t>
            </a:r>
            <a:br>
              <a:rPr lang="ru-RU" dirty="0" smtClean="0"/>
            </a:br>
            <a:r>
              <a:rPr lang="ru-RU" dirty="0" smtClean="0"/>
              <a:t>Ф — чудак фотолюбитель,</a:t>
            </a:r>
            <a:br>
              <a:rPr lang="ru-RU" dirty="0" smtClean="0"/>
            </a:br>
            <a:r>
              <a:rPr lang="ru-RU" dirty="0" smtClean="0"/>
              <a:t>Х — художник-баталист,</a:t>
            </a:r>
            <a:br>
              <a:rPr lang="ru-RU" dirty="0" smtClean="0"/>
            </a:br>
            <a:r>
              <a:rPr lang="ru-RU" dirty="0" smtClean="0"/>
              <a:t>Ц — известный цимбалист,</a:t>
            </a:r>
            <a:br>
              <a:rPr lang="ru-RU" dirty="0" smtClean="0"/>
            </a:br>
            <a:r>
              <a:rPr lang="ru-RU" dirty="0" smtClean="0"/>
              <a:t>Ч — чудесный часовщик,</a:t>
            </a:r>
            <a:br>
              <a:rPr lang="ru-RU" dirty="0" smtClean="0"/>
            </a:br>
            <a:r>
              <a:rPr lang="ru-RU" dirty="0" smtClean="0"/>
              <a:t>Ш — шофер, большой шутник,</a:t>
            </a:r>
            <a:br>
              <a:rPr lang="ru-RU" dirty="0" smtClean="0"/>
            </a:br>
            <a:r>
              <a:rPr lang="ru-RU" dirty="0" smtClean="0"/>
              <a:t>Щ — щенок его Букетик,</a:t>
            </a:r>
            <a:br>
              <a:rPr lang="ru-RU" dirty="0" smtClean="0"/>
            </a:br>
            <a:r>
              <a:rPr lang="ru-RU" dirty="0" smtClean="0"/>
              <a:t>Э — электрик-энергетик,</a:t>
            </a:r>
            <a:br>
              <a:rPr lang="ru-RU" dirty="0" smtClean="0"/>
            </a:br>
            <a:r>
              <a:rPr lang="ru-RU" dirty="0" smtClean="0"/>
              <a:t>Ю — юрист, а дальше</a:t>
            </a:r>
            <a:br>
              <a:rPr lang="ru-RU" dirty="0" smtClean="0"/>
            </a:br>
            <a:r>
              <a:rPr lang="ru-RU" dirty="0" smtClean="0"/>
              <a:t>Я – это я, мои друзья!</a:t>
            </a:r>
            <a:endParaRPr lang="ru-RU" dirty="0"/>
          </a:p>
        </p:txBody>
      </p:sp>
      <p:pic>
        <p:nvPicPr>
          <p:cNvPr id="18436" name="Picture 4" descr="https://fs00.infourok.ru/images/doc/125/146822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066800"/>
            <a:ext cx="5791199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10000" cy="216376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Закройщик</a:t>
            </a:r>
            <a:r>
              <a:rPr lang="ru-RU" sz="2400" dirty="0" smtClean="0">
                <a:latin typeface="Comic Sans MS" pitchFamily="66" charset="0"/>
              </a:rPr>
              <a:t> — профессия, мастер в ателье по ремонту и пошиву одежды по индивидуальным заказам</a:t>
            </a:r>
            <a:r>
              <a:rPr lang="ru-RU" sz="1600" dirty="0" smtClean="0">
                <a:latin typeface="Comic Sans MS" pitchFamily="66" charset="0"/>
              </a:rPr>
              <a:t/>
            </a:r>
            <a:br>
              <a:rPr lang="ru-RU" sz="1600" dirty="0" smtClean="0">
                <a:latin typeface="Comic Sans MS" pitchFamily="66" charset="0"/>
              </a:rPr>
            </a:br>
            <a:r>
              <a:rPr lang="ru-RU" sz="1600" dirty="0" smtClean="0">
                <a:latin typeface="Comic Sans MS" pitchFamily="66" charset="0"/>
              </a:rPr>
              <a:t> </a:t>
            </a:r>
            <a:br>
              <a:rPr lang="ru-RU" sz="1600" dirty="0" smtClean="0">
                <a:latin typeface="Comic Sans MS" pitchFamily="66" charset="0"/>
              </a:rPr>
            </a:br>
            <a:endParaRPr lang="ru-RU" sz="16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00600" y="304800"/>
            <a:ext cx="3886200" cy="6096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err="1" smtClean="0">
                <a:latin typeface="Comic Sans MS" pitchFamily="66" charset="0"/>
              </a:rPr>
              <a:t>Овча́р</a:t>
            </a:r>
            <a:r>
              <a:rPr lang="ru-RU" sz="2400" dirty="0" smtClean="0">
                <a:latin typeface="Comic Sans MS" pitchFamily="66" charset="0"/>
              </a:rPr>
              <a:t>. — пастух овец, чабан.  Работник, ухаживающий за овцами. 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12" name="Рисунок 11" descr="https://www.stihi.ru/pics/2014/04/01/857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3657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ldslessonideas.files.wordpress.com/2011/06/friendlp-nfo-o-2da4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981200"/>
            <a:ext cx="3048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62400" cy="1325562"/>
          </a:xfrm>
        </p:spPr>
        <p:txBody>
          <a:bodyPr>
            <a:normAutofit fontScale="90000"/>
          </a:bodyPr>
          <a:lstStyle/>
          <a:p>
            <a:r>
              <a:rPr lang="ru-RU" sz="2400" b="1" dirty="0" err="1" smtClean="0">
                <a:latin typeface="Comic Sans MS" pitchFamily="66" charset="0"/>
              </a:rPr>
              <a:t>Укроти́тель</a:t>
            </a:r>
            <a:r>
              <a:rPr lang="ru-RU" sz="2400" dirty="0" smtClean="0"/>
              <a:t>. </a:t>
            </a:r>
            <a:br>
              <a:rPr lang="ru-RU" sz="2400" dirty="0" smtClean="0"/>
            </a:br>
            <a:r>
              <a:rPr lang="ru-RU" sz="2400" dirty="0" smtClean="0"/>
              <a:t> тот, кто занимается укрощением, специалист по укрощению диких зверей. 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0" y="304800"/>
            <a:ext cx="3733800" cy="13716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Радист</a:t>
            </a:r>
            <a:r>
              <a:rPr lang="ru-RU" sz="2400" dirty="0" smtClean="0">
                <a:latin typeface="Comic Sans MS" pitchFamily="66" charset="0"/>
              </a:rPr>
              <a:t> — специалист по передаче и приёму сообщений по радио 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4" name="Рисунок 3" descr="http://craftkids.ru/uploads/7/9/8/Dressirovschik-i-lev_7989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52600"/>
            <a:ext cx="3581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unradio.ru/wp-content/uploads/2012/05/radiostanciya-oruzhie-radista-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209800"/>
            <a:ext cx="3124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95600" cy="1143000"/>
          </a:xfrm>
        </p:spPr>
        <p:txBody>
          <a:bodyPr>
            <a:noAutofit/>
          </a:bodyPr>
          <a:lstStyle/>
          <a:p>
            <a:r>
              <a:rPr lang="ru-RU" sz="1600" b="1" dirty="0" err="1" smtClean="0">
                <a:latin typeface="Comic Sans MS" pitchFamily="66" charset="0"/>
              </a:rPr>
              <a:t>Маля́р</a:t>
            </a:r>
            <a:r>
              <a:rPr lang="ru-RU" sz="1600" dirty="0" smtClean="0">
                <a:latin typeface="Comic Sans MS" pitchFamily="66" charset="0"/>
              </a:rPr>
              <a:t>. </a:t>
            </a:r>
            <a:br>
              <a:rPr lang="ru-RU" sz="1600" dirty="0" smtClean="0">
                <a:latin typeface="Comic Sans MS" pitchFamily="66" charset="0"/>
              </a:rPr>
            </a:br>
            <a:r>
              <a:rPr lang="ru-RU" sz="1600" dirty="0" smtClean="0">
                <a:latin typeface="Comic Sans MS" pitchFamily="66" charset="0"/>
              </a:rPr>
              <a:t> рабочий, специалист, занимающийся окраской зданий, сооружений, оборудования, инструмента и прочих предметов. </a:t>
            </a:r>
            <a:endParaRPr lang="ru-RU" sz="16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8200" y="304799"/>
            <a:ext cx="4343400" cy="13716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err="1" smtClean="0">
                <a:latin typeface="Comic Sans MS" pitchFamily="66" charset="0"/>
              </a:rPr>
              <a:t>Води́тель</a:t>
            </a:r>
            <a:r>
              <a:rPr lang="ru-RU" sz="2000" dirty="0" smtClean="0">
                <a:latin typeface="Comic Sans MS" pitchFamily="66" charset="0"/>
              </a:rPr>
              <a:t>, или </a:t>
            </a:r>
            <a:r>
              <a:rPr lang="ru-RU" sz="2000" b="1" dirty="0" smtClean="0">
                <a:latin typeface="Comic Sans MS" pitchFamily="66" charset="0"/>
              </a:rPr>
              <a:t>шофёр</a:t>
            </a:r>
            <a:r>
              <a:rPr lang="ru-RU" sz="2000" dirty="0" smtClean="0">
                <a:latin typeface="Comic Sans MS" pitchFamily="66" charset="0"/>
              </a:rPr>
              <a:t> — человек, управляющий транспортным средством </a:t>
            </a:r>
          </a:p>
          <a:p>
            <a:endParaRPr lang="ru-RU" dirty="0"/>
          </a:p>
        </p:txBody>
      </p:sp>
      <p:pic>
        <p:nvPicPr>
          <p:cNvPr id="6" name="Рисунок 5" descr="http://j.sprosus.com.ua/1017/498/184/ckuwgmyfn989ykby/l--malyar_shpaklevshhik_picN1749818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3124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dereksiz.org/sereja-pobejal-dumal-chto-dogonit-druzej-dobejav-do-dorogi-ost/164825_html_39839f6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362200"/>
            <a:ext cx="2743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err="1" smtClean="0"/>
              <a:t>Боча́р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мастер по изготовлению бочек, кадок и т. п.; бондарь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8200" y="228601"/>
            <a:ext cx="4191000" cy="17526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err="1" smtClean="0"/>
              <a:t>Гонча́р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 специалист по изготовлению посуды и других изделий из обожжённой глины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allday1.com/imagedb/51/e/1513e3f6889328146ae80296d3c9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0"/>
            <a:ext cx="2895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us.123rf.com/450wm/nuriagdb/nuriagdb1312/nuriagdb131200039/24476034-%D1%80%D0%B8%D1%81%D1%83%D0%BD%D0%BE%D0%BA-%D0%B3%D0%BE%D0%BD%D1%87%D0%B0%D1%80%D0%B0-%D1%80%D0%B0%D0%B1%D0%BE%D1%82%D1%8B.jpg?ver=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362200"/>
            <a:ext cx="2743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190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Слайд 1</vt:lpstr>
      <vt:lpstr>Цель: Автоматизация звука [р] в словах, предложениях. </vt:lpstr>
      <vt:lpstr>Ирина Токмакова</vt:lpstr>
      <vt:lpstr>город</vt:lpstr>
      <vt:lpstr>Слайд 5</vt:lpstr>
      <vt:lpstr>Закройщик — профессия, мастер в ателье по ремонту и пошиву одежды по индивидуальным заказам   </vt:lpstr>
      <vt:lpstr>Укроти́тель.   тот, кто занимается укрощением, специалист по укрощению диких зверей. </vt:lpstr>
      <vt:lpstr>Маля́р.   рабочий, специалист, занимающийся окраской зданий, сооружений, оборудования, инструмента и прочих предметов. </vt:lpstr>
      <vt:lpstr> Боча́р   мастер по изготовлению бочек, кадок и т. п.; бондарь</vt:lpstr>
      <vt:lpstr>Дроби́льщик. - человек, занимающийся дроблением. </vt:lpstr>
      <vt:lpstr>Игра «Один – много»</vt:lpstr>
      <vt:lpstr>Лото </vt:lpstr>
      <vt:lpstr>Слайд 13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8</cp:revision>
  <dcterms:created xsi:type="dcterms:W3CDTF">2017-08-15T18:02:27Z</dcterms:created>
  <dcterms:modified xsi:type="dcterms:W3CDTF">2017-08-24T17:53:20Z</dcterms:modified>
</cp:coreProperties>
</file>