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57" r:id="rId10"/>
    <p:sldId id="25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0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30.jpeg"/><Relationship Id="rId7" Type="http://schemas.openxmlformats.org/officeDocument/2006/relationships/image" Target="../media/image33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80728"/>
            <a:ext cx="8208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НОД  по развитию речи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применением ИКТ</a:t>
            </a:r>
          </a:p>
          <a:p>
            <a:pPr algn="ctr"/>
            <a:endParaRPr lang="ru-RU" sz="3200" b="1" i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«Составление описательного рассказа</a:t>
            </a:r>
          </a:p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 диком животном»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95936" y="4653136"/>
            <a:ext cx="49059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 коррекционной группы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 6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Скаскевич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Ольга Николаевна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aam.ru/upload/blogs/cba971c45cb547623b00e7f5b8a9f058.jp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664" y="3429000"/>
            <a:ext cx="1763688" cy="1800200"/>
          </a:xfrm>
          <a:prstGeom prst="rect">
            <a:avLst/>
          </a:prstGeom>
          <a:noFill/>
        </p:spPr>
      </p:pic>
      <p:pic>
        <p:nvPicPr>
          <p:cNvPr id="1028" name="Picture 4" descr="http://www.maam.ru/upload/blogs/cba971c45cb547623b00e7f5b8a9f058.jp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8144" y="3429000"/>
            <a:ext cx="1656184" cy="1808635"/>
          </a:xfrm>
          <a:prstGeom prst="rect">
            <a:avLst/>
          </a:prstGeom>
          <a:noFill/>
        </p:spPr>
      </p:pic>
      <p:pic>
        <p:nvPicPr>
          <p:cNvPr id="1030" name="Picture 6" descr="http://www.maam.ru/upload/blogs/cba971c45cb547623b00e7f5b8a9f058.jpg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79912" y="3429000"/>
            <a:ext cx="1728192" cy="1808635"/>
          </a:xfrm>
          <a:prstGeom prst="rect">
            <a:avLst/>
          </a:prstGeom>
          <a:noFill/>
        </p:spPr>
      </p:pic>
      <p:pic>
        <p:nvPicPr>
          <p:cNvPr id="1032" name="Picture 8" descr="http://www.maam.ru/upload/blogs/cba971c45cb547623b00e7f5b8a9f058.jpg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96136" y="1412776"/>
            <a:ext cx="1777033" cy="1728192"/>
          </a:xfrm>
          <a:prstGeom prst="rect">
            <a:avLst/>
          </a:prstGeom>
          <a:noFill/>
        </p:spPr>
      </p:pic>
      <p:pic>
        <p:nvPicPr>
          <p:cNvPr id="1034" name="Picture 10" descr="http://www.maam.ru/upload/blogs/cba971c45cb547623b00e7f5b8a9f058.jpg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07904" y="1412776"/>
            <a:ext cx="1728192" cy="1728192"/>
          </a:xfrm>
          <a:prstGeom prst="rect">
            <a:avLst/>
          </a:prstGeom>
          <a:noFill/>
        </p:spPr>
      </p:pic>
      <p:pic>
        <p:nvPicPr>
          <p:cNvPr id="1036" name="Picture 12" descr="http://www.maam.ru/upload/blogs/cba971c45cb547623b00e7f5b8a9f058.jpg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547664" y="1412776"/>
            <a:ext cx="1728192" cy="172819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5588" y="260350"/>
            <a:ext cx="3287712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24525" y="233363"/>
            <a:ext cx="308610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3838" y="4256088"/>
            <a:ext cx="2916237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64238" y="4283075"/>
            <a:ext cx="2892425" cy="232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4" name="Прямоугольник 5"/>
          <p:cNvSpPr>
            <a:spLocks noChangeArrowheads="1"/>
          </p:cNvSpPr>
          <p:nvPr/>
        </p:nvSpPr>
        <p:spPr bwMode="auto">
          <a:xfrm>
            <a:off x="1082675" y="2636838"/>
            <a:ext cx="7056438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</a:p>
          <a:p>
            <a:pPr algn="ctr"/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животных жарких стран</a:t>
            </a:r>
          </a:p>
        </p:txBody>
      </p:sp>
      <p:sp>
        <p:nvSpPr>
          <p:cNvPr id="2055" name="Прямоугольник 6"/>
          <p:cNvSpPr>
            <a:spLocks noChangeArrowheads="1"/>
          </p:cNvSpPr>
          <p:nvPr/>
        </p:nvSpPr>
        <p:spPr bwMode="auto">
          <a:xfrm>
            <a:off x="3024188" y="6238875"/>
            <a:ext cx="3577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alt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8"/>
          <p:cNvSpPr>
            <a:spLocks noChangeArrowheads="1" noChangeShapeType="1" noTextEdit="1"/>
          </p:cNvSpPr>
          <p:nvPr/>
        </p:nvSpPr>
        <p:spPr bwMode="auto">
          <a:xfrm>
            <a:off x="468313" y="188913"/>
            <a:ext cx="8280400" cy="620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BE8362"/>
                    </a:gs>
                    <a:gs pos="100000">
                      <a:srgbClr val="6D4F3F"/>
                    </a:gs>
                  </a:gsLst>
                  <a:lin ang="2700000" scaled="1"/>
                </a:gradFill>
                <a:latin typeface="Arial"/>
                <a:cs typeface="Arial"/>
              </a:rPr>
              <a:t>Дидактическая игра "Один-много"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1260475" y="3429000"/>
            <a:ext cx="2087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49362B"/>
                </a:solidFill>
              </a:rPr>
              <a:t>КРОКОДИЛ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1331913" y="6284913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49362B"/>
                </a:solidFill>
              </a:rPr>
              <a:t>НОСОРОГ</a:t>
            </a:r>
          </a:p>
        </p:txBody>
      </p:sp>
      <p:sp>
        <p:nvSpPr>
          <p:cNvPr id="6163" name="Rectangle 19" descr="крокодилы1"/>
          <p:cNvSpPr>
            <a:spLocks noChangeArrowheads="1"/>
          </p:cNvSpPr>
          <p:nvPr/>
        </p:nvSpPr>
        <p:spPr bwMode="auto">
          <a:xfrm>
            <a:off x="5651500" y="1125538"/>
            <a:ext cx="2698750" cy="2339975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164" name="Rectangle 20" descr="носороги1"/>
          <p:cNvSpPr>
            <a:spLocks noChangeArrowheads="1"/>
          </p:cNvSpPr>
          <p:nvPr/>
        </p:nvSpPr>
        <p:spPr bwMode="auto">
          <a:xfrm>
            <a:off x="5651500" y="4005263"/>
            <a:ext cx="2698750" cy="2339975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165" name="AutoShape 21"/>
          <p:cNvSpPr>
            <a:spLocks noChangeArrowheads="1"/>
          </p:cNvSpPr>
          <p:nvPr/>
        </p:nvSpPr>
        <p:spPr bwMode="auto">
          <a:xfrm>
            <a:off x="3635375" y="2205038"/>
            <a:ext cx="2016125" cy="647700"/>
          </a:xfrm>
          <a:prstGeom prst="rightArrow">
            <a:avLst>
              <a:gd name="adj1" fmla="val 50000"/>
              <a:gd name="adj2" fmla="val 77819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3708400" y="1963738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МНОГО</a:t>
            </a:r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5795963" y="3429000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КРОКОДИЛОВ</a:t>
            </a:r>
          </a:p>
        </p:txBody>
      </p:sp>
      <p:sp>
        <p:nvSpPr>
          <p:cNvPr id="6169" name="AutoShape 25"/>
          <p:cNvSpPr>
            <a:spLocks noChangeArrowheads="1"/>
          </p:cNvSpPr>
          <p:nvPr/>
        </p:nvSpPr>
        <p:spPr bwMode="auto">
          <a:xfrm>
            <a:off x="3635375" y="4941888"/>
            <a:ext cx="2016125" cy="647700"/>
          </a:xfrm>
          <a:prstGeom prst="rightArrow">
            <a:avLst>
              <a:gd name="adj1" fmla="val 50000"/>
              <a:gd name="adj2" fmla="val 77819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3708400" y="4724400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МНОГО</a:t>
            </a:r>
          </a:p>
        </p:txBody>
      </p:sp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6084888" y="6284913"/>
            <a:ext cx="223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НОСОРОГОВ</a:t>
            </a:r>
          </a:p>
        </p:txBody>
      </p:sp>
      <p:sp>
        <p:nvSpPr>
          <p:cNvPr id="6173" name="Rectangle 29" descr="крокодил"/>
          <p:cNvSpPr>
            <a:spLocks noChangeArrowheads="1"/>
          </p:cNvSpPr>
          <p:nvPr/>
        </p:nvSpPr>
        <p:spPr bwMode="auto">
          <a:xfrm>
            <a:off x="971550" y="1125538"/>
            <a:ext cx="2698750" cy="2339975"/>
          </a:xfrm>
          <a:prstGeom prst="rect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174" name="Rectangle 30" descr="носорог1"/>
          <p:cNvSpPr>
            <a:spLocks noChangeArrowheads="1"/>
          </p:cNvSpPr>
          <p:nvPr/>
        </p:nvSpPr>
        <p:spPr bwMode="auto">
          <a:xfrm>
            <a:off x="900113" y="4005263"/>
            <a:ext cx="2698750" cy="2339975"/>
          </a:xfrm>
          <a:prstGeom prst="rect">
            <a:avLst/>
          </a:prstGeom>
          <a:blipFill dpi="0" rotWithShape="1">
            <a:blip r:embed="rId5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3" grpId="0" animBg="1"/>
      <p:bldP spid="6164" grpId="0" animBg="1"/>
      <p:bldP spid="6165" grpId="0" animBg="1"/>
      <p:bldP spid="6168" grpId="0"/>
      <p:bldP spid="6169" grpId="0" animBg="1"/>
      <p:bldP spid="6172" grpId="0"/>
      <p:bldP spid="6173" grpId="0" animBg="1"/>
      <p:bldP spid="617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189038" y="3429000"/>
            <a:ext cx="2087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49362B"/>
                </a:solidFill>
              </a:rPr>
              <a:t>ЛЕОПАРД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763713" y="6237288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49362B"/>
                </a:solidFill>
              </a:rPr>
              <a:t>ЛЕВ</a:t>
            </a:r>
          </a:p>
        </p:txBody>
      </p:sp>
      <p:sp>
        <p:nvSpPr>
          <p:cNvPr id="8197" name="Rectangle 5" descr="ЛЕОПАРДЫ"/>
          <p:cNvSpPr>
            <a:spLocks noChangeArrowheads="1"/>
          </p:cNvSpPr>
          <p:nvPr/>
        </p:nvSpPr>
        <p:spPr bwMode="auto">
          <a:xfrm>
            <a:off x="5651500" y="1125538"/>
            <a:ext cx="2698750" cy="2339975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198" name="Rectangle 6" descr="ЛЬВЫ"/>
          <p:cNvSpPr>
            <a:spLocks noChangeArrowheads="1"/>
          </p:cNvSpPr>
          <p:nvPr/>
        </p:nvSpPr>
        <p:spPr bwMode="auto">
          <a:xfrm>
            <a:off x="5651500" y="4005263"/>
            <a:ext cx="2698750" cy="2339975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3635375" y="2205038"/>
            <a:ext cx="2016125" cy="647700"/>
          </a:xfrm>
          <a:prstGeom prst="rightArrow">
            <a:avLst>
              <a:gd name="adj1" fmla="val 50000"/>
              <a:gd name="adj2" fmla="val 77819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708400" y="1963738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МНОГО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6011863" y="3429000"/>
            <a:ext cx="2592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ЛЕОПАРДОВ</a:t>
            </a:r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3635375" y="4941888"/>
            <a:ext cx="2016125" cy="647700"/>
          </a:xfrm>
          <a:prstGeom prst="rightArrow">
            <a:avLst>
              <a:gd name="adj1" fmla="val 50000"/>
              <a:gd name="adj2" fmla="val 77819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708400" y="4724400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МНОГО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6300788" y="6237288"/>
            <a:ext cx="223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ЛЬВОВ</a:t>
            </a:r>
          </a:p>
        </p:txBody>
      </p:sp>
      <p:sp>
        <p:nvSpPr>
          <p:cNvPr id="8205" name="Rectangle 13" descr="леопард"/>
          <p:cNvSpPr>
            <a:spLocks noChangeArrowheads="1"/>
          </p:cNvSpPr>
          <p:nvPr/>
        </p:nvSpPr>
        <p:spPr bwMode="auto">
          <a:xfrm>
            <a:off x="971550" y="1125538"/>
            <a:ext cx="2698750" cy="2339975"/>
          </a:xfrm>
          <a:prstGeom prst="rect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206" name="Rectangle 14" descr="лев"/>
          <p:cNvSpPr>
            <a:spLocks noChangeArrowheads="1"/>
          </p:cNvSpPr>
          <p:nvPr/>
        </p:nvSpPr>
        <p:spPr bwMode="auto">
          <a:xfrm>
            <a:off x="936625" y="4005263"/>
            <a:ext cx="2698750" cy="2339975"/>
          </a:xfrm>
          <a:prstGeom prst="rect">
            <a:avLst/>
          </a:prstGeom>
          <a:blipFill dpi="0" rotWithShape="1">
            <a:blip r:embed="rId5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4110" name="WordArt 15"/>
          <p:cNvSpPr>
            <a:spLocks noChangeArrowheads="1" noChangeShapeType="1" noTextEdit="1"/>
          </p:cNvSpPr>
          <p:nvPr/>
        </p:nvSpPr>
        <p:spPr bwMode="auto">
          <a:xfrm>
            <a:off x="468313" y="188913"/>
            <a:ext cx="8280400" cy="620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BE8362"/>
                    </a:gs>
                    <a:gs pos="100000">
                      <a:srgbClr val="6D4F3F"/>
                    </a:gs>
                  </a:gsLst>
                  <a:lin ang="2700000" scaled="1"/>
                </a:gradFill>
                <a:latin typeface="Arial"/>
                <a:cs typeface="Arial"/>
              </a:rPr>
              <a:t>Дидактическая игра "Один-много"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9" grpId="0" animBg="1"/>
      <p:bldP spid="8201" grpId="0"/>
      <p:bldP spid="8202" grpId="0" animBg="1"/>
      <p:bldP spid="8204" grpId="0"/>
      <p:bldP spid="8205" grpId="0" animBg="1"/>
      <p:bldP spid="820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116013" y="3429000"/>
            <a:ext cx="2087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49362B"/>
                </a:solidFill>
              </a:rPr>
              <a:t>ОБЕЗЬЯНА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331913" y="6284913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49362B"/>
                </a:solidFill>
              </a:rPr>
              <a:t>ЗЕБРА</a:t>
            </a:r>
          </a:p>
        </p:txBody>
      </p:sp>
      <p:sp>
        <p:nvSpPr>
          <p:cNvPr id="7173" name="Rectangle 5" descr="обезьяны"/>
          <p:cNvSpPr>
            <a:spLocks noChangeArrowheads="1"/>
          </p:cNvSpPr>
          <p:nvPr/>
        </p:nvSpPr>
        <p:spPr bwMode="auto">
          <a:xfrm>
            <a:off x="5651500" y="1125538"/>
            <a:ext cx="2698750" cy="2339975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7174" name="Rectangle 6" descr="зебры"/>
          <p:cNvSpPr>
            <a:spLocks noChangeArrowheads="1"/>
          </p:cNvSpPr>
          <p:nvPr/>
        </p:nvSpPr>
        <p:spPr bwMode="auto">
          <a:xfrm>
            <a:off x="5651500" y="4005263"/>
            <a:ext cx="2698750" cy="2339975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3635375" y="2205038"/>
            <a:ext cx="2016125" cy="647700"/>
          </a:xfrm>
          <a:prstGeom prst="rightArrow">
            <a:avLst>
              <a:gd name="adj1" fmla="val 50000"/>
              <a:gd name="adj2" fmla="val 77819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708400" y="1963738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МНОГО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6011863" y="3429000"/>
            <a:ext cx="223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ОБЕЗЬЯН</a:t>
            </a:r>
          </a:p>
        </p:txBody>
      </p:sp>
      <p:sp>
        <p:nvSpPr>
          <p:cNvPr id="7178" name="AutoShape 10"/>
          <p:cNvSpPr>
            <a:spLocks noChangeArrowheads="1"/>
          </p:cNvSpPr>
          <p:nvPr/>
        </p:nvSpPr>
        <p:spPr bwMode="auto">
          <a:xfrm>
            <a:off x="3635375" y="4941888"/>
            <a:ext cx="2016125" cy="647700"/>
          </a:xfrm>
          <a:prstGeom prst="rightArrow">
            <a:avLst>
              <a:gd name="adj1" fmla="val 50000"/>
              <a:gd name="adj2" fmla="val 77819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3708400" y="4724400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МНОГО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6515100" y="6237288"/>
            <a:ext cx="1296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ЗЕБР</a:t>
            </a:r>
          </a:p>
        </p:txBody>
      </p:sp>
      <p:sp>
        <p:nvSpPr>
          <p:cNvPr id="7181" name="Rectangle 13" descr="обезьяна1"/>
          <p:cNvSpPr>
            <a:spLocks noChangeArrowheads="1"/>
          </p:cNvSpPr>
          <p:nvPr/>
        </p:nvSpPr>
        <p:spPr bwMode="auto">
          <a:xfrm>
            <a:off x="971550" y="1125538"/>
            <a:ext cx="2698750" cy="2339975"/>
          </a:xfrm>
          <a:prstGeom prst="rect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7182" name="Rectangle 14" descr="зебра0"/>
          <p:cNvSpPr>
            <a:spLocks noChangeArrowheads="1"/>
          </p:cNvSpPr>
          <p:nvPr/>
        </p:nvSpPr>
        <p:spPr bwMode="auto">
          <a:xfrm>
            <a:off x="971550" y="4005263"/>
            <a:ext cx="2698750" cy="2339975"/>
          </a:xfrm>
          <a:prstGeom prst="rect">
            <a:avLst/>
          </a:prstGeom>
          <a:blipFill dpi="0" rotWithShape="1">
            <a:blip r:embed="rId5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5134" name="WordArt 15"/>
          <p:cNvSpPr>
            <a:spLocks noChangeArrowheads="1" noChangeShapeType="1" noTextEdit="1"/>
          </p:cNvSpPr>
          <p:nvPr/>
        </p:nvSpPr>
        <p:spPr bwMode="auto">
          <a:xfrm>
            <a:off x="468313" y="188913"/>
            <a:ext cx="8280400" cy="620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BE8362"/>
                    </a:gs>
                    <a:gs pos="100000">
                      <a:srgbClr val="6D4F3F"/>
                    </a:gs>
                  </a:gsLst>
                  <a:lin ang="2700000" scaled="1"/>
                </a:gradFill>
                <a:latin typeface="Arial"/>
                <a:cs typeface="Arial"/>
              </a:rPr>
              <a:t>Дидактическая игра "Один-много"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  <p:bldP spid="7174" grpId="0" animBg="1"/>
      <p:bldP spid="7175" grpId="0" animBg="1"/>
      <p:bldP spid="7177" grpId="0"/>
      <p:bldP spid="7178" grpId="0" animBg="1"/>
      <p:bldP spid="7180" grpId="0"/>
      <p:bldP spid="7181" grpId="0" animBg="1"/>
      <p:bldP spid="718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23850" y="3357563"/>
            <a:ext cx="22320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49362B"/>
                </a:solidFill>
              </a:rPr>
              <a:t>У</a:t>
            </a:r>
            <a:r>
              <a:rPr lang="ru-RU" altLang="ru-RU" sz="2400" b="1">
                <a:solidFill>
                  <a:srgbClr val="49362B"/>
                </a:solidFill>
              </a:rPr>
              <a:t> ТИГРИЦЫ</a:t>
            </a:r>
          </a:p>
        </p:txBody>
      </p:sp>
      <p:sp>
        <p:nvSpPr>
          <p:cNvPr id="20483" name="AutoShape 3"/>
          <p:cNvSpPr>
            <a:spLocks noChangeArrowheads="1"/>
          </p:cNvSpPr>
          <p:nvPr/>
        </p:nvSpPr>
        <p:spPr bwMode="auto">
          <a:xfrm>
            <a:off x="2484438" y="2205038"/>
            <a:ext cx="720725" cy="287337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3419475" y="3429000"/>
            <a:ext cx="223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ТИГРЁНОК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563938" y="6284913"/>
            <a:ext cx="252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ЛЬВЁНОК</a:t>
            </a:r>
          </a:p>
        </p:txBody>
      </p:sp>
      <p:sp>
        <p:nvSpPr>
          <p:cNvPr id="20486" name="Rectangle 6" descr="ТИГРИЦ"/>
          <p:cNvSpPr>
            <a:spLocks noChangeArrowheads="1"/>
          </p:cNvSpPr>
          <p:nvPr/>
        </p:nvSpPr>
        <p:spPr bwMode="auto">
          <a:xfrm>
            <a:off x="179388" y="1052513"/>
            <a:ext cx="2698750" cy="2339975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7175" name="WordArt 7"/>
          <p:cNvSpPr>
            <a:spLocks noChangeArrowheads="1" noChangeShapeType="1" noTextEdit="1"/>
          </p:cNvSpPr>
          <p:nvPr/>
        </p:nvSpPr>
        <p:spPr bwMode="auto">
          <a:xfrm>
            <a:off x="468313" y="188913"/>
            <a:ext cx="8280400" cy="620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BE8362"/>
                    </a:gs>
                    <a:gs pos="100000">
                      <a:srgbClr val="6D4F3F"/>
                    </a:gs>
                  </a:gsLst>
                  <a:lin ang="2700000" scaled="1"/>
                </a:gradFill>
                <a:latin typeface="Arial"/>
                <a:cs typeface="Arial"/>
              </a:rPr>
              <a:t>Дидактическая игра "У кого кто?"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395288" y="6234113"/>
            <a:ext cx="22320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49362B"/>
                </a:solidFill>
              </a:rPr>
              <a:t>У</a:t>
            </a:r>
            <a:r>
              <a:rPr lang="ru-RU" altLang="ru-RU" sz="2400" b="1">
                <a:solidFill>
                  <a:srgbClr val="49362B"/>
                </a:solidFill>
              </a:rPr>
              <a:t> ЛЬВИЦЫ</a:t>
            </a:r>
          </a:p>
        </p:txBody>
      </p:sp>
      <p:sp>
        <p:nvSpPr>
          <p:cNvPr id="20489" name="AutoShape 9"/>
          <p:cNvSpPr>
            <a:spLocks noChangeArrowheads="1"/>
          </p:cNvSpPr>
          <p:nvPr/>
        </p:nvSpPr>
        <p:spPr bwMode="auto">
          <a:xfrm>
            <a:off x="5508625" y="2133600"/>
            <a:ext cx="720725" cy="287338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90" name="Rectangle 10" descr="тигренок"/>
          <p:cNvSpPr>
            <a:spLocks noChangeArrowheads="1"/>
          </p:cNvSpPr>
          <p:nvPr/>
        </p:nvSpPr>
        <p:spPr bwMode="auto">
          <a:xfrm>
            <a:off x="3203575" y="1052513"/>
            <a:ext cx="2698750" cy="2339975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6588125" y="3429000"/>
            <a:ext cx="223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ТИГРЯТА</a:t>
            </a:r>
          </a:p>
        </p:txBody>
      </p:sp>
      <p:sp>
        <p:nvSpPr>
          <p:cNvPr id="20493" name="AutoShape 13"/>
          <p:cNvSpPr>
            <a:spLocks noChangeArrowheads="1"/>
          </p:cNvSpPr>
          <p:nvPr/>
        </p:nvSpPr>
        <p:spPr bwMode="auto">
          <a:xfrm>
            <a:off x="2484438" y="5084763"/>
            <a:ext cx="720725" cy="287337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94" name="AutoShape 14"/>
          <p:cNvSpPr>
            <a:spLocks noChangeArrowheads="1"/>
          </p:cNvSpPr>
          <p:nvPr/>
        </p:nvSpPr>
        <p:spPr bwMode="auto">
          <a:xfrm>
            <a:off x="5508625" y="5157788"/>
            <a:ext cx="720725" cy="287337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95" name="Rectangle 15" descr="львица1"/>
          <p:cNvSpPr>
            <a:spLocks noChangeArrowheads="1"/>
          </p:cNvSpPr>
          <p:nvPr/>
        </p:nvSpPr>
        <p:spPr bwMode="auto">
          <a:xfrm>
            <a:off x="179388" y="3933825"/>
            <a:ext cx="2698750" cy="2339975"/>
          </a:xfrm>
          <a:prstGeom prst="rect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96" name="Rectangle 16" descr="львенок2"/>
          <p:cNvSpPr>
            <a:spLocks noChangeArrowheads="1"/>
          </p:cNvSpPr>
          <p:nvPr/>
        </p:nvSpPr>
        <p:spPr bwMode="auto">
          <a:xfrm>
            <a:off x="3203575" y="3933825"/>
            <a:ext cx="2698750" cy="2339975"/>
          </a:xfrm>
          <a:prstGeom prst="rect">
            <a:avLst/>
          </a:prstGeom>
          <a:blipFill dpi="0" rotWithShape="1">
            <a:blip r:embed="rId5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97" name="Rectangle 17" descr="тигрята2"/>
          <p:cNvSpPr>
            <a:spLocks noChangeArrowheads="1"/>
          </p:cNvSpPr>
          <p:nvPr/>
        </p:nvSpPr>
        <p:spPr bwMode="auto">
          <a:xfrm>
            <a:off x="6156325" y="1052513"/>
            <a:ext cx="2698750" cy="2339975"/>
          </a:xfrm>
          <a:prstGeom prst="rect">
            <a:avLst/>
          </a:prstGeom>
          <a:blipFill dpi="0" rotWithShape="1">
            <a:blip r:embed="rId6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98" name="Rectangle 18" descr="львята"/>
          <p:cNvSpPr>
            <a:spLocks noChangeArrowheads="1"/>
          </p:cNvSpPr>
          <p:nvPr/>
        </p:nvSpPr>
        <p:spPr bwMode="auto">
          <a:xfrm>
            <a:off x="6227763" y="3933825"/>
            <a:ext cx="2698750" cy="2339975"/>
          </a:xfrm>
          <a:prstGeom prst="rect">
            <a:avLst/>
          </a:prstGeom>
          <a:blipFill dpi="0" rotWithShape="1">
            <a:blip r:embed="rId7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6659563" y="6237288"/>
            <a:ext cx="252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ЛЬВЯТА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20484" grpId="0"/>
      <p:bldP spid="20485" grpId="0"/>
      <p:bldP spid="20486" grpId="0" animBg="1"/>
      <p:bldP spid="20489" grpId="0" animBg="1"/>
      <p:bldP spid="20490" grpId="0" animBg="1"/>
      <p:bldP spid="20492" grpId="0"/>
      <p:bldP spid="20493" grpId="0" animBg="1"/>
      <p:bldP spid="20494" grpId="0" animBg="1"/>
      <p:bldP spid="20495" grpId="0" animBg="1"/>
      <p:bldP spid="20496" grpId="0" animBg="1"/>
      <p:bldP spid="20497" grpId="0" animBg="1"/>
      <p:bldP spid="20498" grpId="0" animBg="1"/>
      <p:bldP spid="204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23850" y="3357563"/>
            <a:ext cx="22320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49362B"/>
                </a:solidFill>
              </a:rPr>
              <a:t>У</a:t>
            </a:r>
            <a:r>
              <a:rPr lang="ru-RU" altLang="ru-RU" sz="2400" b="1">
                <a:solidFill>
                  <a:srgbClr val="49362B"/>
                </a:solidFill>
              </a:rPr>
              <a:t> СЛОНИХИ</a:t>
            </a: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2484438" y="2205038"/>
            <a:ext cx="720725" cy="287337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419475" y="3429000"/>
            <a:ext cx="223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СЛОНЁНОК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3346450" y="6284913"/>
            <a:ext cx="252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ЖИРАФЁНОК</a:t>
            </a:r>
          </a:p>
        </p:txBody>
      </p:sp>
      <p:sp>
        <p:nvSpPr>
          <p:cNvPr id="15372" name="Rectangle 12" descr="слониха 2"/>
          <p:cNvSpPr>
            <a:spLocks noChangeArrowheads="1"/>
          </p:cNvSpPr>
          <p:nvPr/>
        </p:nvSpPr>
        <p:spPr bwMode="auto">
          <a:xfrm>
            <a:off x="179388" y="1052513"/>
            <a:ext cx="2698750" cy="2339975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151" name="WordArt 14"/>
          <p:cNvSpPr>
            <a:spLocks noChangeArrowheads="1" noChangeShapeType="1" noTextEdit="1"/>
          </p:cNvSpPr>
          <p:nvPr/>
        </p:nvSpPr>
        <p:spPr bwMode="auto">
          <a:xfrm>
            <a:off x="468313" y="188913"/>
            <a:ext cx="8280400" cy="620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BE8362"/>
                    </a:gs>
                    <a:gs pos="100000">
                      <a:srgbClr val="6D4F3F"/>
                    </a:gs>
                  </a:gsLst>
                  <a:lin ang="2700000" scaled="1"/>
                </a:gradFill>
                <a:latin typeface="Arial"/>
                <a:cs typeface="Arial"/>
              </a:rPr>
              <a:t>Дидактическая игра "У кого кто?"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395288" y="6234113"/>
            <a:ext cx="22320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49362B"/>
                </a:solidFill>
              </a:rPr>
              <a:t>У</a:t>
            </a:r>
            <a:r>
              <a:rPr lang="ru-RU" altLang="ru-RU" sz="2400" b="1">
                <a:solidFill>
                  <a:srgbClr val="49362B"/>
                </a:solidFill>
              </a:rPr>
              <a:t> ЖИРАФА</a:t>
            </a:r>
          </a:p>
        </p:txBody>
      </p:sp>
      <p:sp>
        <p:nvSpPr>
          <p:cNvPr id="15379" name="AutoShape 19"/>
          <p:cNvSpPr>
            <a:spLocks noChangeArrowheads="1"/>
          </p:cNvSpPr>
          <p:nvPr/>
        </p:nvSpPr>
        <p:spPr bwMode="auto">
          <a:xfrm>
            <a:off x="5508625" y="2133600"/>
            <a:ext cx="720725" cy="287338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5380" name="Rectangle 20" descr="СЛОНЕНОК2"/>
          <p:cNvSpPr>
            <a:spLocks noChangeArrowheads="1"/>
          </p:cNvSpPr>
          <p:nvPr/>
        </p:nvSpPr>
        <p:spPr bwMode="auto">
          <a:xfrm>
            <a:off x="3203575" y="1052513"/>
            <a:ext cx="2698750" cy="2339975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5381" name="Rectangle 21" descr="СЛОНЯТА"/>
          <p:cNvSpPr>
            <a:spLocks noChangeArrowheads="1"/>
          </p:cNvSpPr>
          <p:nvPr/>
        </p:nvSpPr>
        <p:spPr bwMode="auto">
          <a:xfrm>
            <a:off x="6227763" y="1052513"/>
            <a:ext cx="2698750" cy="2339975"/>
          </a:xfrm>
          <a:prstGeom prst="rect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6588125" y="3429000"/>
            <a:ext cx="223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СЛОНЯТА</a:t>
            </a:r>
          </a:p>
        </p:txBody>
      </p:sp>
      <p:sp>
        <p:nvSpPr>
          <p:cNvPr id="15383" name="AutoShape 23"/>
          <p:cNvSpPr>
            <a:spLocks noChangeArrowheads="1"/>
          </p:cNvSpPr>
          <p:nvPr/>
        </p:nvSpPr>
        <p:spPr bwMode="auto">
          <a:xfrm>
            <a:off x="2484438" y="5084763"/>
            <a:ext cx="720725" cy="287337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5384" name="AutoShape 24"/>
          <p:cNvSpPr>
            <a:spLocks noChangeArrowheads="1"/>
          </p:cNvSpPr>
          <p:nvPr/>
        </p:nvSpPr>
        <p:spPr bwMode="auto">
          <a:xfrm>
            <a:off x="5508625" y="5157788"/>
            <a:ext cx="720725" cy="287337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5385" name="Rectangle 25" descr="жирафа "/>
          <p:cNvSpPr>
            <a:spLocks noChangeArrowheads="1"/>
          </p:cNvSpPr>
          <p:nvPr/>
        </p:nvSpPr>
        <p:spPr bwMode="auto">
          <a:xfrm>
            <a:off x="179388" y="3933825"/>
            <a:ext cx="2698750" cy="2339975"/>
          </a:xfrm>
          <a:prstGeom prst="rect">
            <a:avLst/>
          </a:prstGeom>
          <a:blipFill dpi="0" rotWithShape="1">
            <a:blip r:embed="rId5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5386" name="Rectangle 26" descr="жирафёнок"/>
          <p:cNvSpPr>
            <a:spLocks noChangeArrowheads="1"/>
          </p:cNvSpPr>
          <p:nvPr/>
        </p:nvSpPr>
        <p:spPr bwMode="auto">
          <a:xfrm>
            <a:off x="3203575" y="3933825"/>
            <a:ext cx="2698750" cy="2339975"/>
          </a:xfrm>
          <a:prstGeom prst="rect">
            <a:avLst/>
          </a:prstGeom>
          <a:blipFill dpi="0" rotWithShape="1">
            <a:blip r:embed="rId6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5387" name="Rectangle 27" descr="СЛОНЯТА"/>
          <p:cNvSpPr>
            <a:spLocks noChangeArrowheads="1"/>
          </p:cNvSpPr>
          <p:nvPr/>
        </p:nvSpPr>
        <p:spPr bwMode="auto">
          <a:xfrm>
            <a:off x="6227763" y="1052513"/>
            <a:ext cx="2698750" cy="2339975"/>
          </a:xfrm>
          <a:prstGeom prst="rect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5388" name="Rectangle 28" descr="жирафята"/>
          <p:cNvSpPr>
            <a:spLocks noChangeArrowheads="1"/>
          </p:cNvSpPr>
          <p:nvPr/>
        </p:nvSpPr>
        <p:spPr bwMode="auto">
          <a:xfrm>
            <a:off x="6227763" y="3933825"/>
            <a:ext cx="2698750" cy="2339975"/>
          </a:xfrm>
          <a:prstGeom prst="rect">
            <a:avLst/>
          </a:prstGeom>
          <a:blipFill dpi="0" rotWithShape="1">
            <a:blip r:embed="rId7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6515100" y="6237288"/>
            <a:ext cx="252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ЖИРАФЯТА</a:t>
            </a:r>
          </a:p>
        </p:txBody>
      </p:sp>
      <p:sp>
        <p:nvSpPr>
          <p:cNvPr id="20" name="Rectangle 25" descr="жирафа "/>
          <p:cNvSpPr>
            <a:spLocks noChangeArrowheads="1"/>
          </p:cNvSpPr>
          <p:nvPr/>
        </p:nvSpPr>
        <p:spPr bwMode="auto">
          <a:xfrm>
            <a:off x="179388" y="3933825"/>
            <a:ext cx="2698750" cy="2339975"/>
          </a:xfrm>
          <a:prstGeom prst="rect">
            <a:avLst/>
          </a:prstGeom>
          <a:blipFill dpi="0" rotWithShape="1">
            <a:blip r:embed="rId5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nimBg="1"/>
      <p:bldP spid="15368" grpId="0"/>
      <p:bldP spid="15371" grpId="0"/>
      <p:bldP spid="15372" grpId="0" animBg="1"/>
      <p:bldP spid="15379" grpId="0" animBg="1"/>
      <p:bldP spid="15380" grpId="0" animBg="1"/>
      <p:bldP spid="15381" grpId="0" animBg="1"/>
      <p:bldP spid="15382" grpId="0"/>
      <p:bldP spid="15383" grpId="0" animBg="1"/>
      <p:bldP spid="15384" grpId="0" animBg="1"/>
      <p:bldP spid="15385" grpId="0" animBg="1"/>
      <p:bldP spid="15386" grpId="0" animBg="1"/>
      <p:bldP spid="15387" grpId="0" animBg="1"/>
      <p:bldP spid="15388" grpId="0" animBg="1"/>
      <p:bldP spid="15390" grpId="0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42875" y="3357563"/>
            <a:ext cx="29162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49362B"/>
                </a:solidFill>
              </a:rPr>
              <a:t>У</a:t>
            </a:r>
            <a:r>
              <a:rPr lang="ru-RU" altLang="ru-RU" sz="2400" b="1">
                <a:solidFill>
                  <a:srgbClr val="49362B"/>
                </a:solidFill>
              </a:rPr>
              <a:t> ВЕРБЛЮДИЦЫ</a:t>
            </a:r>
          </a:p>
        </p:txBody>
      </p:sp>
      <p:sp>
        <p:nvSpPr>
          <p:cNvPr id="21507" name="AutoShape 3"/>
          <p:cNvSpPr>
            <a:spLocks noChangeArrowheads="1"/>
          </p:cNvSpPr>
          <p:nvPr/>
        </p:nvSpPr>
        <p:spPr bwMode="auto">
          <a:xfrm>
            <a:off x="2484438" y="2205038"/>
            <a:ext cx="720725" cy="287337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203575" y="3429000"/>
            <a:ext cx="295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ВЕРБЛЮЖОНОК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346450" y="6284913"/>
            <a:ext cx="252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КЕНГУРЁНОК</a:t>
            </a:r>
          </a:p>
        </p:txBody>
      </p:sp>
      <p:sp>
        <p:nvSpPr>
          <p:cNvPr id="21510" name="Rectangle 6" descr="верблюдица1"/>
          <p:cNvSpPr>
            <a:spLocks noChangeArrowheads="1"/>
          </p:cNvSpPr>
          <p:nvPr/>
        </p:nvSpPr>
        <p:spPr bwMode="auto">
          <a:xfrm>
            <a:off x="179388" y="1052513"/>
            <a:ext cx="2698750" cy="2339975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199" name="WordArt 7"/>
          <p:cNvSpPr>
            <a:spLocks noChangeArrowheads="1" noChangeShapeType="1" noTextEdit="1"/>
          </p:cNvSpPr>
          <p:nvPr/>
        </p:nvSpPr>
        <p:spPr bwMode="auto">
          <a:xfrm>
            <a:off x="468313" y="188913"/>
            <a:ext cx="8280400" cy="620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BE8362"/>
                    </a:gs>
                    <a:gs pos="100000">
                      <a:srgbClr val="6D4F3F"/>
                    </a:gs>
                  </a:gsLst>
                  <a:lin ang="2700000" scaled="1"/>
                </a:gradFill>
                <a:latin typeface="Arial"/>
                <a:cs typeface="Arial"/>
              </a:rPr>
              <a:t>Дидактическая игра "У кого кто?"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395288" y="6234113"/>
            <a:ext cx="22320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49362B"/>
                </a:solidFill>
              </a:rPr>
              <a:t>У</a:t>
            </a:r>
            <a:r>
              <a:rPr lang="ru-RU" altLang="ru-RU" sz="2400" b="1">
                <a:solidFill>
                  <a:srgbClr val="49362B"/>
                </a:solidFill>
              </a:rPr>
              <a:t> КЕНГУРУ</a:t>
            </a:r>
          </a:p>
        </p:txBody>
      </p:sp>
      <p:sp>
        <p:nvSpPr>
          <p:cNvPr id="21513" name="AutoShape 9"/>
          <p:cNvSpPr>
            <a:spLocks noChangeArrowheads="1"/>
          </p:cNvSpPr>
          <p:nvPr/>
        </p:nvSpPr>
        <p:spPr bwMode="auto">
          <a:xfrm>
            <a:off x="5508625" y="2133600"/>
            <a:ext cx="720725" cy="287338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14" name="Rectangle 10" descr="верблюжонок1"/>
          <p:cNvSpPr>
            <a:spLocks noChangeArrowheads="1"/>
          </p:cNvSpPr>
          <p:nvPr/>
        </p:nvSpPr>
        <p:spPr bwMode="auto">
          <a:xfrm>
            <a:off x="3203575" y="1052513"/>
            <a:ext cx="2698750" cy="2339975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15" name="Rectangle 11" descr="СЛОНЯТА"/>
          <p:cNvSpPr>
            <a:spLocks noChangeArrowheads="1"/>
          </p:cNvSpPr>
          <p:nvPr/>
        </p:nvSpPr>
        <p:spPr bwMode="auto">
          <a:xfrm>
            <a:off x="6227763" y="1052513"/>
            <a:ext cx="2698750" cy="2339975"/>
          </a:xfrm>
          <a:prstGeom prst="rect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6300788" y="3429000"/>
            <a:ext cx="2735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ВЕРБЛЮЖАТА</a:t>
            </a:r>
          </a:p>
        </p:txBody>
      </p:sp>
      <p:sp>
        <p:nvSpPr>
          <p:cNvPr id="21517" name="AutoShape 13"/>
          <p:cNvSpPr>
            <a:spLocks noChangeArrowheads="1"/>
          </p:cNvSpPr>
          <p:nvPr/>
        </p:nvSpPr>
        <p:spPr bwMode="auto">
          <a:xfrm>
            <a:off x="2484438" y="5084763"/>
            <a:ext cx="720725" cy="287337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18" name="AutoShape 14"/>
          <p:cNvSpPr>
            <a:spLocks noChangeArrowheads="1"/>
          </p:cNvSpPr>
          <p:nvPr/>
        </p:nvSpPr>
        <p:spPr bwMode="auto">
          <a:xfrm>
            <a:off x="5508625" y="5157788"/>
            <a:ext cx="720725" cy="287337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19" name="Rectangle 15" descr="кенгуру"/>
          <p:cNvSpPr>
            <a:spLocks noChangeArrowheads="1"/>
          </p:cNvSpPr>
          <p:nvPr/>
        </p:nvSpPr>
        <p:spPr bwMode="auto">
          <a:xfrm>
            <a:off x="179388" y="3933825"/>
            <a:ext cx="2698750" cy="2339975"/>
          </a:xfrm>
          <a:prstGeom prst="rect">
            <a:avLst/>
          </a:prstGeom>
          <a:blipFill dpi="0" rotWithShape="1">
            <a:blip r:embed="rId5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20" name="Rectangle 16" descr="кенгуренок2"/>
          <p:cNvSpPr>
            <a:spLocks noChangeArrowheads="1"/>
          </p:cNvSpPr>
          <p:nvPr/>
        </p:nvSpPr>
        <p:spPr bwMode="auto">
          <a:xfrm>
            <a:off x="3203575" y="3933825"/>
            <a:ext cx="2698750" cy="2339975"/>
          </a:xfrm>
          <a:prstGeom prst="rect">
            <a:avLst/>
          </a:prstGeom>
          <a:blipFill dpi="0" rotWithShape="1">
            <a:blip r:embed="rId6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21" name="Rectangle 17" descr="верблюжата"/>
          <p:cNvSpPr>
            <a:spLocks noChangeArrowheads="1"/>
          </p:cNvSpPr>
          <p:nvPr/>
        </p:nvSpPr>
        <p:spPr bwMode="auto">
          <a:xfrm>
            <a:off x="6227763" y="1052513"/>
            <a:ext cx="2698750" cy="2339975"/>
          </a:xfrm>
          <a:prstGeom prst="rect">
            <a:avLst/>
          </a:prstGeom>
          <a:blipFill dpi="0" rotWithShape="1">
            <a:blip r:embed="rId7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22" name="Rectangle 18" descr="кенгурята"/>
          <p:cNvSpPr>
            <a:spLocks noChangeArrowheads="1"/>
          </p:cNvSpPr>
          <p:nvPr/>
        </p:nvSpPr>
        <p:spPr bwMode="auto">
          <a:xfrm>
            <a:off x="6227763" y="3933825"/>
            <a:ext cx="2698750" cy="2339975"/>
          </a:xfrm>
          <a:prstGeom prst="rect">
            <a:avLst/>
          </a:prstGeom>
          <a:blipFill dpi="0" rotWithShape="1">
            <a:blip r:embed="rId8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6515100" y="6237288"/>
            <a:ext cx="252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42716"/>
                </a:solidFill>
              </a:rPr>
              <a:t>КЕНГУРЯТА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21508" grpId="0"/>
      <p:bldP spid="21509" grpId="0"/>
      <p:bldP spid="21510" grpId="0" animBg="1"/>
      <p:bldP spid="21513" grpId="0" animBg="1"/>
      <p:bldP spid="21514" grpId="0" animBg="1"/>
      <p:bldP spid="21515" grpId="0" animBg="1"/>
      <p:bldP spid="21516" grpId="0"/>
      <p:bldP spid="21517" grpId="0" animBg="1"/>
      <p:bldP spid="21518" grpId="0" animBg="1"/>
      <p:bldP spid="21519" grpId="0" animBg="1"/>
      <p:bldP spid="21520" grpId="0" animBg="1"/>
      <p:bldP spid="21521" grpId="0" animBg="1"/>
      <p:bldP spid="21522" grpId="0" animBg="1"/>
      <p:bldP spid="215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festival.1september.ru/articles/584834/img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556792"/>
            <a:ext cx="8402550" cy="2953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116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ola Skaskevich</cp:lastModifiedBy>
  <cp:revision>6</cp:revision>
  <dcterms:created xsi:type="dcterms:W3CDTF">2015-11-24T13:47:31Z</dcterms:created>
  <dcterms:modified xsi:type="dcterms:W3CDTF">2017-08-24T17:23:59Z</dcterms:modified>
</cp:coreProperties>
</file>