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4" r:id="rId3"/>
    <p:sldId id="301" r:id="rId4"/>
    <p:sldId id="276" r:id="rId5"/>
    <p:sldId id="283" r:id="rId6"/>
    <p:sldId id="302" r:id="rId7"/>
    <p:sldId id="303" r:id="rId8"/>
    <p:sldId id="280" r:id="rId9"/>
    <p:sldId id="279" r:id="rId10"/>
    <p:sldId id="285" r:id="rId11"/>
    <p:sldId id="286" r:id="rId12"/>
    <p:sldId id="292" r:id="rId13"/>
    <p:sldId id="288" r:id="rId14"/>
    <p:sldId id="284" r:id="rId15"/>
    <p:sldId id="289" r:id="rId16"/>
    <p:sldId id="287" r:id="rId17"/>
    <p:sldId id="260" r:id="rId18"/>
    <p:sldId id="291" r:id="rId19"/>
    <p:sldId id="290" r:id="rId20"/>
    <p:sldId id="275" r:id="rId21"/>
    <p:sldId id="298" r:id="rId22"/>
    <p:sldId id="297" r:id="rId23"/>
    <p:sldId id="295" r:id="rId24"/>
    <p:sldId id="299" r:id="rId25"/>
    <p:sldId id="30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E82AB-4C0E-4B6D-BAE1-4E8A365F73AE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1D1FE-2B84-47B2-AAEB-13AE5AFB4D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6237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2D4F2-DA7A-466E-8AED-893FF4C2906B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54D2-666E-41E5-ABB7-B1D112508794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EAE1-F9CB-4158-9127-EBE05219F57F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3EFF3-1692-4F96-B538-C604C8BC4DF8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88C2B-BACA-417B-8634-027EB0F4C5CD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0BB2B-09FA-4980-A9C4-0697E9C1DF6E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9D849-368A-4FC0-BCF7-0550B5C1FCAC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C0C8-FED0-4F06-8C44-08D9C5DEC980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17AB2-5835-4571-B337-39208BAC08F9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43E1-2DEF-4F48-B303-C184071602D7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B7670-64C9-471E-9E61-8C1EFD0526EC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DAAD2-74DD-44B3-A9ED-67DC08684702}" type="datetime1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hyperlink" Target="http://klk.pp.ru/uploads/posts/uz-v1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klk.pp.ru/uploads/posts/uz-v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1572" y="2636912"/>
            <a:ext cx="43204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i="1" dirty="0" smtClean="0">
                <a:latin typeface="Book Antiqua" panose="02040602050305030304" pitchFamily="18" charset="0"/>
                <a:cs typeface="Times New Roman" pitchFamily="18" charset="0"/>
              </a:rPr>
              <a:t>«Чем дальше в будущее входим,</a:t>
            </a:r>
          </a:p>
          <a:p>
            <a:pPr algn="r"/>
            <a:r>
              <a:rPr lang="ru-RU" sz="2000" b="1" i="1" dirty="0" smtClean="0">
                <a:latin typeface="Book Antiqua" panose="02040602050305030304" pitchFamily="18" charset="0"/>
                <a:cs typeface="Times New Roman" pitchFamily="18" charset="0"/>
              </a:rPr>
              <a:t>Тем больше прошлым дорожим…»</a:t>
            </a:r>
          </a:p>
          <a:p>
            <a:pPr algn="r"/>
            <a:r>
              <a:rPr lang="ru-RU" sz="2000" b="1" i="1" dirty="0" smtClean="0">
                <a:latin typeface="Book Antiqua" panose="02040602050305030304" pitchFamily="18" charset="0"/>
                <a:cs typeface="Times New Roman" pitchFamily="18" charset="0"/>
              </a:rPr>
              <a:t>                                        </a:t>
            </a:r>
            <a:r>
              <a:rPr lang="ru-RU" sz="2000" b="1" i="1" dirty="0" err="1" smtClean="0">
                <a:latin typeface="Book Antiqua" panose="02040602050305030304" pitchFamily="18" charset="0"/>
                <a:cs typeface="Times New Roman" pitchFamily="18" charset="0"/>
              </a:rPr>
              <a:t>В.С.Шефнер</a:t>
            </a:r>
            <a:endParaRPr lang="ru-RU" sz="2000" b="1" i="1" dirty="0">
              <a:latin typeface="Book Antiqua" panose="02040602050305030304" pitchFamily="18" charset="0"/>
              <a:cs typeface="Times New Roman" pitchFamily="18" charset="0"/>
            </a:endParaRPr>
          </a:p>
        </p:txBody>
      </p:sp>
      <p:pic>
        <p:nvPicPr>
          <p:cNvPr id="8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73" descr="http://admin.unassvadba.ru/Image/Nastja/kras_gorka/krasnaya_gorka_horovo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3429001"/>
            <a:ext cx="4169916" cy="28083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1327734" y="980728"/>
            <a:ext cx="72747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Культура Тамбовского края.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Традиции, обычаи, нравы</a:t>
            </a:r>
            <a:endParaRPr lang="ru-RU" sz="4000" b="1" i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244408" y="6165304"/>
            <a:ext cx="333400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1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http://www.amaliko.ru/wp-content/uploads/2014/10/sarafan-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19672" y="1052736"/>
            <a:ext cx="2376264" cy="5311214"/>
          </a:xfrm>
          <a:prstGeom prst="rect">
            <a:avLst/>
          </a:prstGeom>
          <a:noFill/>
        </p:spPr>
      </p:pic>
      <p:pic>
        <p:nvPicPr>
          <p:cNvPr id="44036" name="Picture 4" descr="http://mtdata.ru/u7/photoC30E/20986929144-0/original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1052736"/>
            <a:ext cx="2376264" cy="522778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88424" y="6280516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10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 descr="https://ds02.infourok.ru/uploads/ex/12c2/0000fd21-7af880b0/hello_html_m5d90dbfa.jpg"/>
          <p:cNvPicPr>
            <a:picLocks noChangeAspect="1" noChangeArrowheads="1"/>
          </p:cNvPicPr>
          <p:nvPr/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 bwMode="auto">
          <a:xfrm>
            <a:off x="1619672" y="692696"/>
            <a:ext cx="3071664" cy="5686425"/>
          </a:xfrm>
          <a:prstGeom prst="rect">
            <a:avLst/>
          </a:prstGeom>
          <a:noFill/>
        </p:spPr>
      </p:pic>
      <p:pic>
        <p:nvPicPr>
          <p:cNvPr id="43012" name="Picture 4" descr="https://cs3.livemaster.ru/zhurnalfoto/7/8/5/160917222637785785a866d3b1cef5f67be2f413677f.jpeg"/>
          <p:cNvPicPr>
            <a:picLocks noChangeAspect="1" noChangeArrowheads="1"/>
          </p:cNvPicPr>
          <p:nvPr/>
        </p:nvPicPr>
        <p:blipFill>
          <a:blip r:embed="rId6" cstate="email">
            <a:lum bright="-10000"/>
          </a:blip>
          <a:srcRect/>
          <a:stretch>
            <a:fillRect/>
          </a:stretch>
        </p:blipFill>
        <p:spPr bwMode="auto">
          <a:xfrm>
            <a:off x="5004048" y="674457"/>
            <a:ext cx="3240360" cy="5674179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60432" y="6348636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11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2" descr="http://zoozel.ru/gallery/images/14603_volosnik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7624" y="1988840"/>
            <a:ext cx="7437394" cy="41044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14975" y="548680"/>
            <a:ext cx="58288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Book Antiqua" pitchFamily="18" charset="0"/>
              </a:rPr>
              <a:t>Головной убор - </a:t>
            </a:r>
            <a:r>
              <a:rPr lang="ru-RU" sz="3600" dirty="0" err="1" smtClean="0">
                <a:solidFill>
                  <a:srgbClr val="FF0000"/>
                </a:solidFill>
                <a:latin typeface="Book Antiqua" pitchFamily="18" charset="0"/>
              </a:rPr>
              <a:t>волосник</a:t>
            </a:r>
            <a:endParaRPr lang="ru-RU" sz="36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03822" y="6237312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12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6" name="Picture 2" descr="http://ic.pics.livejournal.com/vokina/10368784/174550/174550_300.jpg"/>
          <p:cNvPicPr>
            <a:picLocks noChangeAspect="1" noChangeArrowheads="1"/>
          </p:cNvPicPr>
          <p:nvPr/>
        </p:nvPicPr>
        <p:blipFill>
          <a:blip r:embed="rId5" cstate="email">
            <a:lum bright="-20000"/>
          </a:blip>
          <a:srcRect/>
          <a:stretch>
            <a:fillRect/>
          </a:stretch>
        </p:blipFill>
        <p:spPr bwMode="auto">
          <a:xfrm>
            <a:off x="1835696" y="1412776"/>
            <a:ext cx="6296566" cy="512120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29036" y="476672"/>
            <a:ext cx="64604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Book Antiqua" pitchFamily="18" charset="0"/>
              </a:rPr>
              <a:t>Головное  полотенце  - </a:t>
            </a:r>
            <a:r>
              <a:rPr lang="ru-RU" sz="3600" dirty="0" err="1" smtClean="0">
                <a:solidFill>
                  <a:srgbClr val="FF0000"/>
                </a:solidFill>
                <a:latin typeface="Book Antiqua" pitchFamily="18" charset="0"/>
              </a:rPr>
              <a:t>урбус</a:t>
            </a:r>
            <a:endParaRPr lang="ru-RU" sz="36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88424" y="6309320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13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2" descr="http://nacekomie.ru/forum/files/201302/15703_a5478a8dceb49aabde96252a046542db.jpg"/>
          <p:cNvPicPr>
            <a:picLocks noChangeAspect="1" noChangeArrowheads="1"/>
          </p:cNvPicPr>
          <p:nvPr/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 bwMode="auto">
          <a:xfrm>
            <a:off x="1187624" y="1846374"/>
            <a:ext cx="4248472" cy="31652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548680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Book Antiqua" pitchFamily="18" charset="0"/>
              </a:rPr>
              <a:t>Кичка</a:t>
            </a:r>
            <a:endParaRPr lang="ru-RU" sz="40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88424" y="6237312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14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7" name="Picture 10" descr="https://www.belpressa.ru/media/cache/0a/63/0a6371fee14a734f7e2acd3de16f8a8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31362" y="1846374"/>
            <a:ext cx="2701078" cy="3207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AutoShape 2" descr="http://best-aquarium.ru/photos/kichka-golovnoy-ubor-10837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4" name="AutoShape 4" descr="http://best-aquarium.ru/photos/kichka-golovnoy-ubor-10837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6" name="AutoShape 6" descr="http://best-aquarium.ru/photos/kichka-golovnoy-ubor-10837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8" name="AutoShape 8" descr="http://best-aquarium.ru/photos/kichka-golovnoy-ubor-10837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79914" y="260648"/>
            <a:ext cx="21291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Book Antiqua" pitchFamily="18" charset="0"/>
              </a:rPr>
              <a:t>Сорока</a:t>
            </a:r>
            <a:endParaRPr lang="ru-RU" sz="44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388424" y="6202552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15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6020621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Picture 2" descr="http://www.museum.ru/imgB.asp?8260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3768" y="1556792"/>
            <a:ext cx="2211981" cy="4995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547664" y="260648"/>
            <a:ext cx="7308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Book Antiqua" pitchFamily="18" charset="0"/>
              </a:rPr>
              <a:t>Традиционный  мужской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Book Antiqua" pitchFamily="18" charset="0"/>
              </a:rPr>
              <a:t> тамбовский  костюм</a:t>
            </a:r>
            <a:endParaRPr lang="ru-RU" sz="36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52194" y="6309320"/>
            <a:ext cx="370384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16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0242" name="AutoShape 2" descr="http://katsistem.ru/gallery/krestyanskie-odejdy-18-veka-62664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://katsistem.ru/gallery/krestyanskie-odejdy-18-veka-62664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http://www.cross-roads.ru/dress-history/articles/img/russian-dress-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20072" y="1556792"/>
            <a:ext cx="2448272" cy="5030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47664" y="764704"/>
            <a:ext cx="684076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Обычай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унаследованный стереотипный способ поведения, которое сформировалось в течение длительного времени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5085184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06072" y="6237312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17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9" name="Picture 2" descr="http://kragor.ru/sites/default/files/4_jpg_143522147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95736" y="3429000"/>
            <a:ext cx="5688632" cy="2757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://mrhow.ru/uploads/posts/2014-07/1406397697_kak-osvyatit-verbu-na-verbnoe-voskresene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1700808"/>
            <a:ext cx="3744416" cy="3752486"/>
          </a:xfrm>
          <a:prstGeom prst="rect">
            <a:avLst/>
          </a:prstGeom>
          <a:noFill/>
        </p:spPr>
      </p:pic>
      <p:pic>
        <p:nvPicPr>
          <p:cNvPr id="19462" name="Picture 6" descr="http://1.bp.blogspot.com/-8HNr3gsz5bo/UVbDt2phDjI/AAAAAAAABV8/1zo0Prum_kY/s1600/Gardavsk%25C3%25A1_Moravsk%25C3%25A9_typy.jpg"/>
          <p:cNvPicPr>
            <a:picLocks noChangeAspect="1" noChangeArrowheads="1"/>
          </p:cNvPicPr>
          <p:nvPr/>
        </p:nvPicPr>
        <p:blipFill>
          <a:blip r:embed="rId6" cstate="email">
            <a:lum bright="-10000"/>
          </a:blip>
          <a:srcRect/>
          <a:stretch>
            <a:fillRect/>
          </a:stretch>
        </p:blipFill>
        <p:spPr bwMode="auto">
          <a:xfrm>
            <a:off x="5292080" y="1700808"/>
            <a:ext cx="3429000" cy="4343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31640" y="260648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Обычаи: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 </a:t>
            </a:r>
            <a:r>
              <a:rPr lang="ru-RU" sz="2800" dirty="0" err="1" smtClean="0">
                <a:solidFill>
                  <a:srgbClr val="FF0000"/>
                </a:solidFill>
                <a:latin typeface="Book Antiqua" pitchFamily="18" charset="0"/>
              </a:rPr>
              <a:t>Стегание</a:t>
            </a:r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 освящённой веткой вербы</a:t>
            </a:r>
            <a:endParaRPr lang="ru-RU" sz="28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378080" y="6237312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18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www.villina.net/_pu/2/8612915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7624" y="1916832"/>
            <a:ext cx="3600400" cy="3600400"/>
          </a:xfrm>
          <a:prstGeom prst="rect">
            <a:avLst/>
          </a:prstGeom>
          <a:noFill/>
        </p:spPr>
      </p:pic>
      <p:pic>
        <p:nvPicPr>
          <p:cNvPr id="18434" name="Picture 2" descr="http://www.playcast.ru/uploads/2017/04/10/2227777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97123" y="1916832"/>
            <a:ext cx="3617521" cy="46957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43608" y="404664"/>
            <a:ext cx="784887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Обычаи: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Сохранение под Образами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 до Покрова </a:t>
            </a:r>
            <a:r>
              <a:rPr lang="ru-RU" sz="2400" dirty="0" err="1" smtClean="0">
                <a:solidFill>
                  <a:srgbClr val="FF0000"/>
                </a:solidFill>
                <a:latin typeface="Book Antiqua" pitchFamily="18" charset="0"/>
              </a:rPr>
              <a:t>дожиночного</a:t>
            </a: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 снопа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4644" y="6381328"/>
            <a:ext cx="405408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19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71196" y="692696"/>
            <a:ext cx="770485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2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«Традиция», «обычай» </a:t>
            </a:r>
            <a:r>
              <a:rPr lang="ru-RU" sz="3200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latin typeface="Book Antiqua" pitchFamily="18" charset="0"/>
                <a:cs typeface="Times New Roman" pitchFamily="18" charset="0"/>
              </a:rPr>
              <a:t> </a:t>
            </a:r>
          </a:p>
          <a:p>
            <a:pPr algn="ctr" eaLnBrk="0" hangingPunct="0"/>
            <a:r>
              <a:rPr lang="ru-RU" sz="2400" b="1" dirty="0" smtClean="0">
                <a:latin typeface="Book Antiqua" pitchFamily="18" charset="0"/>
                <a:cs typeface="Times New Roman" pitchFamily="18" charset="0"/>
              </a:rPr>
              <a:t>важнейшие элементы культуры каждого народа</a:t>
            </a:r>
            <a:r>
              <a:rPr lang="ru-RU" sz="2400" b="1" dirty="0" smtClean="0">
                <a:solidFill>
                  <a:srgbClr val="000000"/>
                </a:solidFill>
                <a:latin typeface="Book Antiqua" pitchFamily="18" charset="0"/>
                <a:cs typeface="Times New Roman" pitchFamily="18" charset="0"/>
              </a:rPr>
              <a:t> </a:t>
            </a:r>
          </a:p>
          <a:p>
            <a:pPr algn="ctr" eaLnBrk="0" hangingPunct="0"/>
            <a:r>
              <a:rPr lang="ru-RU" sz="2400" b="1" dirty="0" smtClean="0">
                <a:solidFill>
                  <a:srgbClr val="000000"/>
                </a:solidFill>
                <a:latin typeface="Book Antiqua" pitchFamily="18" charset="0"/>
                <a:cs typeface="Times New Roman" pitchFamily="18" charset="0"/>
              </a:rPr>
              <a:t>понятия тождественные в общих своих чертах, но имеющие свои характерные особенности и признаки</a:t>
            </a:r>
          </a:p>
          <a:p>
            <a:pPr algn="just" eaLnBrk="0" hangingPunct="0"/>
            <a:endParaRPr lang="ru-RU" dirty="0">
              <a:latin typeface="Book Antiqua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kragor.ru/sites/default/files/4_jpg_143522147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50902" y="3031798"/>
            <a:ext cx="6941443" cy="3364217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43157" y="6213452"/>
            <a:ext cx="298376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2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C:\Users\Воспитатель\Desktop\le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35696" y="1412776"/>
            <a:ext cx="6254609" cy="469095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771800" y="33265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Обычаи: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 Льняные смотрины</a:t>
            </a:r>
            <a:endParaRPr lang="ru-RU" sz="28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306072" y="6237312"/>
            <a:ext cx="514400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20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Picture 2" descr="https://traditio.wiki/files/thumb/4/47/KrasnayaGorgka1.jpg/500px-KrasnayaGorgka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71600" y="836712"/>
            <a:ext cx="4824536" cy="3049107"/>
          </a:xfrm>
          <a:prstGeom prst="rect">
            <a:avLst/>
          </a:prstGeom>
          <a:noFill/>
        </p:spPr>
      </p:pic>
      <p:pic>
        <p:nvPicPr>
          <p:cNvPr id="54276" name="Picture 4" descr="http://dovosp.ru/wp-content/uploads/2017/03/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3968" y="3505508"/>
            <a:ext cx="4392488" cy="3019836"/>
          </a:xfrm>
          <a:prstGeom prst="rect">
            <a:avLst/>
          </a:prstGeom>
          <a:noFill/>
        </p:spPr>
      </p:pic>
      <p:pic>
        <p:nvPicPr>
          <p:cNvPr id="54278" name="Picture 6" descr="C:\Users\Воспитатель\Desktop\225208_44103.jpg"/>
          <p:cNvPicPr>
            <a:picLocks noChangeAspect="1" noChangeArrowheads="1"/>
          </p:cNvPicPr>
          <p:nvPr/>
        </p:nvPicPr>
        <p:blipFill>
          <a:blip r:embed="rId7" cstate="print"/>
          <a:srcRect t="13297" b="21937"/>
          <a:stretch>
            <a:fillRect/>
          </a:stretch>
        </p:blipFill>
        <p:spPr bwMode="auto">
          <a:xfrm>
            <a:off x="1187624" y="4653136"/>
            <a:ext cx="2624336" cy="123998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96136" y="1268760"/>
            <a:ext cx="3059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Обычаи: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Катание яиц</a:t>
            </a:r>
            <a:endParaRPr lang="ru-RU" sz="28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487072" y="6381328"/>
            <a:ext cx="477416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21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8" name="Picture 2" descr="http://img-2003-07.photosight.ru/29/262039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1547664" y="1556792"/>
            <a:ext cx="6624736" cy="44953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27784" y="4046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Обычаи: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 Зажжение  нового огня</a:t>
            </a:r>
            <a:endParaRPr lang="ru-RU" sz="28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78080" y="6237312"/>
            <a:ext cx="514400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22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 descr="https://fs00.infourok.ru/images/doc/221/11564/1/img4.jpg"/>
          <p:cNvPicPr>
            <a:picLocks noChangeAspect="1" noChangeArrowheads="1"/>
          </p:cNvPicPr>
          <p:nvPr/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 bwMode="auto">
          <a:xfrm>
            <a:off x="1619672" y="1628800"/>
            <a:ext cx="6624736" cy="489327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27784" y="4046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Обычаи: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 Antiqua" pitchFamily="18" charset="0"/>
              </a:rPr>
              <a:t> Ношение воды в решете</a:t>
            </a:r>
            <a:endParaRPr lang="ru-RU" sz="28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50088" y="6309320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23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0" name="Picture 2" descr="http://photos.wikimapia.org/p/00/02/61/00/03_bi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91680" y="1124744"/>
            <a:ext cx="3402475" cy="48965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08104" y="1556792"/>
            <a:ext cx="3024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Book Antiqua" pitchFamily="18" charset="0"/>
              </a:rPr>
              <a:t>Памятник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Book Antiqua" pitchFamily="18" charset="0"/>
              </a:rPr>
              <a:t>Тамбовскому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Book Antiqua" pitchFamily="18" charset="0"/>
              </a:rPr>
              <a:t>мужику</a:t>
            </a:r>
            <a:endParaRPr lang="ru-RU" sz="32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78080" y="6237312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24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23728" y="3068960"/>
            <a:ext cx="5670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Book Antiqua" pitchFamily="18" charset="0"/>
              </a:rPr>
              <a:t>Благодарю  за внимание!</a:t>
            </a:r>
            <a:endParaRPr lang="ru-RU" sz="36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378080" y="6237312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25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15616" y="980728"/>
            <a:ext cx="77048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6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«Традиция»</a:t>
            </a:r>
          </a:p>
          <a:p>
            <a:pPr algn="ctr" eaLnBrk="0" hangingPunct="0"/>
            <a:r>
              <a:rPr lang="ru-RU" sz="2800" b="1" i="1" dirty="0" smtClean="0">
                <a:latin typeface="Book Antiqua" pitchFamily="18" charset="0"/>
                <a:cs typeface="Times New Roman" pitchFamily="18" charset="0"/>
              </a:rPr>
              <a:t>Это все унаследованные социальные </a:t>
            </a:r>
          </a:p>
          <a:p>
            <a:pPr algn="ctr" eaLnBrk="0" hangingPunct="0"/>
            <a:r>
              <a:rPr lang="ru-RU" sz="2800" b="1" i="1" dirty="0" smtClean="0">
                <a:latin typeface="Book Antiqua" pitchFamily="18" charset="0"/>
                <a:cs typeface="Times New Roman" pitchFamily="18" charset="0"/>
              </a:rPr>
              <a:t>нормы поведения. </a:t>
            </a:r>
          </a:p>
          <a:p>
            <a:pPr algn="ctr" eaLnBrk="0" hangingPunct="0"/>
            <a:r>
              <a:rPr lang="ru-RU" sz="2800" b="1" i="1" dirty="0" smtClean="0">
                <a:latin typeface="Book Antiqua" pitchFamily="18" charset="0"/>
                <a:cs typeface="Times New Roman" pitchFamily="18" charset="0"/>
              </a:rPr>
              <a:t>Они относятся к культурному наследию</a:t>
            </a:r>
            <a:endParaRPr lang="ru-RU" sz="2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88424" y="6356350"/>
            <a:ext cx="298376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3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1484784"/>
            <a:ext cx="784887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D1F2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Русское гостеприимство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Ряжение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на свадьбах и гуляньях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Хлестать себя веником в бане.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 В старину от простуды люди лечились тем, что прикладывали к груди и спине листья растений. Особо целебными казались листья березы и дуба. Для удобства их собирали вместе с молодыми ветками, которые связывались в веники.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Сжигание чучела в последний день масленичной недели на народных гуляниях.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Традиция встречать Старый Новый год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(более поздняя)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Традиция обращаться к людям по имени отчеству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solidFill>
                  <a:srgbClr val="1D1F21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Потчевание блинами — символом восходящего солнца 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D1F2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 масленичную неделю </a:t>
            </a:r>
            <a:r>
              <a:rPr lang="ru-RU" sz="2000" dirty="0" smtClean="0">
                <a:solidFill>
                  <a:srgbClr val="1D1F21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было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D1F2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обязательно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D1F2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Кулачные бои устраивались в период святок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D1F2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Празднование именин, а не Дня рождения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476672"/>
            <a:ext cx="65774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Традиции русского народа</a:t>
            </a:r>
            <a:endParaRPr lang="ru-RU" sz="4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60432" y="6210507"/>
            <a:ext cx="345670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4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im0-tub-ru.yandex.net/i?id=846efb94b0ef9c12af725902e770ec38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573016"/>
            <a:ext cx="4345129" cy="2903852"/>
          </a:xfrm>
          <a:prstGeom prst="rect">
            <a:avLst/>
          </a:prstGeom>
          <a:noFill/>
        </p:spPr>
      </p:pic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3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ic.pics.livejournal.com/marina_klimkova/50395609/748832/748832_6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15616" y="1340768"/>
            <a:ext cx="4352325" cy="295232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619672" y="404664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Book Antiqua" pitchFamily="18" charset="0"/>
              </a:rPr>
              <a:t>Дома Тамбовской  губернии</a:t>
            </a:r>
            <a:endParaRPr lang="ru-RU" sz="36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546745" y="6294305"/>
            <a:ext cx="370384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5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116632"/>
            <a:ext cx="6120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Book Antiqua" pitchFamily="18" charset="0"/>
              </a:rPr>
              <a:t>Южновеликорусский</a:t>
            </a:r>
            <a:r>
              <a:rPr lang="ru-RU" sz="3200" dirty="0" smtClean="0">
                <a:solidFill>
                  <a:srgbClr val="FF0000"/>
                </a:solidFill>
                <a:latin typeface="Book Antiqua" pitchFamily="18" charset="0"/>
              </a:rPr>
              <a:t>  тип   планировки  дома</a:t>
            </a:r>
          </a:p>
          <a:p>
            <a:pPr algn="ctr"/>
            <a:r>
              <a:rPr lang="ru-RU" sz="3200" i="1" dirty="0" smtClean="0">
                <a:latin typeface="Book Antiqua" pitchFamily="18" charset="0"/>
              </a:rPr>
              <a:t>восточный</a:t>
            </a:r>
            <a:endParaRPr lang="ru-RU" sz="3200" i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747" y="6237312"/>
            <a:ext cx="370384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6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15275" y="1916833"/>
            <a:ext cx="4804377" cy="44007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                                       </a:t>
            </a:r>
          </a:p>
          <a:p>
            <a:pPr algn="ctr"/>
            <a:endParaRPr lang="ru-RU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              </a:t>
            </a:r>
          </a:p>
          <a:p>
            <a:pPr algn="ctr"/>
            <a:endParaRPr lang="ru-RU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                                                        </a:t>
            </a:r>
            <a:r>
              <a:rPr lang="ru-RU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Бабий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                                                  угол</a:t>
            </a:r>
            <a:endParaRPr lang="ru-RU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93786" y="1934986"/>
            <a:ext cx="1710266" cy="19980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ook Antiqua" panose="02040602050305030304" pitchFamily="18" charset="0"/>
              </a:rPr>
              <a:t>П</a:t>
            </a:r>
            <a:r>
              <a:rPr lang="ru-RU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ечь</a:t>
            </a:r>
            <a:endParaRPr lang="ru-RU" sz="24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6759504" y="3704455"/>
            <a:ext cx="626368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5833338"/>
            <a:ext cx="1845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Передний угол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5711552"/>
            <a:ext cx="1944216" cy="590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     Коник  </a:t>
            </a:r>
            <a:endParaRPr lang="ru-RU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15274" y="2684351"/>
            <a:ext cx="664638" cy="35972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Долгая лавка</a:t>
            </a:r>
            <a:endParaRPr lang="ru-RU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11960" y="4725144"/>
            <a:ext cx="936104" cy="8423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Стол</a:t>
            </a:r>
            <a:endParaRPr lang="ru-RU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15274" y="1941723"/>
            <a:ext cx="2608854" cy="14872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Примост</a:t>
            </a:r>
            <a:endParaRPr lang="ru-RU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1956" y="6254979"/>
            <a:ext cx="66555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9871838">
            <a:off x="5792630" y="6410625"/>
            <a:ext cx="60040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3115275" y="5464625"/>
            <a:ext cx="728364" cy="858154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87126" y="1916833"/>
            <a:ext cx="406659" cy="88933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6444208" y="4482999"/>
            <a:ext cx="0" cy="16749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2374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63180" y="404664"/>
            <a:ext cx="6120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Book Antiqua" pitchFamily="18" charset="0"/>
              </a:rPr>
              <a:t>Среднерусский русский  тип   планировки  дома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747" y="6237312"/>
            <a:ext cx="370384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7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15275" y="1916833"/>
            <a:ext cx="4804377" cy="440077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                                       </a:t>
            </a:r>
          </a:p>
          <a:p>
            <a:pPr algn="ctr"/>
            <a:endParaRPr lang="ru-RU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              </a:t>
            </a:r>
          </a:p>
          <a:p>
            <a:pPr algn="ctr"/>
            <a:endParaRPr lang="ru-RU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                                                        </a:t>
            </a:r>
            <a:r>
              <a:rPr lang="ru-RU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Бабий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                                                  угол</a:t>
            </a:r>
            <a:endParaRPr lang="ru-RU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93786" y="1934986"/>
            <a:ext cx="1710266" cy="19980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Book Antiqua" panose="02040602050305030304" pitchFamily="18" charset="0"/>
              </a:rPr>
              <a:t>П</a:t>
            </a:r>
            <a:r>
              <a:rPr lang="ru-RU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ечь</a:t>
            </a:r>
            <a:endParaRPr lang="ru-RU" sz="24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6759504" y="3704455"/>
            <a:ext cx="626368" cy="45720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3" y="1992168"/>
            <a:ext cx="18453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Передний угол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5685732"/>
            <a:ext cx="1944216" cy="590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     </a:t>
            </a:r>
            <a:endParaRPr lang="ru-RU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15274" y="1938153"/>
            <a:ext cx="664638" cy="43625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Долгая лавка</a:t>
            </a:r>
            <a:endParaRPr lang="ru-RU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73429" y="2666517"/>
            <a:ext cx="936104" cy="8423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Стол</a:t>
            </a:r>
            <a:endParaRPr lang="ru-RU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1956" y="6254979"/>
            <a:ext cx="66555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9871838">
            <a:off x="5792630" y="6410625"/>
            <a:ext cx="60040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rot="5400000">
            <a:off x="3180170" y="1873258"/>
            <a:ext cx="728364" cy="858154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87126" y="1916833"/>
            <a:ext cx="406659" cy="88933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6444208" y="4482999"/>
            <a:ext cx="0" cy="16749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3792887" y="1920903"/>
            <a:ext cx="1944216" cy="590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     </a:t>
            </a:r>
            <a:endParaRPr lang="ru-RU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93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AutoShape 4" descr="http://elektrosvyazstroy.ru/photos/istoriya-russkoy-narodnoy-yubke-10015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8" name="AutoShape 6" descr="http://elektrosvyazstroy.ru/photos/istoriya-russkoy-narodnoy-yubke-10015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 bwMode="auto">
          <a:xfrm>
            <a:off x="2267744" y="1772816"/>
            <a:ext cx="2088232" cy="428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email">
            <a:lum bright="-10000"/>
          </a:blip>
          <a:srcRect/>
          <a:stretch>
            <a:fillRect/>
          </a:stretch>
        </p:blipFill>
        <p:spPr bwMode="auto">
          <a:xfrm>
            <a:off x="5364088" y="1844824"/>
            <a:ext cx="2448272" cy="428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59632" y="332656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Book Antiqua" pitchFamily="18" charset="0"/>
              </a:rPr>
              <a:t>Традиционный женский тамбовский костюм</a:t>
            </a:r>
            <a:endParaRPr lang="ru-RU" sz="36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383252" y="6237312"/>
            <a:ext cx="442392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8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8.depositphotos.com/1325784/802/v/950/depositphotos_8028762-stock-illustration-ukraine-embroidered.jpg"/>
          <p:cNvPicPr>
            <a:picLocks noChangeAspect="1" noChangeArrowheads="1"/>
          </p:cNvPicPr>
          <p:nvPr/>
        </p:nvPicPr>
        <p:blipFill>
          <a:blip r:embed="rId2" cstate="print"/>
          <a:srcRect l="2592" t="61606" r="3567" b="17272"/>
          <a:stretch>
            <a:fillRect/>
          </a:stretch>
        </p:blipFill>
        <p:spPr bwMode="auto">
          <a:xfrm rot="5400000">
            <a:off x="-3032956" y="3032956"/>
            <a:ext cx="6858001" cy="792090"/>
          </a:xfrm>
          <a:prstGeom prst="rect">
            <a:avLst/>
          </a:prstGeom>
          <a:noFill/>
        </p:spPr>
      </p:pic>
      <p:pic>
        <p:nvPicPr>
          <p:cNvPr id="3" name="Picture 1" descr="uz-v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63251" r="24249"/>
          <a:stretch>
            <a:fillRect/>
          </a:stretch>
        </p:blipFill>
        <p:spPr bwMode="auto">
          <a:xfrm>
            <a:off x="0" y="0"/>
            <a:ext cx="900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2" descr="https://ds02.infourok.ru/uploads/ex/12c2/0000fd21-7af880b0/hello_html_m5d90dbfa.jpg"/>
          <p:cNvPicPr>
            <a:picLocks noChangeAspect="1" noChangeArrowheads="1"/>
          </p:cNvPicPr>
          <p:nvPr/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 bwMode="auto">
          <a:xfrm>
            <a:off x="1691680" y="620688"/>
            <a:ext cx="3024336" cy="5686425"/>
          </a:xfrm>
          <a:prstGeom prst="rect">
            <a:avLst/>
          </a:prstGeom>
          <a:noFill/>
        </p:spPr>
      </p:pic>
      <p:pic>
        <p:nvPicPr>
          <p:cNvPr id="5" name="Picture 2" descr="http://www.metod-kopilka.ru/images/doc/25/19170/img4.jpg"/>
          <p:cNvPicPr>
            <a:picLocks noChangeAspect="1" noChangeArrowheads="1"/>
          </p:cNvPicPr>
          <p:nvPr/>
        </p:nvPicPr>
        <p:blipFill>
          <a:blip r:embed="rId6" cstate="email">
            <a:lum bright="-10000"/>
          </a:blip>
          <a:srcRect/>
          <a:stretch>
            <a:fillRect/>
          </a:stretch>
        </p:blipFill>
        <p:spPr bwMode="auto">
          <a:xfrm>
            <a:off x="5076056" y="620688"/>
            <a:ext cx="3151156" cy="570615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16416" y="6307113"/>
            <a:ext cx="459588" cy="365125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/>
            <a:fld id="{725C68B6-61C2-468F-89AB-4B9F7531AA68}" type="slidenum">
              <a:rPr lang="ru-RU" b="1" smtClean="0">
                <a:solidFill>
                  <a:schemeClr val="tx1"/>
                </a:solidFill>
                <a:latin typeface="Book Antiqua" panose="02040602050305030304" pitchFamily="18" charset="0"/>
              </a:rPr>
              <a:pPr algn="ctr"/>
              <a:t>9</a:t>
            </a:fld>
            <a:endParaRPr lang="ru-RU" b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</TotalTime>
  <Words>228</Words>
  <Application>Microsoft Office PowerPoint</Application>
  <PresentationFormat>Экран (4:3)</PresentationFormat>
  <Paragraphs>104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Воспитатель</dc:creator>
  <cp:lastModifiedBy>Воспитатель</cp:lastModifiedBy>
  <cp:revision>110</cp:revision>
  <dcterms:created xsi:type="dcterms:W3CDTF">2017-04-03T09:13:55Z</dcterms:created>
  <dcterms:modified xsi:type="dcterms:W3CDTF">2017-08-24T14:19:44Z</dcterms:modified>
</cp:coreProperties>
</file>