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notesSlides/notesSlide8.xml" ContentType="application/vnd.openxmlformats-officedocument.presentationml.notesSlide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colors2.xml" ContentType="application/vnd.openxmlformats-officedocument.drawingml.diagramColor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6" r:id="rId2"/>
    <p:sldId id="265" r:id="rId3"/>
    <p:sldId id="258" r:id="rId4"/>
    <p:sldId id="268" r:id="rId5"/>
    <p:sldId id="288" r:id="rId6"/>
    <p:sldId id="264" r:id="rId7"/>
    <p:sldId id="290" r:id="rId8"/>
    <p:sldId id="261" r:id="rId9"/>
    <p:sldId id="272" r:id="rId10"/>
    <p:sldId id="284" r:id="rId11"/>
    <p:sldId id="286" r:id="rId12"/>
    <p:sldId id="287" r:id="rId13"/>
    <p:sldId id="276" r:id="rId1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0047" autoAdjust="0"/>
    <p:restoredTop sz="94660"/>
  </p:normalViewPr>
  <p:slideViewPr>
    <p:cSldViewPr>
      <p:cViewPr varScale="1">
        <p:scale>
          <a:sx n="74" d="100"/>
          <a:sy n="74" d="100"/>
        </p:scale>
        <p:origin x="-126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E4C492F-3F73-46CF-B5F7-B8D4B45231EF}" type="doc">
      <dgm:prSet loTypeId="urn:microsoft.com/office/officeart/2005/8/layout/arrow5" loCatId="relationship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1AB4B110-33AD-46A2-BDE1-36DB056C6876}">
      <dgm:prSet phldrT="[Текст]"/>
      <dgm:spPr/>
      <dgm:t>
        <a:bodyPr/>
        <a:lstStyle/>
        <a:p>
          <a:r>
            <a:rPr lang="ru-RU" dirty="0" smtClean="0"/>
            <a:t>Детский сад</a:t>
          </a:r>
          <a:endParaRPr lang="ru-RU" dirty="0"/>
        </a:p>
      </dgm:t>
    </dgm:pt>
    <dgm:pt modelId="{8CE0C2A5-78ED-4D10-AF59-0A0A516F1AD6}" type="parTrans" cxnId="{887ADCB3-F528-468E-98AA-9F93210BD96B}">
      <dgm:prSet/>
      <dgm:spPr/>
      <dgm:t>
        <a:bodyPr/>
        <a:lstStyle/>
        <a:p>
          <a:endParaRPr lang="ru-RU"/>
        </a:p>
      </dgm:t>
    </dgm:pt>
    <dgm:pt modelId="{5841CA10-942F-436C-8969-32A3F48E4E36}" type="sibTrans" cxnId="{887ADCB3-F528-468E-98AA-9F93210BD96B}">
      <dgm:prSet/>
      <dgm:spPr/>
      <dgm:t>
        <a:bodyPr/>
        <a:lstStyle/>
        <a:p>
          <a:endParaRPr lang="ru-RU"/>
        </a:p>
      </dgm:t>
    </dgm:pt>
    <dgm:pt modelId="{932C9A6B-DAF7-4C5B-AFE7-7AB83686BA4A}">
      <dgm:prSet phldrT="[Текст]"/>
      <dgm:spPr/>
      <dgm:t>
        <a:bodyPr/>
        <a:lstStyle/>
        <a:p>
          <a:r>
            <a:rPr lang="ru-RU" dirty="0" smtClean="0"/>
            <a:t>Семья</a:t>
          </a:r>
          <a:endParaRPr lang="ru-RU" dirty="0"/>
        </a:p>
      </dgm:t>
    </dgm:pt>
    <dgm:pt modelId="{77D6B375-B237-4224-AC88-01D4BC8385F4}" type="parTrans" cxnId="{49A3328F-62A6-491F-ABB1-92FC6EFBBA40}">
      <dgm:prSet/>
      <dgm:spPr/>
      <dgm:t>
        <a:bodyPr/>
        <a:lstStyle/>
        <a:p>
          <a:endParaRPr lang="ru-RU"/>
        </a:p>
      </dgm:t>
    </dgm:pt>
    <dgm:pt modelId="{4BCDC285-1F40-4D2A-996E-B14B77DEBB36}" type="sibTrans" cxnId="{49A3328F-62A6-491F-ABB1-92FC6EFBBA40}">
      <dgm:prSet/>
      <dgm:spPr/>
      <dgm:t>
        <a:bodyPr/>
        <a:lstStyle/>
        <a:p>
          <a:endParaRPr lang="ru-RU"/>
        </a:p>
      </dgm:t>
    </dgm:pt>
    <dgm:pt modelId="{8A778922-F3DA-4D81-B878-53DF02F7AC67}" type="pres">
      <dgm:prSet presAssocID="{DE4C492F-3F73-46CF-B5F7-B8D4B45231EF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D31CA0D-B8F9-49BA-B23C-7C7453A10644}" type="pres">
      <dgm:prSet presAssocID="{1AB4B110-33AD-46A2-BDE1-36DB056C6876}" presName="arrow" presStyleLbl="node1" presStyleIdx="0" presStyleCnt="2" custRadScaleRad="123804" custRadScaleInc="-1323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BA2578E-2413-4126-9AFA-0CF3BA0F5120}" type="pres">
      <dgm:prSet presAssocID="{932C9A6B-DAF7-4C5B-AFE7-7AB83686BA4A}" presName="arrow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49A3328F-62A6-491F-ABB1-92FC6EFBBA40}" srcId="{DE4C492F-3F73-46CF-B5F7-B8D4B45231EF}" destId="{932C9A6B-DAF7-4C5B-AFE7-7AB83686BA4A}" srcOrd="1" destOrd="0" parTransId="{77D6B375-B237-4224-AC88-01D4BC8385F4}" sibTransId="{4BCDC285-1F40-4D2A-996E-B14B77DEBB36}"/>
    <dgm:cxn modelId="{77C3925C-DB6F-48BC-A250-213B54C96FD3}" type="presOf" srcId="{DE4C492F-3F73-46CF-B5F7-B8D4B45231EF}" destId="{8A778922-F3DA-4D81-B878-53DF02F7AC67}" srcOrd="0" destOrd="0" presId="urn:microsoft.com/office/officeart/2005/8/layout/arrow5"/>
    <dgm:cxn modelId="{983DEDA0-BA62-4BEA-A787-06052009530F}" type="presOf" srcId="{1AB4B110-33AD-46A2-BDE1-36DB056C6876}" destId="{ED31CA0D-B8F9-49BA-B23C-7C7453A10644}" srcOrd="0" destOrd="0" presId="urn:microsoft.com/office/officeart/2005/8/layout/arrow5"/>
    <dgm:cxn modelId="{887ADCB3-F528-468E-98AA-9F93210BD96B}" srcId="{DE4C492F-3F73-46CF-B5F7-B8D4B45231EF}" destId="{1AB4B110-33AD-46A2-BDE1-36DB056C6876}" srcOrd="0" destOrd="0" parTransId="{8CE0C2A5-78ED-4D10-AF59-0A0A516F1AD6}" sibTransId="{5841CA10-942F-436C-8969-32A3F48E4E36}"/>
    <dgm:cxn modelId="{E10DD40B-80E0-4638-B1D8-492A721E2985}" type="presOf" srcId="{932C9A6B-DAF7-4C5B-AFE7-7AB83686BA4A}" destId="{ABA2578E-2413-4126-9AFA-0CF3BA0F5120}" srcOrd="0" destOrd="0" presId="urn:microsoft.com/office/officeart/2005/8/layout/arrow5"/>
    <dgm:cxn modelId="{16214C75-94A9-4114-8E7F-7CCED0BE4F9C}" type="presParOf" srcId="{8A778922-F3DA-4D81-B878-53DF02F7AC67}" destId="{ED31CA0D-B8F9-49BA-B23C-7C7453A10644}" srcOrd="0" destOrd="0" presId="urn:microsoft.com/office/officeart/2005/8/layout/arrow5"/>
    <dgm:cxn modelId="{E0C9853E-78EF-4FCC-AA5A-2BF42A660DAD}" type="presParOf" srcId="{8A778922-F3DA-4D81-B878-53DF02F7AC67}" destId="{ABA2578E-2413-4126-9AFA-0CF3BA0F5120}" srcOrd="1" destOrd="0" presId="urn:microsoft.com/office/officeart/2005/8/layout/arrow5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A3F17BA-AF92-4233-880B-0C9532684867}" type="doc">
      <dgm:prSet loTypeId="urn:microsoft.com/office/officeart/2005/8/layout/radial4" loCatId="relationship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8AB7812E-020A-41CF-BA5A-DCA145901FDF}">
      <dgm:prSet phldrT="[Текст]"/>
      <dgm:spPr/>
      <dgm:t>
        <a:bodyPr/>
        <a:lstStyle/>
        <a:p>
          <a:r>
            <a:rPr lang="ru-RU" dirty="0" smtClean="0"/>
            <a:t>организовать взаимодействие с родителями так, чтобы оно было наиболее плодотворным и полезным детям</a:t>
          </a:r>
          <a:endParaRPr lang="ru-RU" dirty="0"/>
        </a:p>
      </dgm:t>
    </dgm:pt>
    <dgm:pt modelId="{E9DB4FA5-41AB-4942-BC72-1E36438398ED}" type="parTrans" cxnId="{620EB614-6551-4E71-95FF-669860581EF9}">
      <dgm:prSet/>
      <dgm:spPr/>
      <dgm:t>
        <a:bodyPr/>
        <a:lstStyle/>
        <a:p>
          <a:endParaRPr lang="ru-RU"/>
        </a:p>
      </dgm:t>
    </dgm:pt>
    <dgm:pt modelId="{31739756-33CA-4E0C-9746-47010D9C6962}" type="sibTrans" cxnId="{620EB614-6551-4E71-95FF-669860581EF9}">
      <dgm:prSet/>
      <dgm:spPr/>
      <dgm:t>
        <a:bodyPr/>
        <a:lstStyle/>
        <a:p>
          <a:endParaRPr lang="ru-RU"/>
        </a:p>
      </dgm:t>
    </dgm:pt>
    <dgm:pt modelId="{F7C23DAB-1897-4353-BC79-C3AC8DC60BBD}">
      <dgm:prSet phldrT="[Текст]"/>
      <dgm:spPr/>
      <dgm:t>
        <a:bodyPr/>
        <a:lstStyle/>
        <a:p>
          <a:r>
            <a:rPr lang="ru-RU" dirty="0" smtClean="0"/>
            <a:t>вызвать интерес к данному виду деятельности, как у родителей, так и у детей</a:t>
          </a:r>
          <a:endParaRPr lang="ru-RU" dirty="0"/>
        </a:p>
      </dgm:t>
    </dgm:pt>
    <dgm:pt modelId="{C754EC3A-4FF6-4159-A768-B69E7ED2C24F}" type="parTrans" cxnId="{05F015B0-B618-4C50-A5D2-EC44B4E964DC}">
      <dgm:prSet/>
      <dgm:spPr/>
      <dgm:t>
        <a:bodyPr/>
        <a:lstStyle/>
        <a:p>
          <a:endParaRPr lang="ru-RU"/>
        </a:p>
      </dgm:t>
    </dgm:pt>
    <dgm:pt modelId="{B50DDD35-C32E-4ECC-854A-FF4BCA892B16}" type="sibTrans" cxnId="{05F015B0-B618-4C50-A5D2-EC44B4E964DC}">
      <dgm:prSet/>
      <dgm:spPr/>
      <dgm:t>
        <a:bodyPr/>
        <a:lstStyle/>
        <a:p>
          <a:endParaRPr lang="ru-RU"/>
        </a:p>
      </dgm:t>
    </dgm:pt>
    <dgm:pt modelId="{76599764-9A08-4BA1-B197-D644453754B0}">
      <dgm:prSet phldrT="[Текст]"/>
      <dgm:spPr/>
      <dgm:t>
        <a:bodyPr/>
        <a:lstStyle/>
        <a:p>
          <a:r>
            <a:rPr lang="ru-RU" dirty="0" smtClean="0"/>
            <a:t>Задача педагога: </a:t>
          </a:r>
          <a:br>
            <a:rPr lang="ru-RU" dirty="0" smtClean="0"/>
          </a:br>
          <a:endParaRPr lang="ru-RU" b="1" dirty="0"/>
        </a:p>
      </dgm:t>
    </dgm:pt>
    <dgm:pt modelId="{1A35E1BB-8013-4FC8-A93F-267B19AE77B0}" type="sibTrans" cxnId="{C1F5ACF9-89F5-41DC-8F90-84D50E59610C}">
      <dgm:prSet/>
      <dgm:spPr/>
      <dgm:t>
        <a:bodyPr/>
        <a:lstStyle/>
        <a:p>
          <a:endParaRPr lang="ru-RU"/>
        </a:p>
      </dgm:t>
    </dgm:pt>
    <dgm:pt modelId="{2A741BF0-98FB-435C-8DBE-F8C3355FFB75}" type="parTrans" cxnId="{C1F5ACF9-89F5-41DC-8F90-84D50E59610C}">
      <dgm:prSet/>
      <dgm:spPr/>
      <dgm:t>
        <a:bodyPr/>
        <a:lstStyle/>
        <a:p>
          <a:endParaRPr lang="ru-RU"/>
        </a:p>
      </dgm:t>
    </dgm:pt>
    <dgm:pt modelId="{A8B437D6-7B1F-44B6-8B7A-AC1D93176E90}" type="pres">
      <dgm:prSet presAssocID="{9A3F17BA-AF92-4233-880B-0C9532684867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2A8AD3F-743B-46C8-8651-551A7256AE95}" type="pres">
      <dgm:prSet presAssocID="{76599764-9A08-4BA1-B197-D644453754B0}" presName="centerShape" presStyleLbl="node0" presStyleIdx="0" presStyleCnt="1" custScaleX="118504" custScaleY="127313" custLinFactNeighborX="-2784" custLinFactNeighborY="-34232"/>
      <dgm:spPr/>
      <dgm:t>
        <a:bodyPr/>
        <a:lstStyle/>
        <a:p>
          <a:endParaRPr lang="ru-RU"/>
        </a:p>
      </dgm:t>
    </dgm:pt>
    <dgm:pt modelId="{F54E4C76-F29C-4D81-ADB0-66FB4AFF03A6}" type="pres">
      <dgm:prSet presAssocID="{E9DB4FA5-41AB-4942-BC72-1E36438398ED}" presName="parTrans" presStyleLbl="bgSibTrans2D1" presStyleIdx="0" presStyleCnt="2" custAng="6055006" custScaleX="43457" custLinFactX="59616" custLinFactY="-46333" custLinFactNeighborX="100000" custLinFactNeighborY="-100000"/>
      <dgm:spPr/>
      <dgm:t>
        <a:bodyPr/>
        <a:lstStyle/>
        <a:p>
          <a:endParaRPr lang="ru-RU"/>
        </a:p>
      </dgm:t>
    </dgm:pt>
    <dgm:pt modelId="{9C843053-7D79-41F7-A317-F73074773ADD}" type="pres">
      <dgm:prSet presAssocID="{8AB7812E-020A-41CF-BA5A-DCA145901FDF}" presName="node" presStyleLbl="node1" presStyleIdx="0" presStyleCnt="2" custAng="0" custScaleX="124254" custScaleY="152446" custRadScaleRad="77131" custRadScaleInc="-6111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62C6B01-9820-4EA5-B448-321B13241DB2}" type="pres">
      <dgm:prSet presAssocID="{C754EC3A-4FF6-4159-A768-B69E7ED2C24F}" presName="parTrans" presStyleLbl="bgSibTrans2D1" presStyleIdx="1" presStyleCnt="2" custAng="15034716" custScaleX="43408" custLinFactX="-60131" custLinFactY="-30175" custLinFactNeighborX="-100000" custLinFactNeighborY="-100000"/>
      <dgm:spPr/>
      <dgm:t>
        <a:bodyPr/>
        <a:lstStyle/>
        <a:p>
          <a:endParaRPr lang="ru-RU"/>
        </a:p>
      </dgm:t>
    </dgm:pt>
    <dgm:pt modelId="{DE998D1B-1425-44D5-ABE3-E3CE4A1EC5F2}" type="pres">
      <dgm:prSet presAssocID="{F7C23DAB-1897-4353-BC79-C3AC8DC60BBD}" presName="node" presStyleLbl="node1" presStyleIdx="1" presStyleCnt="2" custScaleX="130612" custScaleY="156326" custRadScaleRad="75495" custRadScaleInc="5412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A8C8DF9-B0CE-4571-8795-E11BC85F617B}" type="presOf" srcId="{76599764-9A08-4BA1-B197-D644453754B0}" destId="{A2A8AD3F-743B-46C8-8651-551A7256AE95}" srcOrd="0" destOrd="0" presId="urn:microsoft.com/office/officeart/2005/8/layout/radial4"/>
    <dgm:cxn modelId="{620EB614-6551-4E71-95FF-669860581EF9}" srcId="{76599764-9A08-4BA1-B197-D644453754B0}" destId="{8AB7812E-020A-41CF-BA5A-DCA145901FDF}" srcOrd="0" destOrd="0" parTransId="{E9DB4FA5-41AB-4942-BC72-1E36438398ED}" sibTransId="{31739756-33CA-4E0C-9746-47010D9C6962}"/>
    <dgm:cxn modelId="{05F015B0-B618-4C50-A5D2-EC44B4E964DC}" srcId="{76599764-9A08-4BA1-B197-D644453754B0}" destId="{F7C23DAB-1897-4353-BC79-C3AC8DC60BBD}" srcOrd="1" destOrd="0" parTransId="{C754EC3A-4FF6-4159-A768-B69E7ED2C24F}" sibTransId="{B50DDD35-C32E-4ECC-854A-FF4BCA892B16}"/>
    <dgm:cxn modelId="{2FC8B9B0-B580-47B9-8A96-A65EBF2B242B}" type="presOf" srcId="{8AB7812E-020A-41CF-BA5A-DCA145901FDF}" destId="{9C843053-7D79-41F7-A317-F73074773ADD}" srcOrd="0" destOrd="0" presId="urn:microsoft.com/office/officeart/2005/8/layout/radial4"/>
    <dgm:cxn modelId="{405EBD6F-C2F4-46FA-9F8D-D6EE9702B7B1}" type="presOf" srcId="{C754EC3A-4FF6-4159-A768-B69E7ED2C24F}" destId="{B62C6B01-9820-4EA5-B448-321B13241DB2}" srcOrd="0" destOrd="0" presId="urn:microsoft.com/office/officeart/2005/8/layout/radial4"/>
    <dgm:cxn modelId="{C1F5ACF9-89F5-41DC-8F90-84D50E59610C}" srcId="{9A3F17BA-AF92-4233-880B-0C9532684867}" destId="{76599764-9A08-4BA1-B197-D644453754B0}" srcOrd="0" destOrd="0" parTransId="{2A741BF0-98FB-435C-8DBE-F8C3355FFB75}" sibTransId="{1A35E1BB-8013-4FC8-A93F-267B19AE77B0}"/>
    <dgm:cxn modelId="{B6E0CEDE-2CC0-4CC9-A35D-4CC3435F37A8}" type="presOf" srcId="{E9DB4FA5-41AB-4942-BC72-1E36438398ED}" destId="{F54E4C76-F29C-4D81-ADB0-66FB4AFF03A6}" srcOrd="0" destOrd="0" presId="urn:microsoft.com/office/officeart/2005/8/layout/radial4"/>
    <dgm:cxn modelId="{D280BEDB-C757-400A-8E8E-6D4359C4C21A}" type="presOf" srcId="{9A3F17BA-AF92-4233-880B-0C9532684867}" destId="{A8B437D6-7B1F-44B6-8B7A-AC1D93176E90}" srcOrd="0" destOrd="0" presId="urn:microsoft.com/office/officeart/2005/8/layout/radial4"/>
    <dgm:cxn modelId="{53782D55-FF92-4575-9E1F-324DFDA774EE}" type="presOf" srcId="{F7C23DAB-1897-4353-BC79-C3AC8DC60BBD}" destId="{DE998D1B-1425-44D5-ABE3-E3CE4A1EC5F2}" srcOrd="0" destOrd="0" presId="urn:microsoft.com/office/officeart/2005/8/layout/radial4"/>
    <dgm:cxn modelId="{88BA8875-DA3D-40B5-B425-64410BA7CDA3}" type="presParOf" srcId="{A8B437D6-7B1F-44B6-8B7A-AC1D93176E90}" destId="{A2A8AD3F-743B-46C8-8651-551A7256AE95}" srcOrd="0" destOrd="0" presId="urn:microsoft.com/office/officeart/2005/8/layout/radial4"/>
    <dgm:cxn modelId="{F003B119-54BE-45BC-8403-D6ADA417E520}" type="presParOf" srcId="{A8B437D6-7B1F-44B6-8B7A-AC1D93176E90}" destId="{F54E4C76-F29C-4D81-ADB0-66FB4AFF03A6}" srcOrd="1" destOrd="0" presId="urn:microsoft.com/office/officeart/2005/8/layout/radial4"/>
    <dgm:cxn modelId="{D18BBBC9-DE62-4248-82F7-88BF4BE30422}" type="presParOf" srcId="{A8B437D6-7B1F-44B6-8B7A-AC1D93176E90}" destId="{9C843053-7D79-41F7-A317-F73074773ADD}" srcOrd="2" destOrd="0" presId="urn:microsoft.com/office/officeart/2005/8/layout/radial4"/>
    <dgm:cxn modelId="{12231E6E-D0BC-4908-BDA2-FD0E6794B723}" type="presParOf" srcId="{A8B437D6-7B1F-44B6-8B7A-AC1D93176E90}" destId="{B62C6B01-9820-4EA5-B448-321B13241DB2}" srcOrd="3" destOrd="0" presId="urn:microsoft.com/office/officeart/2005/8/layout/radial4"/>
    <dgm:cxn modelId="{20538684-7068-48FD-8B1B-B6725EB6D9B4}" type="presParOf" srcId="{A8B437D6-7B1F-44B6-8B7A-AC1D93176E90}" destId="{DE998D1B-1425-44D5-ABE3-E3CE4A1EC5F2}" srcOrd="4" destOrd="0" presId="urn:microsoft.com/office/officeart/2005/8/layout/radial4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arrow5">
  <dgm:title val=""/>
  <dgm:desc val=""/>
  <dgm:catLst>
    <dgm:cat type="relationship" pri="6000"/>
    <dgm:cat type="process" pri="3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ch" ptType="node" func="cnt" op="equ" val="2">
        <dgm:choose name="Name2">
          <dgm:if name="Name3" func="var" arg="dir" op="equ" val="norm">
            <dgm:alg type="cycle">
              <dgm:param type="rotPath" val="alongPath"/>
              <dgm:param type="stAng" val="270"/>
            </dgm:alg>
          </dgm:if>
          <dgm:else name="Name4">
            <dgm:alg type="cycle">
              <dgm:param type="rotPath" val="alongPath"/>
              <dgm:param type="stAng" val="90"/>
              <dgm:param type="spanAng" val="-360"/>
            </dgm:alg>
          </dgm:else>
        </dgm:choose>
      </dgm:if>
      <dgm:else name="Name5">
        <dgm:choose name="Name6">
          <dgm:if name="Name7" func="var" arg="dir" op="equ" val="norm">
            <dgm:alg type="cycle">
              <dgm:param type="rotPath" val="alongPath"/>
            </dgm:alg>
          </dgm:if>
          <dgm:else name="Name8">
            <dgm:alg type="cycle">
              <dgm:param type="rotPath" val="alongPath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lte" val="2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0.1"/>
          <dgm:constr type="sibSp" refType="h" op="lte" fact="0.1"/>
          <dgm:constr type="diam" refType="w" refFor="ch" refPtType="node" op="equ" fact="1.1"/>
        </dgm:constrLst>
      </dgm:if>
      <dgm:if name="Name11" axis="ch" ptType="node" func="cnt" op="equ" val="5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2"/>
          <dgm:constr type="sibSp" refType="h" op="lte" fact="0.1"/>
        </dgm:constrLst>
      </dgm:if>
      <dgm:if name="Name12" axis="ch" ptType="node" func="cnt" op="equ" val="6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if name="Name13" axis="ch" ptType="node" func="cnt" op="equ" val="7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if name="Name14" axis="ch" ptType="node" func="cnt" op="equ" val="8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/>
          <dgm:constr type="sibSp" refType="h" op="lte" fact="0.1"/>
        </dgm:constrLst>
      </dgm:if>
      <dgm:if name="Name15" axis="ch" ptType="node" func="cnt" op="gte" val="9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else name="Name16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35"/>
        </dgm:constrLst>
      </dgm:else>
    </dgm:choose>
    <dgm:ruleLst/>
    <dgm:forEach name="Name17" axis="ch" ptType="node">
      <dgm:layoutNode name="arrow">
        <dgm:varLst>
          <dgm:bulletEnabled val="1"/>
        </dgm:varLst>
        <dgm:alg type="tx"/>
        <dgm:shape xmlns:r="http://schemas.openxmlformats.org/officeDocument/2006/relationships" type="downArrow" r:blip="">
          <dgm:adjLst>
            <dgm:adj idx="2" val="0.35"/>
          </dgm:adjLst>
        </dgm:shape>
        <dgm:presOf axis="desOrSelf" ptType="node"/>
        <dgm:constrLst/>
        <dgm:ruleLst>
          <dgm:rule type="primFontSz" val="5" fact="NaN" max="NaN"/>
        </dgm:ruleLst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EB9B49-EBF4-47A9-B7D2-30E5F23BC3FD}" type="datetimeFigureOut">
              <a:rPr lang="ru-RU" smtClean="0"/>
              <a:pPr/>
              <a:t>25.08.2017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C1AFE2-1623-48EA-83DC-85D771ADF85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C1AFE2-1623-48EA-83DC-85D771ADF85A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C1AFE2-1623-48EA-83DC-85D771ADF85A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C1AFE2-1623-48EA-83DC-85D771ADF85A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C1AFE2-1623-48EA-83DC-85D771ADF85A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C1AFE2-1623-48EA-83DC-85D771ADF85A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C1AFE2-1623-48EA-83DC-85D771ADF85A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C1AFE2-1623-48EA-83DC-85D771ADF85A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C1AFE2-1623-48EA-83DC-85D771ADF85A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D039B4-C6C9-4014-983E-700A81EF04D8}" type="datetimeFigureOut">
              <a:rPr lang="ru-RU"/>
              <a:pPr>
                <a:defRPr/>
              </a:pPr>
              <a:t>25.08.2017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4D528A-13F1-4C46-80B6-D667B8A30BE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BF9F7F-5352-40D1-BD8E-9BA614EAEF03}" type="datetimeFigureOut">
              <a:rPr lang="ru-RU"/>
              <a:pPr>
                <a:defRPr/>
              </a:pPr>
              <a:t>25.08.2017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1B9D75-5F4A-4397-B546-220AD97F79B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BA8855-9A38-465B-8435-939E589A421F}" type="datetimeFigureOut">
              <a:rPr lang="ru-RU"/>
              <a:pPr>
                <a:defRPr/>
              </a:pPr>
              <a:t>25.08.2017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C72D64-D744-4C39-9201-9AD5484F536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7B773A-858B-4ACA-997D-B254E9562280}" type="datetimeFigureOut">
              <a:rPr lang="ru-RU"/>
              <a:pPr>
                <a:defRPr/>
              </a:pPr>
              <a:t>25.08.2017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01C146-BA75-4B7B-86BB-71441EB82E5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B9DAFD-1D76-42C4-857E-A7DE42CCB818}" type="datetimeFigureOut">
              <a:rPr lang="ru-RU"/>
              <a:pPr>
                <a:defRPr/>
              </a:pPr>
              <a:t>25.08.2017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A0668C-9557-4892-BC2C-42735A645FA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9D4239-3145-4FE3-9BF4-6D02C9016048}" type="datetimeFigureOut">
              <a:rPr lang="ru-RU"/>
              <a:pPr>
                <a:defRPr/>
              </a:pPr>
              <a:t>25.08.2017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5385EA-A441-4493-BEC5-677137EACE6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A360F8-2D34-45AE-9C30-B2BC02A8A8F0}" type="datetimeFigureOut">
              <a:rPr lang="ru-RU"/>
              <a:pPr>
                <a:defRPr/>
              </a:pPr>
              <a:t>25.08.2017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0B466D-0730-4723-A816-856EBD3CB1D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5A5BF8-CEFF-4498-9E5B-0659B1BEA140}" type="datetimeFigureOut">
              <a:rPr lang="ru-RU"/>
              <a:pPr>
                <a:defRPr/>
              </a:pPr>
              <a:t>25.08.2017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6411B1-DBE8-4504-9E58-03DE57CD9BB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952A29-64BE-47EC-A752-C8237B6688A4}" type="datetimeFigureOut">
              <a:rPr lang="ru-RU"/>
              <a:pPr>
                <a:defRPr/>
              </a:pPr>
              <a:t>25.08.2017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57791E-071A-435A-9D78-115F50E04F6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0AE6D3-526A-4EA5-9047-E4221578B1B7}" type="datetimeFigureOut">
              <a:rPr lang="ru-RU"/>
              <a:pPr>
                <a:defRPr/>
              </a:pPr>
              <a:t>25.08.2017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3A9D2F-F98D-4F0F-8F02-8D6D8CF8A86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59C37D-6148-4073-A707-89C011CF4259}" type="datetimeFigureOut">
              <a:rPr lang="ru-RU"/>
              <a:pPr>
                <a:defRPr/>
              </a:pPr>
              <a:t>25.08.2017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DF4AC6-615E-4D93-8FB4-7688C78EC8A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A9B792C-5FB1-435C-9C95-B405F1DDDF59}" type="datetimeFigureOut">
              <a:rPr lang="ru-RU"/>
              <a:pPr>
                <a:defRPr/>
              </a:pPr>
              <a:t>25.08.2017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B1530D3-511C-4B54-ADD1-26E4A84C043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>
          <a:xfrm>
            <a:off x="1357290" y="3887801"/>
            <a:ext cx="7358063" cy="1470025"/>
          </a:xfrm>
        </p:spPr>
        <p:txBody>
          <a:bodyPr/>
          <a:lstStyle/>
          <a:p>
            <a:r>
              <a:rPr lang="ru-RU" sz="3200" b="1" dirty="0" smtClean="0"/>
              <a:t>ИННОВАЦИОННЫЕ ПОДХОДЫ К ВЗАИМОДЕЙСТВИЮ С СЕМЬЯМИ ВОСПИТАННИКОВ ПРИ ОРГАНИЗАЦИИ ПРОЕКТНОЙ ДЕЯТЕЛЬНОСТИ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b="1" i="1" dirty="0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00166" y="285728"/>
            <a:ext cx="7400925" cy="1785950"/>
          </a:xfrm>
        </p:spPr>
        <p:txBody>
          <a:bodyPr rtlCol="0">
            <a:normAutofit/>
          </a:bodyPr>
          <a:lstStyle/>
          <a:p>
            <a:pPr algn="r"/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  <a:t>Журавлева Светлана Васильевна,</a:t>
            </a:r>
            <a:endParaRPr lang="ru-RU" sz="2400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r"/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  <a:t>воспитатель МДОБУ №21</a:t>
            </a:r>
          </a:p>
          <a:p>
            <a:pPr algn="r"/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  <a:t> «Светлячок»</a:t>
            </a:r>
            <a:endParaRPr lang="ru-RU" sz="24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 advTm="53493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33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33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5143504" y="5143512"/>
            <a:ext cx="394505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Совместное творчество </a:t>
            </a:r>
          </a:p>
          <a:p>
            <a:r>
              <a:rPr lang="ru-RU" dirty="0" smtClean="0"/>
              <a:t>по изготовлению  персонажей</a:t>
            </a:r>
          </a:p>
          <a:p>
            <a:r>
              <a:rPr lang="ru-RU" dirty="0" smtClean="0"/>
              <a:t> театра «Принцесса из апельсина»</a:t>
            </a:r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33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144000" cy="2928934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>
              <a:defRPr/>
            </a:pP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8686800" cy="1143000"/>
          </a:xfrm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lvl="0"/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285852" y="428604"/>
            <a:ext cx="6715172" cy="707886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Спасибо за внимание!</a:t>
            </a:r>
            <a:endParaRPr lang="ru-RU" sz="4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advTm="14523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Схема 5"/>
          <p:cNvGraphicFramePr/>
          <p:nvPr/>
        </p:nvGraphicFramePr>
        <p:xfrm>
          <a:off x="714348" y="2571744"/>
          <a:ext cx="8001056" cy="27146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3214678" y="3143248"/>
            <a:ext cx="3000396" cy="207170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Содействие</a:t>
            </a:r>
          </a:p>
          <a:p>
            <a:pPr algn="ctr"/>
            <a:endParaRPr lang="ru-RU" sz="28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algn="ctr"/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Сотрудничество</a:t>
            </a:r>
            <a:endParaRPr lang="ru-RU" sz="2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71472" y="1928802"/>
            <a:ext cx="821537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Объединение усилий для развития и воспитания детей</a:t>
            </a:r>
            <a:endParaRPr lang="ru-RU" sz="2000" dirty="0"/>
          </a:p>
        </p:txBody>
      </p:sp>
    </p:spTree>
  </p:cSld>
  <p:clrMapOvr>
    <a:masterClrMapping/>
  </p:clrMapOvr>
  <p:transition advTm="18861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Заголовок 16"/>
          <p:cNvSpPr>
            <a:spLocks noGrp="1"/>
          </p:cNvSpPr>
          <p:nvPr>
            <p:ph type="ctrTitle"/>
          </p:nvPr>
        </p:nvSpPr>
        <p:spPr>
          <a:xfrm>
            <a:off x="0" y="285728"/>
            <a:ext cx="7286676" cy="1470025"/>
          </a:xfrm>
        </p:spPr>
        <p:txBody>
          <a:bodyPr/>
          <a:lstStyle/>
          <a:p>
            <a:r>
              <a:rPr lang="ru-RU" sz="3600" dirty="0" smtClean="0"/>
              <a:t>Основные задачи работы с семьей: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18" name="Подзаголовок 17"/>
          <p:cNvSpPr>
            <a:spLocks noGrp="1"/>
          </p:cNvSpPr>
          <p:nvPr>
            <p:ph type="subTitle" idx="1"/>
          </p:nvPr>
        </p:nvSpPr>
        <p:spPr>
          <a:xfrm>
            <a:off x="357158" y="1071546"/>
            <a:ext cx="6500858" cy="4567254"/>
          </a:xfrm>
        </p:spPr>
        <p:txBody>
          <a:bodyPr/>
          <a:lstStyle/>
          <a:p>
            <a:pPr lvl="0" algn="l">
              <a:buFont typeface="Wingdings" pitchFamily="2" charset="2"/>
              <a:buChar char="Ø"/>
            </a:pPr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</a:rPr>
              <a:t>  установить партнерские отношения с семьей каждого воспитанника;</a:t>
            </a:r>
          </a:p>
          <a:p>
            <a:pPr lvl="0" algn="l">
              <a:buFont typeface="Wingdings" pitchFamily="2" charset="2"/>
              <a:buChar char="Ø"/>
            </a:pPr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</a:rPr>
              <a:t>  объединить усилия для развития и воспитания детей;</a:t>
            </a:r>
          </a:p>
          <a:p>
            <a:pPr lvl="0" algn="l">
              <a:buFont typeface="Wingdings" pitchFamily="2" charset="2"/>
              <a:buChar char="Ø"/>
            </a:pPr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</a:rPr>
              <a:t>  создать атмосферу взаимопонимания, общности интересов, эмоциональной взаимоподдержки;</a:t>
            </a:r>
          </a:p>
          <a:p>
            <a:pPr lvl="0" algn="l">
              <a:buFont typeface="Wingdings" pitchFamily="2" charset="2"/>
              <a:buChar char="Ø"/>
            </a:pPr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</a:rPr>
              <a:t>  активизировать и обогащать воспитательные умения родителей;</a:t>
            </a:r>
          </a:p>
          <a:p>
            <a:pPr lvl="0" algn="l">
              <a:buFont typeface="Wingdings" pitchFamily="2" charset="2"/>
              <a:buChar char="Ø"/>
            </a:pPr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</a:rPr>
              <a:t>  поддержать их уверенность в собственных педагогических возможностях.</a:t>
            </a:r>
            <a:endParaRPr lang="ru-RU" dirty="0" smtClean="0">
              <a:solidFill>
                <a:schemeClr val="tx2">
                  <a:lumMod val="75000"/>
                </a:schemeClr>
              </a:solidFill>
            </a:endParaRPr>
          </a:p>
          <a:p>
            <a:endParaRPr lang="ru-RU" dirty="0"/>
          </a:p>
        </p:txBody>
      </p:sp>
      <p:pic>
        <p:nvPicPr>
          <p:cNvPr id="4" name="Содержимое 3" descr="1.png"/>
          <p:cNvPicPr>
            <a:picLocks noGrp="1" noChangeAspect="1"/>
          </p:cNvPicPr>
          <p:nvPr>
            <p:ph idx="4294967295"/>
          </p:nvPr>
        </p:nvPicPr>
        <p:blipFill>
          <a:blip r:embed="rId4" cstate="email"/>
          <a:stretch>
            <a:fillRect/>
          </a:stretch>
        </p:blipFill>
        <p:spPr>
          <a:xfrm>
            <a:off x="6072198" y="4001632"/>
            <a:ext cx="2857520" cy="2856368"/>
          </a:xfrm>
          <a:prstGeom prst="rect">
            <a:avLst/>
          </a:prstGeom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ransition advTm="39936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/>
        </p:nvGraphicFramePr>
        <p:xfrm>
          <a:off x="428596" y="285728"/>
          <a:ext cx="8286808" cy="635798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 advTm="16099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4414" y="2143116"/>
            <a:ext cx="6715172" cy="4714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 txBox="1">
            <a:spLocks/>
          </p:cNvSpPr>
          <p:nvPr/>
        </p:nvSpPr>
        <p:spPr bwMode="auto">
          <a:xfrm>
            <a:off x="304800" y="457200"/>
            <a:ext cx="86868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 fontScale="67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40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Содержимое 2"/>
          <p:cNvSpPr txBox="1">
            <a:spLocks/>
          </p:cNvSpPr>
          <p:nvPr/>
        </p:nvSpPr>
        <p:spPr>
          <a:xfrm>
            <a:off x="642938" y="1428750"/>
            <a:ext cx="8229600" cy="5097463"/>
          </a:xfrm>
          <a:prstGeom prst="rect">
            <a:avLst/>
          </a:prstGeom>
        </p:spPr>
        <p:txBody>
          <a:bodyPr>
            <a:norm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dirty="0"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dirty="0"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dirty="0"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dirty="0">
              <a:latin typeface="+mn-lt"/>
            </a:endParaRPr>
          </a:p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sz="3200" dirty="0">
              <a:latin typeface="+mn-lt"/>
            </a:endParaRP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609600" y="427038"/>
            <a:ext cx="8229600" cy="1143000"/>
          </a:xfrm>
          <a:prstGeom prst="rect">
            <a:avLst/>
          </a:prstGeom>
        </p:spPr>
        <p:txBody>
          <a:bodyPr anchor="ctr"/>
          <a:lstStyle/>
          <a:p>
            <a:pPr algn="ctr" fontAlgn="auto">
              <a:spcAft>
                <a:spcPts val="0"/>
              </a:spcAft>
              <a:defRPr/>
            </a:pPr>
            <a:endParaRPr lang="ru-RU" sz="2800" b="1" dirty="0">
              <a:latin typeface="+mj-lt"/>
              <a:ea typeface="+mj-ea"/>
              <a:cs typeface="+mj-cs"/>
            </a:endParaRPr>
          </a:p>
        </p:txBody>
      </p:sp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457200" y="142852"/>
            <a:ext cx="6257940" cy="714380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«Сотрудничаем вместе»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21" name="Содержимое 20"/>
          <p:cNvSpPr>
            <a:spLocks noGrp="1"/>
          </p:cNvSpPr>
          <p:nvPr>
            <p:ph idx="1"/>
          </p:nvPr>
        </p:nvSpPr>
        <p:spPr>
          <a:xfrm>
            <a:off x="0" y="857232"/>
            <a:ext cx="7000892" cy="5643602"/>
          </a:xfrm>
        </p:spPr>
        <p:txBody>
          <a:bodyPr/>
          <a:lstStyle/>
          <a:p>
            <a:pPr>
              <a:buNone/>
            </a:pPr>
            <a:r>
              <a:rPr lang="ru-RU" sz="1800" b="1" dirty="0" smtClean="0"/>
              <a:t>                                       Уважаемые родители!</a:t>
            </a:r>
            <a:endParaRPr lang="ru-RU" sz="1800" dirty="0" smtClean="0"/>
          </a:p>
          <a:p>
            <a:pPr>
              <a:buNone/>
            </a:pPr>
            <a:r>
              <a:rPr lang="ru-RU" sz="1800" b="1" dirty="0" smtClean="0"/>
              <a:t>        В процессе общения с детьми было выявлено, что дети мало знают о животных жарких стран, но есть большое желание узнать о них. </a:t>
            </a:r>
          </a:p>
          <a:p>
            <a:pPr>
              <a:buNone/>
            </a:pPr>
            <a:r>
              <a:rPr lang="ru-RU" sz="1800" b="1" dirty="0" smtClean="0"/>
              <a:t>        Поэтому мы начинаем работу над проектом «Животные жарких стран»! </a:t>
            </a:r>
          </a:p>
          <a:p>
            <a:pPr>
              <a:buNone/>
            </a:pPr>
            <a:r>
              <a:rPr lang="ru-RU" sz="1800" b="1" dirty="0" smtClean="0"/>
              <a:t>         Уже подготовлены игры, физминутки, материалы для изобразительной деятельности.  </a:t>
            </a:r>
          </a:p>
          <a:p>
            <a:pPr>
              <a:buNone/>
            </a:pPr>
            <a:r>
              <a:rPr lang="ru-RU" sz="1800" b="1" dirty="0" smtClean="0"/>
              <a:t>        Нам очень нужна  ваша помощь и все то, что поможет больше узнать о жизни этих животных. </a:t>
            </a:r>
          </a:p>
          <a:p>
            <a:pPr>
              <a:buNone/>
            </a:pPr>
            <a:r>
              <a:rPr lang="ru-RU" sz="1800" b="1" dirty="0" smtClean="0"/>
              <a:t>        Для  того, чтобы увлекательнее проходила по утрам наша зарядка, вместе с  ребенком сделайте маску животного. А также, можно подобрать картинки или выучить  загадку, стихотворение  о любом  животном, принести на время проекта игрушку животного жарких стран или книжку, поделку, фотографию. </a:t>
            </a:r>
          </a:p>
          <a:p>
            <a:pPr>
              <a:buNone/>
            </a:pPr>
            <a:r>
              <a:rPr lang="ru-RU" sz="1800" b="1" dirty="0" smtClean="0"/>
              <a:t>        Будем рады любому материалу - все ценное для вашей семьи обещаем вернуть! Мы же, со своей стороны, сделаем все возможное, чтобы дети узнали  как можно больше!</a:t>
            </a:r>
            <a:endParaRPr lang="ru-RU" sz="1800" dirty="0"/>
          </a:p>
        </p:txBody>
      </p:sp>
    </p:spTree>
  </p:cSld>
  <p:clrMapOvr>
    <a:masterClrMapping/>
  </p:clrMapOvr>
  <p:transition advTm="98702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Rectangle 1"/>
          <p:cNvSpPr>
            <a:spLocks noChangeArrowheads="1"/>
          </p:cNvSpPr>
          <p:nvPr/>
        </p:nvSpPr>
        <p:spPr bwMode="auto">
          <a:xfrm>
            <a:off x="0" y="2214554"/>
            <a:ext cx="9144000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Актуальность проблемы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: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Животные жарких стран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наиболее яркие представители</a:t>
            </a:r>
            <a:endParaRPr kumimoji="0" lang="ru-RU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животного мира. Они привлекают ребят своим внешним видом. </a:t>
            </a:r>
            <a:endParaRPr kumimoji="0" lang="ru-RU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Проблема: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В процессе общения с детьми было выявлено, что дети мало знают о животных жарких стран, но есть большое желание узнать о них. </a:t>
            </a:r>
            <a:endParaRPr kumimoji="0" lang="ru-RU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Цель: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Calibri" pitchFamily="34" charset="0"/>
                <a:cs typeface="Times New Roman,Bold"/>
              </a:rPr>
              <a:t>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Расширение представлений о диких животных жарких стран. Развитие познавательного интереса, творческого воображения.</a:t>
            </a:r>
            <a:endParaRPr kumimoji="0" lang="ru-RU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Задачи:</a:t>
            </a:r>
            <a:endParaRPr kumimoji="0" lang="ru-RU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1. Познакомить детей с животными жарких стран.</a:t>
            </a:r>
            <a:endParaRPr kumimoji="0" lang="ru-RU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2. Содействовать развитию речи: обогащать и активизировать словарь.</a:t>
            </a:r>
            <a:endParaRPr kumimoji="0" lang="ru-RU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3. Развивать творческие способности через художественно-эстетическую деятельность</a:t>
            </a:r>
            <a:endParaRPr kumimoji="0" lang="ru-RU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4. Воспитывать бережное отношение к животному миру.</a:t>
            </a:r>
            <a:endParaRPr kumimoji="0" lang="ru-RU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5. Привлечь родителей и детей к совместной творческой деятельности.</a:t>
            </a:r>
            <a:endParaRPr kumimoji="0" lang="ru-RU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Результат:</a:t>
            </a:r>
            <a:endParaRPr kumimoji="0" lang="ru-RU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 детей расширились знания о животных и их среде обитания, произошли позитивные изменения в речи: дети с удовольствием рассказывали стихи, пели песенки, обыгрывали ситуации с имеющимися животными, задавали вопросы. Повысилась компетентность членов семьи в вопросах  организации свободного времени с ребенком, проявления творческих способностей, обмена мнением и опытом друг с другом.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144000" cy="2928934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>
              <a:defRPr/>
            </a:pP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5" name="Picture 3" descr="C:\Users\пакупатель\Desktop\ПРОЕКТ ЖИВОТНЫЕ ЖАРКИХ СТРАН\фото проект животные\DSCN1817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85720" y="1571612"/>
            <a:ext cx="2558156" cy="3429000"/>
          </a:xfrm>
          <a:prstGeom prst="rect">
            <a:avLst/>
          </a:prstGeom>
          <a:noFill/>
        </p:spPr>
      </p:pic>
      <p:pic>
        <p:nvPicPr>
          <p:cNvPr id="6" name="Picture 2" descr="C:\Users\пакупатель\Desktop\ПРОЕКТ ЖИВОТНЫЕ ЖАРКИХ СТРАН\фото проект животные\DSCN1815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143372" y="1357298"/>
            <a:ext cx="2571768" cy="3436106"/>
          </a:xfrm>
          <a:prstGeom prst="rect">
            <a:avLst/>
          </a:prstGeom>
          <a:noFill/>
        </p:spPr>
      </p:pic>
      <p:pic>
        <p:nvPicPr>
          <p:cNvPr id="7" name="Picture 7" descr="C:\Users\пакупатель\Desktop\ПРОЕКТ ЖИВОТНЫЕ ЖАРКИХ СТРАН\фото проект животные\DSCN1836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1071538" y="3714752"/>
            <a:ext cx="3714744" cy="2786058"/>
          </a:xfrm>
          <a:prstGeom prst="rect">
            <a:avLst/>
          </a:prstGeom>
          <a:noFill/>
        </p:spPr>
      </p:pic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457200" y="274638"/>
            <a:ext cx="8686800" cy="1143000"/>
          </a:xfrm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lvl="0"/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Творческая мастерская </a:t>
            </a:r>
            <a:b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макет «Экзотические животные»</a:t>
            </a:r>
            <a:b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9" name="Picture 3" descr="C:\Users\пакупатель\Desktop\МОЯ АТТЕСТАЦИЯ 2014\ПРОЕКТЫ\ПРОЕКТ ЖИВОТНЫЕ ЖАРКИХ СТРАН\фото проект животные\DSCN1811.JPG"/>
          <p:cNvPicPr>
            <a:picLocks noChangeAspect="1" noChangeArrowheads="1"/>
          </p:cNvPicPr>
          <p:nvPr/>
        </p:nvPicPr>
        <p:blipFill>
          <a:blip r:embed="rId6" cstate="email">
            <a:lum/>
          </a:blip>
          <a:srcRect/>
          <a:stretch>
            <a:fillRect/>
          </a:stretch>
        </p:blipFill>
        <p:spPr bwMode="auto">
          <a:xfrm>
            <a:off x="6715108" y="2148456"/>
            <a:ext cx="2428892" cy="3791483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6715108" y="5934670"/>
            <a:ext cx="2428892" cy="92333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Мастер-класс по </a:t>
            </a:r>
          </a:p>
          <a:p>
            <a:pPr algn="ctr"/>
            <a:r>
              <a:rPr lang="ru-RU" dirty="0" smtClean="0"/>
              <a:t>пальчиковой гимнастике</a:t>
            </a:r>
            <a:endParaRPr lang="ru-RU" dirty="0"/>
          </a:p>
        </p:txBody>
      </p:sp>
    </p:spTree>
  </p:cSld>
  <p:clrMapOvr>
    <a:masterClrMapping/>
  </p:clrMapOvr>
  <p:transition advTm="33415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144000" cy="2928934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>
              <a:defRPr/>
            </a:pP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457200" y="0"/>
            <a:ext cx="8686800" cy="1143000"/>
          </a:xfrm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lvl="0"/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Творческая мастерская </a:t>
            </a:r>
            <a:b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макет «Экзотические животные»</a:t>
            </a:r>
            <a:b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13" name="Picture 2" descr="C:\Users\пакупатель\Desktop\ПРОЕКТ ЖИВОТНЫЕ ЖАРКИХ СТРАН\фото проект животные\DSCN1822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143504" y="1214422"/>
            <a:ext cx="3799203" cy="2786082"/>
          </a:xfrm>
          <a:prstGeom prst="rect">
            <a:avLst/>
          </a:prstGeom>
          <a:noFill/>
        </p:spPr>
      </p:pic>
      <p:pic>
        <p:nvPicPr>
          <p:cNvPr id="14" name="Picture 3" descr="C:\Users\пакупатель\Desktop\ПРОЕКТ ЖИВОТНЫЕ ЖАРКИХ СТРАН\фото проект животные\DSCN1828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14282" y="1285860"/>
            <a:ext cx="3714744" cy="2786058"/>
          </a:xfrm>
          <a:prstGeom prst="rect">
            <a:avLst/>
          </a:prstGeom>
          <a:noFill/>
        </p:spPr>
      </p:pic>
      <p:pic>
        <p:nvPicPr>
          <p:cNvPr id="18" name="Picture 2" descr="C:\Users\пакупатель\Desktop\Новая папка\DSCN1884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071670" y="3429000"/>
            <a:ext cx="4572000" cy="3429000"/>
          </a:xfrm>
          <a:prstGeom prst="rect">
            <a:avLst/>
          </a:prstGeom>
          <a:noFill/>
        </p:spPr>
      </p:pic>
    </p:spTree>
  </p:cSld>
  <p:clrMapOvr>
    <a:masterClrMapping/>
  </p:clrMapOvr>
  <p:transition advTm="29344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Шаблон 2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762</TotalTime>
  <Words>480</Words>
  <Application>Microsoft Office PowerPoint</Application>
  <PresentationFormat>Экран (4:3)</PresentationFormat>
  <Paragraphs>60</Paragraphs>
  <Slides>13</Slides>
  <Notes>8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Шаблон 2</vt:lpstr>
      <vt:lpstr>ИННОВАЦИОННЫЕ ПОДХОДЫ К ВЗАИМОДЕЙСТВИЮ С СЕМЬЯМИ ВОСПИТАННИКОВ ПРИ ОРГАНИЗАЦИИ ПРОЕКТНОЙ ДЕЯТЕЛЬНОСТИ </vt:lpstr>
      <vt:lpstr>Слайд 2</vt:lpstr>
      <vt:lpstr>Основные задачи работы с семьей: </vt:lpstr>
      <vt:lpstr>Слайд 4</vt:lpstr>
      <vt:lpstr>Слайд 5</vt:lpstr>
      <vt:lpstr>«Сотрудничаем вместе»</vt:lpstr>
      <vt:lpstr>Слайд 7</vt:lpstr>
      <vt:lpstr> Творческая мастерская  макет «Экзотические животные» </vt:lpstr>
      <vt:lpstr> Творческая мастерская  макет «Экзотические животные» </vt:lpstr>
      <vt:lpstr>Слайд 10</vt:lpstr>
      <vt:lpstr>Слайд 11</vt:lpstr>
      <vt:lpstr>Слайд 12</vt:lpstr>
      <vt:lpstr>  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Шаблон</dc:title>
  <dc:creator>пакупатель</dc:creator>
  <cp:lastModifiedBy>пакупатель</cp:lastModifiedBy>
  <cp:revision>64</cp:revision>
  <dcterms:created xsi:type="dcterms:W3CDTF">2015-02-14T08:58:57Z</dcterms:created>
  <dcterms:modified xsi:type="dcterms:W3CDTF">2017-08-25T09:31:33Z</dcterms:modified>
</cp:coreProperties>
</file>