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68" r:id="rId2"/>
    <p:sldId id="269" r:id="rId3"/>
    <p:sldId id="259" r:id="rId4"/>
    <p:sldId id="260" r:id="rId5"/>
    <p:sldId id="261" r:id="rId6"/>
    <p:sldId id="263" r:id="rId7"/>
    <p:sldId id="262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66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9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NewYearBlue\729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3"/>
            <a:ext cx="7772400" cy="1143008"/>
          </a:xfrm>
          <a:solidFill>
            <a:schemeClr val="bg1">
              <a:alpha val="77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643182"/>
            <a:ext cx="6400800" cy="857256"/>
          </a:xfrm>
          <a:solidFill>
            <a:schemeClr val="bg1">
              <a:alpha val="78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50538-7DB9-467F-B570-E890795FC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59EC3-49AE-4A95-B644-819771F60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58D2B-D02E-4B22-A9D8-0A7FB9595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DA53F-07AC-44F4-9CE5-F8A65A03E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4172-7002-432A-B959-CAAB61F69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66632-37C2-40C9-84C3-B30CA8F35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57B9-DE09-4B3B-AC8E-AE8FC030A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10EE-3E12-4A6F-AF7D-C3075739C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1117F-6B16-4718-8110-8051B059D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F6D2A-8368-4EAF-A299-2667AA0F3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NewYearBlue\NewYearBlueSlia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85875"/>
            <a:ext cx="8229600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05000"/>
            <a:ext cx="6400800" cy="3757613"/>
          </a:xfrm>
          <a:solidFill>
            <a:srgbClr val="003399">
              <a:alpha val="78000"/>
            </a:srgbClr>
          </a:solidFill>
          <a:ln w="57150">
            <a:solidFill>
              <a:schemeClr val="bg1"/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Мы слепили снежный ком,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Шляпу сделали на нём,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Нос приделали и в миг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Получился…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Снеговик           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2362200"/>
            <a:ext cx="8305800" cy="1862048"/>
          </a:xfrm>
          <a:prstGeom prst="rect">
            <a:avLst/>
          </a:prstGeom>
          <a:noFill/>
        </p:spPr>
        <p:txBody>
          <a:bodyPr>
            <a:spAutoFit/>
            <a:scene3d>
              <a:camera prst="perspectiveContrastingRightFacing"/>
              <a:lightRig rig="threePt" dir="t"/>
            </a:scene3d>
          </a:bodyPr>
          <a:lstStyle/>
          <a:p>
            <a:pPr>
              <a:defRPr/>
            </a:pPr>
            <a:r>
              <a:rPr lang="ru-RU" sz="11500" b="1" dirty="0">
                <a:solidFill>
                  <a:schemeClr val="bg1"/>
                </a:solidFill>
                <a:latin typeface="Cambria" pitchFamily="18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funforkids.ru/pictures/snowflake/snowflake086.png"/>
          <p:cNvPicPr>
            <a:picLocks noChangeAspect="1" noChangeArrowheads="1"/>
          </p:cNvPicPr>
          <p:nvPr/>
        </p:nvPicPr>
        <p:blipFill>
          <a:blip r:embed="rId2" cstate="print">
            <a:lum bright="60000"/>
          </a:blip>
          <a:srcRect/>
          <a:stretch>
            <a:fillRect/>
          </a:stretch>
        </p:blipFill>
        <p:spPr bwMode="auto">
          <a:xfrm>
            <a:off x="7543800" y="4419600"/>
            <a:ext cx="140017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funforkids.ru/pictures/snowflake/snowflake128.png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7543800" y="2590800"/>
            <a:ext cx="128905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http://funforkids.ru/pictures/snowflake/snowflake18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609600"/>
            <a:ext cx="147955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funforkids.ru/pictures/snowflake/snowflake047.png"/>
          <p:cNvPicPr>
            <a:picLocks noChangeAspect="1" noChangeArrowheads="1"/>
          </p:cNvPicPr>
          <p:nvPr/>
        </p:nvPicPr>
        <p:blipFill>
          <a:blip r:embed="rId5" cstate="print">
            <a:lum bright="26000"/>
          </a:blip>
          <a:srcRect/>
          <a:stretch>
            <a:fillRect/>
          </a:stretch>
        </p:blipFill>
        <p:spPr bwMode="auto">
          <a:xfrm>
            <a:off x="357188" y="4929188"/>
            <a:ext cx="15621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ttp://funforkids.ru/pictures/snowflake/snowflake128.png"/>
          <p:cNvPicPr>
            <a:picLocks noChangeAspect="1" noChangeArrowheads="1"/>
          </p:cNvPicPr>
          <p:nvPr/>
        </p:nvPicPr>
        <p:blipFill>
          <a:blip r:embed="rId6" cstate="print">
            <a:lum bright="40000"/>
          </a:blip>
          <a:srcRect/>
          <a:stretch>
            <a:fillRect/>
          </a:stretch>
        </p:blipFill>
        <p:spPr bwMode="auto">
          <a:xfrm>
            <a:off x="381000" y="2590800"/>
            <a:ext cx="1439863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funforkids.ru/pictures/snowflake/snowflake056.png"/>
          <p:cNvPicPr>
            <a:picLocks noChangeAspect="1" noChangeArrowheads="1"/>
          </p:cNvPicPr>
          <p:nvPr/>
        </p:nvPicPr>
        <p:blipFill>
          <a:blip r:embed="rId7" cstate="print">
            <a:lum bright="10000"/>
          </a:blip>
          <a:srcRect/>
          <a:stretch>
            <a:fillRect/>
          </a:stretch>
        </p:blipFill>
        <p:spPr bwMode="auto">
          <a:xfrm>
            <a:off x="285750" y="357188"/>
            <a:ext cx="1452563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743200" y="914400"/>
            <a:ext cx="4114800" cy="762000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Изложение.</a:t>
            </a:r>
          </a:p>
        </p:txBody>
      </p:sp>
      <p:sp>
        <p:nvSpPr>
          <p:cNvPr id="15369" name="Rectangle 3"/>
          <p:cNvSpPr txBox="1">
            <a:spLocks noChangeArrowheads="1"/>
          </p:cNvSpPr>
          <p:nvPr/>
        </p:nvSpPr>
        <p:spPr bwMode="auto">
          <a:xfrm>
            <a:off x="2286000" y="1524000"/>
            <a:ext cx="56388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6000" dirty="0">
                <a:solidFill>
                  <a:schemeClr val="bg1"/>
                </a:solidFill>
              </a:rPr>
              <a:t>   </a:t>
            </a:r>
            <a:r>
              <a:rPr lang="ru-RU" sz="6000" dirty="0" smtClean="0">
                <a:solidFill>
                  <a:schemeClr val="bg1"/>
                </a:solidFill>
              </a:rPr>
              <a:t>Снеговик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15370" name="Picture 6" descr="http://salfetochka.com/components/com_virtuemart/shop_image/product/4501.____________51f0eeaa630a1.jpg"/>
          <p:cNvPicPr>
            <a:picLocks noChangeAspect="1" noChangeArrowheads="1"/>
          </p:cNvPicPr>
          <p:nvPr/>
        </p:nvPicPr>
        <p:blipFill>
          <a:blip r:embed="rId8" cstate="print">
            <a:lum bright="2000" contrast="34000"/>
          </a:blip>
          <a:srcRect/>
          <a:stretch>
            <a:fillRect/>
          </a:stretch>
        </p:blipFill>
        <p:spPr bwMode="auto">
          <a:xfrm>
            <a:off x="2667000" y="2438400"/>
            <a:ext cx="4191000" cy="4191000"/>
          </a:xfrm>
          <a:prstGeom prst="rect">
            <a:avLst/>
          </a:prstGeom>
          <a:noFill/>
          <a:ln w="50800" cmpd="thickThin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667000" y="304800"/>
            <a:ext cx="4114800" cy="762000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12 января.</a:t>
            </a:r>
            <a:endParaRPr lang="ru-RU" b="1" i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667000" y="1676400"/>
            <a:ext cx="6248400" cy="3971925"/>
          </a:xfrm>
        </p:spPr>
        <p:txBody>
          <a:bodyPr/>
          <a:lstStyle/>
          <a:p>
            <a:pPr eaLnBrk="1" hangingPunct="1"/>
            <a:r>
              <a:rPr lang="ru-RU" sz="4800" b="1" i="1" smtClean="0"/>
              <a:t>Кто из вас лепил снеговика?</a:t>
            </a:r>
          </a:p>
          <a:p>
            <a:pPr eaLnBrk="1" hangingPunct="1"/>
            <a:r>
              <a:rPr lang="ru-RU" sz="4800" b="1" i="1" smtClean="0"/>
              <a:t>Расскажите, как вы это делали?</a:t>
            </a:r>
          </a:p>
        </p:txBody>
      </p:sp>
      <p:pic>
        <p:nvPicPr>
          <p:cNvPr id="7" name="Picture 11" descr="http://allforchildren.ru/pictures/snowman_s/snowman0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2209800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ЗНАКОМСТВО С ТЕКСТОМ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7772400" cy="4038600"/>
          </a:xfrm>
          <a:solidFill>
            <a:schemeClr val="bg1"/>
          </a:solidFill>
        </p:spPr>
        <p:txBody>
          <a:bodyPr/>
          <a:lstStyle/>
          <a:p>
            <a:pPr marL="87313" indent="271463" algn="just" eaLnBrk="1" hangingPunct="1">
              <a:buFontTx/>
              <a:buNone/>
            </a:pPr>
            <a:r>
              <a:rPr lang="ru-RU" b="1" smtClean="0">
                <a:solidFill>
                  <a:srgbClr val="003399"/>
                </a:solidFill>
              </a:rPr>
              <a:t>   Весь день шёл мягкий снег. Дети решили слепить снеговика. Мальчики скатали три снежных кома и положили их друг на друга. Девочки сделали из угольков глаза, из морковки- нос, из веток- рот. На голову надели старое ведро. В руку дали метлу. Хороший получился снеговик!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ДЕЛЕНИЕ ТЕКСТА НА ЧАСТИ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001000" cy="4495800"/>
          </a:xfrm>
          <a:solidFill>
            <a:schemeClr val="bg1"/>
          </a:solidFill>
        </p:spPr>
        <p:txBody>
          <a:bodyPr/>
          <a:lstStyle/>
          <a:p>
            <a:pPr marL="180975" indent="360363" eaLnBrk="1" hangingPunct="1">
              <a:lnSpc>
                <a:spcPct val="90000"/>
              </a:lnSpc>
              <a:buFontTx/>
              <a:buNone/>
            </a:pPr>
            <a:r>
              <a:rPr lang="ru-RU" sz="1600" b="1" smtClean="0">
                <a:solidFill>
                  <a:srgbClr val="003399"/>
                </a:solidFill>
              </a:rPr>
              <a:t>     </a:t>
            </a:r>
          </a:p>
          <a:p>
            <a:pPr marL="180975" indent="360363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3399"/>
                </a:solidFill>
              </a:rPr>
              <a:t>Весь день шёл мягкий снег. Дети решили слепить снеговика. </a:t>
            </a:r>
          </a:p>
          <a:p>
            <a:pPr marL="180975" indent="360363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3399"/>
                </a:solidFill>
              </a:rPr>
              <a:t>Мальчики скатали три снежных кома и положили их друг на друга. </a:t>
            </a:r>
          </a:p>
          <a:p>
            <a:pPr marL="180975" indent="360363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3399"/>
                </a:solidFill>
              </a:rPr>
              <a:t>Девочки сделали из угольков глаза, из морковки – нос, из веток – рот. На голову надели старое ведро. В руку дали метлу.         </a:t>
            </a:r>
          </a:p>
          <a:p>
            <a:pPr marL="180975" indent="360363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3399"/>
                </a:solidFill>
              </a:rPr>
              <a:t>Хороший получился снеговик!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/>
              <a:t>Объясни орфограммы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75"/>
            <a:ext cx="8229600" cy="4581525"/>
          </a:xfrm>
          <a:solidFill>
            <a:schemeClr val="bg1"/>
          </a:solidFill>
        </p:spPr>
        <p:txBody>
          <a:bodyPr rtlCol="0">
            <a:normAutofit lnSpcReduction="10000"/>
          </a:bodyPr>
          <a:lstStyle/>
          <a:p>
            <a:pPr indent="371475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3399"/>
                </a:solidFill>
              </a:rPr>
              <a:t>Весь </a:t>
            </a:r>
            <a:r>
              <a:rPr lang="ru-RU" sz="3600" b="1" dirty="0">
                <a:solidFill>
                  <a:srgbClr val="003399"/>
                </a:solidFill>
              </a:rPr>
              <a:t>день ш</a:t>
            </a:r>
            <a:r>
              <a:rPr lang="ru-RU" sz="3600" b="1" dirty="0">
                <a:solidFill>
                  <a:srgbClr val="FF0000"/>
                </a:solidFill>
              </a:rPr>
              <a:t>ё</a:t>
            </a:r>
            <a:r>
              <a:rPr lang="ru-RU" sz="3600" b="1" dirty="0">
                <a:solidFill>
                  <a:srgbClr val="003399"/>
                </a:solidFill>
              </a:rPr>
              <a:t>л мя</a:t>
            </a:r>
            <a:r>
              <a:rPr lang="ru-RU" sz="3600" b="1" dirty="0">
                <a:solidFill>
                  <a:srgbClr val="FF0000"/>
                </a:solidFill>
              </a:rPr>
              <a:t>г</a:t>
            </a:r>
            <a:r>
              <a:rPr lang="ru-RU" sz="3600" b="1" dirty="0">
                <a:solidFill>
                  <a:srgbClr val="003399"/>
                </a:solidFill>
              </a:rPr>
              <a:t>кий сне</a:t>
            </a:r>
            <a:r>
              <a:rPr lang="ru-RU" sz="3600" b="1" dirty="0">
                <a:solidFill>
                  <a:srgbClr val="FF0000"/>
                </a:solidFill>
              </a:rPr>
              <a:t>г</a:t>
            </a:r>
            <a:r>
              <a:rPr lang="ru-RU" sz="3600" b="1" dirty="0">
                <a:solidFill>
                  <a:srgbClr val="003399"/>
                </a:solidFill>
              </a:rPr>
              <a:t>. Дети р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>
                <a:solidFill>
                  <a:srgbClr val="003399"/>
                </a:solidFill>
              </a:rPr>
              <a:t>ш</a:t>
            </a:r>
            <a:r>
              <a:rPr lang="ru-RU" sz="3600" b="1" dirty="0">
                <a:solidFill>
                  <a:srgbClr val="FF0000"/>
                </a:solidFill>
              </a:rPr>
              <a:t>и</a:t>
            </a:r>
            <a:r>
              <a:rPr lang="ru-RU" sz="3600" b="1" dirty="0">
                <a:solidFill>
                  <a:srgbClr val="003399"/>
                </a:solidFill>
              </a:rPr>
              <a:t>ли сл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>
                <a:solidFill>
                  <a:srgbClr val="003399"/>
                </a:solidFill>
              </a:rPr>
              <a:t>пить сн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>
                <a:solidFill>
                  <a:srgbClr val="003399"/>
                </a:solidFill>
              </a:rPr>
              <a:t>г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rgbClr val="003399"/>
                </a:solidFill>
              </a:rPr>
              <a:t>вика. </a:t>
            </a:r>
          </a:p>
          <a:p>
            <a:pPr indent="371475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3399"/>
                </a:solidFill>
              </a:rPr>
              <a:t>Мальчики </a:t>
            </a:r>
            <a:r>
              <a:rPr lang="ru-RU" sz="3600" b="1" dirty="0">
                <a:solidFill>
                  <a:srgbClr val="003399"/>
                </a:solidFill>
              </a:rPr>
              <a:t>ск</a:t>
            </a:r>
            <a:r>
              <a:rPr lang="ru-RU" sz="3600" b="1" dirty="0">
                <a:solidFill>
                  <a:srgbClr val="FF0000"/>
                </a:solidFill>
              </a:rPr>
              <a:t>а</a:t>
            </a:r>
            <a:r>
              <a:rPr lang="ru-RU" sz="3600" b="1" dirty="0">
                <a:solidFill>
                  <a:srgbClr val="003399"/>
                </a:solidFill>
              </a:rPr>
              <a:t>тали три снежных кома и п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rgbClr val="003399"/>
                </a:solidFill>
              </a:rPr>
              <a:t>л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rgbClr val="003399"/>
                </a:solidFill>
              </a:rPr>
              <a:t>ж</a:t>
            </a:r>
            <a:r>
              <a:rPr lang="ru-RU" sz="3600" b="1" dirty="0">
                <a:solidFill>
                  <a:srgbClr val="FF0000"/>
                </a:solidFill>
              </a:rPr>
              <a:t>и</a:t>
            </a:r>
            <a:r>
              <a:rPr lang="ru-RU" sz="3600" b="1" dirty="0">
                <a:solidFill>
                  <a:srgbClr val="003399"/>
                </a:solidFill>
              </a:rPr>
              <a:t>ли их дру</a:t>
            </a:r>
            <a:r>
              <a:rPr lang="ru-RU" sz="3600" b="1" dirty="0">
                <a:solidFill>
                  <a:srgbClr val="FF0000"/>
                </a:solidFill>
              </a:rPr>
              <a:t>г</a:t>
            </a:r>
            <a:r>
              <a:rPr lang="ru-RU" sz="3600" b="1" dirty="0">
                <a:solidFill>
                  <a:srgbClr val="003399"/>
                </a:solidFill>
              </a:rPr>
              <a:t> на друга. </a:t>
            </a:r>
          </a:p>
          <a:p>
            <a:pPr indent="371475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3399"/>
                </a:solidFill>
              </a:rPr>
              <a:t>Дев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srgbClr val="003399"/>
                </a:solidFill>
              </a:rPr>
              <a:t>чки </a:t>
            </a:r>
            <a:r>
              <a:rPr lang="ru-RU" sz="3600" b="1" dirty="0">
                <a:solidFill>
                  <a:srgbClr val="FF0000"/>
                </a:solidFill>
              </a:rPr>
              <a:t>с</a:t>
            </a:r>
            <a:r>
              <a:rPr lang="ru-RU" sz="3600" b="1" dirty="0">
                <a:solidFill>
                  <a:srgbClr val="003399"/>
                </a:solidFill>
              </a:rPr>
              <a:t>делали из уг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rgbClr val="003399"/>
                </a:solidFill>
              </a:rPr>
              <a:t>лько</a:t>
            </a:r>
            <a:r>
              <a:rPr lang="ru-RU" sz="3600" b="1" dirty="0">
                <a:solidFill>
                  <a:srgbClr val="FF0000"/>
                </a:solidFill>
              </a:rPr>
              <a:t>в</a:t>
            </a:r>
            <a:r>
              <a:rPr lang="ru-RU" sz="3600" b="1" dirty="0">
                <a:solidFill>
                  <a:srgbClr val="003399"/>
                </a:solidFill>
              </a:rPr>
              <a:t> гл</a:t>
            </a:r>
            <a:r>
              <a:rPr lang="ru-RU" sz="3600" b="1" dirty="0">
                <a:solidFill>
                  <a:srgbClr val="FF0000"/>
                </a:solidFill>
              </a:rPr>
              <a:t>а</a:t>
            </a:r>
            <a:r>
              <a:rPr lang="ru-RU" sz="3600" b="1" dirty="0">
                <a:solidFill>
                  <a:srgbClr val="003399"/>
                </a:solidFill>
              </a:rPr>
              <a:t>за, из </a:t>
            </a:r>
            <a:r>
              <a:rPr lang="ru-RU" sz="3600" b="1" dirty="0" smtClean="0">
                <a:solidFill>
                  <a:srgbClr val="003399"/>
                </a:solidFill>
              </a:rPr>
              <a:t>м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srgbClr val="003399"/>
                </a:solidFill>
              </a:rPr>
              <a:t>рковки – но</a:t>
            </a:r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>
                <a:solidFill>
                  <a:srgbClr val="003399"/>
                </a:solidFill>
              </a:rPr>
              <a:t>, из </a:t>
            </a:r>
            <a:r>
              <a:rPr lang="ru-RU" sz="3600" b="1" dirty="0" smtClean="0">
                <a:solidFill>
                  <a:srgbClr val="003399"/>
                </a:solidFill>
              </a:rPr>
              <a:t>веток – ро</a:t>
            </a:r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r>
              <a:rPr lang="ru-RU" sz="3600" b="1" dirty="0">
                <a:solidFill>
                  <a:srgbClr val="003399"/>
                </a:solidFill>
              </a:rPr>
              <a:t>. На гол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rgbClr val="003399"/>
                </a:solidFill>
              </a:rPr>
              <a:t>ву надели стар</a:t>
            </a:r>
            <a:r>
              <a:rPr lang="ru-RU" sz="3600" b="1" dirty="0">
                <a:solidFill>
                  <a:srgbClr val="FF0000"/>
                </a:solidFill>
              </a:rPr>
              <a:t>ое</a:t>
            </a:r>
            <a:r>
              <a:rPr lang="ru-RU" sz="3600" b="1" dirty="0">
                <a:solidFill>
                  <a:srgbClr val="003399"/>
                </a:solidFill>
              </a:rPr>
              <a:t> в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>
                <a:solidFill>
                  <a:srgbClr val="003399"/>
                </a:solidFill>
              </a:rPr>
              <a:t>дро. В руку дали м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>
                <a:solidFill>
                  <a:srgbClr val="003399"/>
                </a:solidFill>
              </a:rPr>
              <a:t>тлу. </a:t>
            </a:r>
            <a:endParaRPr lang="ru-RU" sz="3600" b="1" dirty="0" smtClean="0">
              <a:solidFill>
                <a:srgbClr val="003399"/>
              </a:solidFill>
            </a:endParaRPr>
          </a:p>
          <a:p>
            <a:pPr indent="371475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3399"/>
                </a:solidFill>
              </a:rPr>
              <a:t>Х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srgbClr val="003399"/>
                </a:solidFill>
              </a:rPr>
              <a:t>рош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sz="3600" b="1" dirty="0" smtClean="0">
                <a:solidFill>
                  <a:srgbClr val="003399"/>
                </a:solidFill>
              </a:rPr>
              <a:t>й </a:t>
            </a:r>
            <a:r>
              <a:rPr lang="ru-RU" sz="3600" b="1" dirty="0">
                <a:solidFill>
                  <a:srgbClr val="003399"/>
                </a:solidFill>
              </a:rPr>
              <a:t>получился </a:t>
            </a:r>
            <a:r>
              <a:rPr lang="ru-RU" sz="3600" b="1" dirty="0" smtClean="0">
                <a:solidFill>
                  <a:srgbClr val="003399"/>
                </a:solidFill>
              </a:rPr>
              <a:t>сн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>
                <a:solidFill>
                  <a:srgbClr val="003399"/>
                </a:solidFill>
              </a:rPr>
              <a:t>говик</a:t>
            </a:r>
            <a:endParaRPr lang="ru-RU" sz="36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066800"/>
            <a:ext cx="8229600" cy="4191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3399"/>
                </a:solidFill>
              </a:rPr>
              <a:t>Какой сне</a:t>
            </a:r>
            <a:r>
              <a:rPr lang="ru-RU" sz="3600" b="1" smtClean="0">
                <a:solidFill>
                  <a:srgbClr val="C00000"/>
                </a:solidFill>
              </a:rPr>
              <a:t>г</a:t>
            </a:r>
            <a:r>
              <a:rPr lang="ru-RU" sz="3600" b="1" smtClean="0">
                <a:solidFill>
                  <a:srgbClr val="003399"/>
                </a:solidFill>
              </a:rPr>
              <a:t> шёл весь день?</a:t>
            </a:r>
          </a:p>
          <a:p>
            <a:pPr eaLnBrk="1" hangingPunct="1">
              <a:buFont typeface="Arial" charset="0"/>
              <a:buNone/>
            </a:pPr>
            <a:r>
              <a:rPr lang="ru-RU" sz="3600" b="1" smtClean="0">
                <a:solidFill>
                  <a:srgbClr val="003399"/>
                </a:solidFill>
              </a:rPr>
              <a:t>    </a:t>
            </a:r>
          </a:p>
          <a:p>
            <a:pPr eaLnBrk="1" hangingPunct="1"/>
            <a:r>
              <a:rPr lang="ru-RU" sz="3600" b="1" smtClean="0">
                <a:solidFill>
                  <a:srgbClr val="003399"/>
                </a:solidFill>
              </a:rPr>
              <a:t>Что решили </a:t>
            </a:r>
            <a:r>
              <a:rPr lang="ru-RU" sz="3600" b="1" smtClean="0">
                <a:solidFill>
                  <a:srgbClr val="C00000"/>
                </a:solidFill>
              </a:rPr>
              <a:t>с</a:t>
            </a:r>
            <a:r>
              <a:rPr lang="ru-RU" sz="3600" b="1" smtClean="0">
                <a:solidFill>
                  <a:srgbClr val="003399"/>
                </a:solidFill>
              </a:rPr>
              <a:t>делать дети?</a:t>
            </a:r>
          </a:p>
          <a:p>
            <a:pPr eaLnBrk="1" hangingPunct="1"/>
            <a:endParaRPr lang="ru-RU" sz="3600" b="1" smtClean="0">
              <a:solidFill>
                <a:srgbClr val="003399"/>
              </a:solidFill>
            </a:endParaRPr>
          </a:p>
          <a:p>
            <a:pPr eaLnBrk="1" hangingPunct="1"/>
            <a:r>
              <a:rPr lang="ru-RU" sz="3600" b="1" smtClean="0">
                <a:solidFill>
                  <a:srgbClr val="003399"/>
                </a:solidFill>
              </a:rPr>
              <a:t>Что сделали мальчики?</a:t>
            </a:r>
          </a:p>
          <a:p>
            <a:pPr eaLnBrk="1" hangingPunct="1"/>
            <a:endParaRPr lang="ru-RU" sz="3600" b="1" smtClean="0">
              <a:solidFill>
                <a:srgbClr val="003399"/>
              </a:solidFill>
            </a:endParaRPr>
          </a:p>
        </p:txBody>
      </p:sp>
      <p:pic>
        <p:nvPicPr>
          <p:cNvPr id="20483" name="Picture 6" descr="http://salfetochka.com/components/com_virtuemart/shop_image/product/4501.____________51f0eeaa630a1.jpg"/>
          <p:cNvPicPr>
            <a:picLocks noChangeAspect="1" noChangeArrowheads="1"/>
          </p:cNvPicPr>
          <p:nvPr/>
        </p:nvPicPr>
        <p:blipFill>
          <a:blip r:embed="rId2" cstate="print">
            <a:lum bright="2000" contrast="34000"/>
          </a:blip>
          <a:srcRect/>
          <a:stretch>
            <a:fillRect/>
          </a:stretch>
        </p:blipFill>
        <p:spPr bwMode="auto">
          <a:xfrm>
            <a:off x="0" y="4419600"/>
            <a:ext cx="2438400" cy="2438400"/>
          </a:xfrm>
          <a:prstGeom prst="rect">
            <a:avLst/>
          </a:prstGeom>
          <a:noFill/>
          <a:ln w="50800" cmpd="thickThin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22938" y="1676400"/>
            <a:ext cx="1668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мя_кий</a:t>
            </a:r>
            <a:endParaRPr lang="ru-RU" sz="3200">
              <a:solidFill>
                <a:srgbClr val="0066CC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248400" y="1676400"/>
            <a:ext cx="455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г</a:t>
            </a:r>
            <a:endParaRPr lang="ru-RU" sz="320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343400" y="1600200"/>
            <a:ext cx="1944688" cy="317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267200" y="3048000"/>
            <a:ext cx="411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сл_пить сн_г_вика</a:t>
            </a:r>
            <a:endParaRPr lang="ru-RU" sz="3200">
              <a:solidFill>
                <a:srgbClr val="0066CC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503988" y="3048000"/>
            <a:ext cx="422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е</a:t>
            </a:r>
            <a:endParaRPr lang="ru-RU" sz="360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438400" y="4419600"/>
            <a:ext cx="670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три снежных кома и п_л_ж_ли </a:t>
            </a:r>
            <a:endParaRPr lang="ru-RU" sz="3200">
              <a:solidFill>
                <a:srgbClr val="0066CC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3657600" y="4191000"/>
            <a:ext cx="2022475" cy="317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6962775" y="3048000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7010400" y="4419600"/>
            <a:ext cx="43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>
            <a:spLocks noChangeArrowheads="1"/>
          </p:cNvSpPr>
          <p:nvPr/>
        </p:nvSpPr>
        <p:spPr bwMode="auto">
          <a:xfrm>
            <a:off x="7543800" y="4419600"/>
            <a:ext cx="466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>
            <a:spLocks noChangeArrowheads="1"/>
          </p:cNvSpPr>
          <p:nvPr/>
        </p:nvSpPr>
        <p:spPr bwMode="auto">
          <a:xfrm>
            <a:off x="8077200" y="4419600"/>
            <a:ext cx="466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и</a:t>
            </a:r>
            <a:endParaRPr lang="ru-RU" sz="3200">
              <a:solidFill>
                <a:srgbClr val="C00000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V="1">
            <a:off x="5257800" y="2971800"/>
            <a:ext cx="1011238" cy="317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1676400" y="228600"/>
            <a:ext cx="617220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Работа по вопросам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8" name="Прямоугольник 67"/>
          <p:cNvSpPr>
            <a:spLocks noChangeArrowheads="1"/>
          </p:cNvSpPr>
          <p:nvPr/>
        </p:nvSpPr>
        <p:spPr bwMode="auto">
          <a:xfrm>
            <a:off x="4800600" y="3048000"/>
            <a:ext cx="422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е</a:t>
            </a:r>
            <a:endParaRPr lang="ru-RU" sz="36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18" grpId="0"/>
      <p:bldP spid="19" grpId="0"/>
      <p:bldP spid="35" grpId="0"/>
      <p:bldP spid="41" grpId="0"/>
      <p:bldP spid="42" grpId="0"/>
      <p:bldP spid="43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"/>
            <a:ext cx="8229600" cy="67056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3399"/>
                </a:solidFill>
              </a:rPr>
              <a:t>Что сделали девочки?</a:t>
            </a:r>
          </a:p>
          <a:p>
            <a:pPr eaLnBrk="1" hangingPunct="1"/>
            <a:endParaRPr lang="ru-RU" sz="3600" b="1" smtClean="0">
              <a:solidFill>
                <a:srgbClr val="003399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z="4000" b="1" smtClean="0">
              <a:solidFill>
                <a:srgbClr val="003399"/>
              </a:solidFill>
            </a:endParaRPr>
          </a:p>
          <a:p>
            <a:pPr eaLnBrk="1" hangingPunct="1"/>
            <a:r>
              <a:rPr lang="ru-RU" sz="4000" b="1" smtClean="0">
                <a:solidFill>
                  <a:srgbClr val="003399"/>
                </a:solidFill>
              </a:rPr>
              <a:t>Что надели снеговику на голову?</a:t>
            </a:r>
          </a:p>
          <a:p>
            <a:pPr eaLnBrk="1" hangingPunct="1"/>
            <a:endParaRPr lang="ru-RU" sz="3600" b="1" smtClean="0">
              <a:solidFill>
                <a:srgbClr val="003399"/>
              </a:solidFill>
            </a:endParaRPr>
          </a:p>
          <a:p>
            <a:pPr eaLnBrk="1" hangingPunct="1"/>
            <a:r>
              <a:rPr lang="ru-RU" sz="4000" b="1" smtClean="0">
                <a:solidFill>
                  <a:srgbClr val="003399"/>
                </a:solidFill>
              </a:rPr>
              <a:t>Что ему дали в руки?</a:t>
            </a:r>
          </a:p>
          <a:p>
            <a:pPr eaLnBrk="1" hangingPunct="1"/>
            <a:endParaRPr lang="ru-RU" sz="3600" b="1" smtClean="0">
              <a:solidFill>
                <a:srgbClr val="003399"/>
              </a:solidFill>
            </a:endParaRPr>
          </a:p>
          <a:p>
            <a:pPr eaLnBrk="1" hangingPunct="1"/>
            <a:r>
              <a:rPr lang="ru-RU" sz="4000" b="1" smtClean="0">
                <a:solidFill>
                  <a:srgbClr val="003399"/>
                </a:solidFill>
              </a:rPr>
              <a:t>Какой получился снеговик?</a:t>
            </a:r>
          </a:p>
          <a:p>
            <a:pPr eaLnBrk="1" hangingPunct="1"/>
            <a:endParaRPr lang="ru-RU" sz="4000" b="1" smtClean="0">
              <a:solidFill>
                <a:srgbClr val="003399"/>
              </a:solidFill>
            </a:endParaRPr>
          </a:p>
          <a:p>
            <a:pPr eaLnBrk="1" hangingPunct="1"/>
            <a:endParaRPr lang="ru-RU" b="1" smtClean="0">
              <a:solidFill>
                <a:srgbClr val="003399"/>
              </a:solidFill>
            </a:endParaRPr>
          </a:p>
        </p:txBody>
      </p:sp>
      <p:pic>
        <p:nvPicPr>
          <p:cNvPr id="21507" name="Picture 6" descr="http://salfetochka.com/components/com_virtuemart/shop_image/product/4501.____________51f0eeaa630a1.jpg"/>
          <p:cNvPicPr>
            <a:picLocks noChangeAspect="1" noChangeArrowheads="1"/>
          </p:cNvPicPr>
          <p:nvPr/>
        </p:nvPicPr>
        <p:blipFill>
          <a:blip r:embed="rId2" cstate="print">
            <a:lum bright="2000" contrast="34000"/>
          </a:blip>
          <a:srcRect/>
          <a:stretch>
            <a:fillRect/>
          </a:stretch>
        </p:blipFill>
        <p:spPr bwMode="auto">
          <a:xfrm>
            <a:off x="6858000" y="4572000"/>
            <a:ext cx="2286000" cy="2286000"/>
          </a:xfrm>
          <a:prstGeom prst="rect">
            <a:avLst/>
          </a:prstGeom>
          <a:noFill/>
          <a:ln w="50800" cmpd="thickThin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495800" y="762000"/>
            <a:ext cx="3987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из уг_льков  …, </a:t>
            </a:r>
          </a:p>
          <a:p>
            <a:r>
              <a:rPr lang="ru-RU" sz="3200" b="1">
                <a:solidFill>
                  <a:srgbClr val="0066CC"/>
                </a:solidFill>
              </a:rPr>
              <a:t>из м_рко_ки - …, </a:t>
            </a:r>
          </a:p>
          <a:p>
            <a:r>
              <a:rPr lang="ru-RU" sz="3200" b="1">
                <a:solidFill>
                  <a:srgbClr val="0066CC"/>
                </a:solidFill>
              </a:rPr>
              <a:t>из веток - … .</a:t>
            </a:r>
            <a:endParaRPr lang="ru-RU" sz="3200">
              <a:solidFill>
                <a:srgbClr val="0066CC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5486400" y="762000"/>
            <a:ext cx="30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5410200" y="3048000"/>
            <a:ext cx="290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стар__ в_дро</a:t>
            </a:r>
            <a:endParaRPr lang="ru-RU" sz="3200">
              <a:solidFill>
                <a:srgbClr val="0066CC"/>
              </a:solidFill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7162800" y="3048000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е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4724400" y="4343400"/>
            <a:ext cx="1431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м_тлу</a:t>
            </a:r>
            <a:endParaRPr lang="ru-RU" sz="3200">
              <a:solidFill>
                <a:srgbClr val="0066CC"/>
              </a:solidFill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5029200" y="4343400"/>
            <a:ext cx="4143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е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4495800" y="5791200"/>
            <a:ext cx="1982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CC"/>
                </a:solidFill>
              </a:rPr>
              <a:t>х_рош_й</a:t>
            </a:r>
            <a:endParaRPr lang="ru-RU" sz="3200">
              <a:solidFill>
                <a:srgbClr val="0066CC"/>
              </a:solidFill>
            </a:endParaRP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5715000" y="579120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и</a:t>
            </a:r>
            <a:endParaRPr lang="ru-RU" sz="3200">
              <a:solidFill>
                <a:srgbClr val="C00000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581400" y="762000"/>
            <a:ext cx="213360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715000" y="2895600"/>
            <a:ext cx="220980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810000" y="4267200"/>
            <a:ext cx="144780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572000" y="6400800"/>
            <a:ext cx="175260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410200" y="1219200"/>
            <a:ext cx="38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6324600" y="1219200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в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4724400" y="5791200"/>
            <a:ext cx="427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45" name="Прямоугольник 44"/>
          <p:cNvSpPr>
            <a:spLocks noChangeArrowheads="1"/>
          </p:cNvSpPr>
          <p:nvPr/>
        </p:nvSpPr>
        <p:spPr bwMode="auto">
          <a:xfrm>
            <a:off x="6248400" y="3048000"/>
            <a:ext cx="83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ое</a:t>
            </a:r>
            <a:endParaRPr lang="ru-RU" sz="32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199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199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199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0" grpId="0"/>
      <p:bldP spid="36" grpId="0"/>
      <p:bldP spid="37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38200" y="838200"/>
            <a:ext cx="7467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chemeClr val="bg1"/>
                </a:solidFill>
              </a:rPr>
              <a:t>Прочитайте полученный текст.</a:t>
            </a:r>
          </a:p>
          <a:p>
            <a:pPr algn="ctr"/>
            <a:endParaRPr lang="ru-RU" sz="6000" b="1">
              <a:solidFill>
                <a:schemeClr val="bg1"/>
              </a:solidFill>
            </a:endParaRPr>
          </a:p>
          <a:p>
            <a:pPr algn="ctr"/>
            <a:r>
              <a:rPr lang="ru-RU" sz="6000" b="1">
                <a:solidFill>
                  <a:schemeClr val="bg1"/>
                </a:solidFill>
              </a:rPr>
              <a:t>Подчеркните опасные места.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Year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Презентация4</Template>
  <TotalTime>369</TotalTime>
  <Words>299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Comic Sans MS</vt:lpstr>
      <vt:lpstr>Arial</vt:lpstr>
      <vt:lpstr>Calibri</vt:lpstr>
      <vt:lpstr>NewYearBlue</vt:lpstr>
      <vt:lpstr>ОТГАДАЙТЕ ЗАГАДКУ</vt:lpstr>
      <vt:lpstr>Слайд 2</vt:lpstr>
      <vt:lpstr>Слайд 3</vt:lpstr>
      <vt:lpstr>ЗНАКОМСТВО С ТЕКСТОМ</vt:lpstr>
      <vt:lpstr>ДЕЛЕНИЕ ТЕКСТА НА ЧАСТИ</vt:lpstr>
      <vt:lpstr>Объясни орфограммы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</dc:creator>
  <cp:lastModifiedBy>Сергей</cp:lastModifiedBy>
  <cp:revision>29</cp:revision>
  <cp:lastPrinted>1601-01-01T00:00:00Z</cp:lastPrinted>
  <dcterms:created xsi:type="dcterms:W3CDTF">1601-01-01T00:00:00Z</dcterms:created>
  <dcterms:modified xsi:type="dcterms:W3CDTF">2017-01-11T17:04:03Z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