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A067"/>
    <a:srgbClr val="B339B3"/>
    <a:srgbClr val="CE7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D6BE45-61E4-444A-B57D-6AB3174B791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98372D-DF57-41AA-93E2-1CE44AB96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bg1"/>
                </a:solidFill>
              </a:rPr>
              <a:t>Тема урока :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chemeClr val="bg1"/>
                </a:solidFill>
              </a:rPr>
              <a:t>Кислоты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590404"/>
            <a:ext cx="8229600" cy="476252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2800" dirty="0" smtClean="0">
                <a:solidFill>
                  <a:schemeClr val="bg1"/>
                </a:solidFill>
              </a:rPr>
              <a:t>Взаимодействие с металлами, расположенными в электрохимическом ряду напряжений металлов до водорода.</a:t>
            </a:r>
          </a:p>
          <a:p>
            <a:pPr marL="571500" indent="-571500"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smtClean="0">
                <a:solidFill>
                  <a:schemeClr val="bg1"/>
                </a:solidFill>
              </a:rPr>
              <a:t>4.</a:t>
            </a:r>
            <a:r>
              <a:rPr lang="ru-RU" dirty="0" smtClean="0">
                <a:solidFill>
                  <a:schemeClr val="bg1"/>
                </a:solidFill>
              </a:rPr>
              <a:t> Химические свойства кислот: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941388" y="2977186"/>
            <a:ext cx="7416826" cy="3270932"/>
            <a:chOff x="1084264" y="2993312"/>
            <a:chExt cx="6828317" cy="2842815"/>
          </a:xfrm>
        </p:grpSpPr>
        <p:graphicFrame>
          <p:nvGraphicFramePr>
            <p:cNvPr id="4" name="Объект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1590055"/>
                </p:ext>
              </p:extLst>
            </p:nvPr>
          </p:nvGraphicFramePr>
          <p:xfrm>
            <a:off x="1084264" y="2993312"/>
            <a:ext cx="6828317" cy="2441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Equation" r:id="rId3" imgW="2819160" imgH="1066680" progId="Equation.DSMT4">
                    <p:embed/>
                  </p:oleObj>
                </mc:Choice>
                <mc:Fallback>
                  <p:oleObj name="Equation" r:id="rId3" imgW="2819160" imgH="106668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4264" y="2993312"/>
                          <a:ext cx="6828317" cy="2441575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1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3432887" y="4378447"/>
              <a:ext cx="928694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962735" y="3857628"/>
              <a:ext cx="3949846" cy="104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окислитель, восстановление</a:t>
              </a:r>
            </a:p>
            <a:p>
              <a:endParaRPr lang="ru-RU" sz="2400" dirty="0"/>
            </a:p>
            <a:p>
              <a:r>
                <a:rPr lang="ru-RU" sz="2400" dirty="0" smtClean="0"/>
                <a:t>восстановитель, окисление</a:t>
              </a:r>
              <a:endParaRPr lang="ru-RU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60500" y="5434887"/>
              <a:ext cx="2983245" cy="401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chemeClr val="bg1"/>
                  </a:solidFill>
                </a:rPr>
                <a:t>ацетат магния</a:t>
              </a:r>
              <a:endParaRPr lang="ru-RU" sz="2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878" y="692696"/>
            <a:ext cx="8501122" cy="4572000"/>
          </a:xfrm>
        </p:spPr>
        <p:txBody>
          <a:bodyPr/>
          <a:lstStyle/>
          <a:p>
            <a:pPr marL="571500" indent="-571500">
              <a:buFont typeface="+mj-lt"/>
              <a:buAutoNum type="romanUcPeriod" startAt="2"/>
            </a:pPr>
            <a:r>
              <a:rPr lang="ru-RU" sz="2800" dirty="0" smtClean="0">
                <a:solidFill>
                  <a:schemeClr val="bg1"/>
                </a:solidFill>
              </a:rPr>
              <a:t>Взаимодействие с основными и </a:t>
            </a:r>
            <a:r>
              <a:rPr lang="ru-RU" sz="2800" dirty="0" err="1" smtClean="0">
                <a:solidFill>
                  <a:schemeClr val="bg1"/>
                </a:solidFill>
              </a:rPr>
              <a:t>амфотерными</a:t>
            </a:r>
            <a:r>
              <a:rPr lang="ru-RU" sz="2800" dirty="0" smtClean="0">
                <a:solidFill>
                  <a:schemeClr val="bg1"/>
                </a:solidFill>
              </a:rPr>
              <a:t> оксидами.</a:t>
            </a:r>
          </a:p>
          <a:p>
            <a:pPr marL="571500" indent="-57150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571500" indent="-57150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571500" indent="-57150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571500" indent="-57150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571500" indent="-212725">
              <a:buNone/>
            </a:pPr>
            <a:endParaRPr lang="ru-RU" sz="28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628238"/>
              </p:ext>
            </p:extLst>
          </p:nvPr>
        </p:nvGraphicFramePr>
        <p:xfrm>
          <a:off x="857224" y="2285992"/>
          <a:ext cx="7072362" cy="1736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3" imgW="2844720" imgH="698400" progId="Equation.DSMT4">
                  <p:embed/>
                </p:oleObj>
              </mc:Choice>
              <mc:Fallback>
                <p:oleObj name="Equation" r:id="rId3" imgW="2844720" imgH="698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2285992"/>
                        <a:ext cx="7072362" cy="1736273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290329"/>
              </p:ext>
            </p:extLst>
          </p:nvPr>
        </p:nvGraphicFramePr>
        <p:xfrm>
          <a:off x="827584" y="4437112"/>
          <a:ext cx="3373884" cy="701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5" imgW="965160" imgH="203040" progId="Equation.DSMT4">
                  <p:embed/>
                </p:oleObj>
              </mc:Choice>
              <mc:Fallback>
                <p:oleObj name="Equation" r:id="rId5" imgW="965160" imgH="203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437112"/>
                        <a:ext cx="3373884" cy="701951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844275"/>
              </p:ext>
            </p:extLst>
          </p:nvPr>
        </p:nvGraphicFramePr>
        <p:xfrm>
          <a:off x="4211960" y="4437112"/>
          <a:ext cx="3312368" cy="69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7" imgW="838080" imgH="228600" progId="Equation.DSMT4">
                  <p:embed/>
                </p:oleObj>
              </mc:Choice>
              <mc:Fallback>
                <p:oleObj name="Equation" r:id="rId7" imgW="83808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4437112"/>
                        <a:ext cx="3312368" cy="69007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591294"/>
              </p:ext>
            </p:extLst>
          </p:nvPr>
        </p:nvGraphicFramePr>
        <p:xfrm>
          <a:off x="899592" y="5301208"/>
          <a:ext cx="6840760" cy="68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9" imgW="1612800" imgH="241200" progId="Equation.DSMT4">
                  <p:embed/>
                </p:oleObj>
              </mc:Choice>
              <mc:Fallback>
                <p:oleObj name="Equation" r:id="rId9" imgW="1612800" imgH="241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301208"/>
                        <a:ext cx="6840760" cy="689463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643414"/>
              </p:ext>
            </p:extLst>
          </p:nvPr>
        </p:nvGraphicFramePr>
        <p:xfrm>
          <a:off x="1763688" y="4725144"/>
          <a:ext cx="357190" cy="464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11" imgW="126720" imgH="164880" progId="Equation.DSMT4">
                  <p:embed/>
                </p:oleObj>
              </mc:Choice>
              <mc:Fallback>
                <p:oleObj name="Equation" r:id="rId11" imgW="126720" imgH="1648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725144"/>
                        <a:ext cx="357190" cy="464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07223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 startAt="3"/>
            </a:pPr>
            <a:r>
              <a:rPr lang="ru-RU" sz="2800" dirty="0" smtClean="0">
                <a:solidFill>
                  <a:schemeClr val="bg1"/>
                </a:solidFill>
              </a:rPr>
              <a:t>Взаимодействие с растворимыми и нерастворимыми основаниями.</a:t>
            </a:r>
          </a:p>
          <a:p>
            <a:pPr marL="0" indent="358775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Могут образовывать средние и кислые соли. Это реакции нейтрализации.</a:t>
            </a:r>
          </a:p>
          <a:p>
            <a:pPr marL="0" indent="358775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>
              <a:buNone/>
            </a:pPr>
            <a:endParaRPr lang="ru-RU" sz="2800" dirty="0" smtClean="0">
              <a:solidFill>
                <a:schemeClr val="bg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105629" y="2172730"/>
            <a:ext cx="7066771" cy="2147663"/>
            <a:chOff x="1332842" y="2176435"/>
            <a:chExt cx="4666871" cy="1253444"/>
          </a:xfrm>
        </p:grpSpPr>
        <p:graphicFrame>
          <p:nvGraphicFramePr>
            <p:cNvPr id="4" name="Объект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651773"/>
                </p:ext>
              </p:extLst>
            </p:nvPr>
          </p:nvGraphicFramePr>
          <p:xfrm>
            <a:off x="1394049" y="2176435"/>
            <a:ext cx="4605664" cy="488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7" name="Equation" r:id="rId3" imgW="2145960" imgH="228600" progId="Equation.DSMT4">
                    <p:embed/>
                  </p:oleObj>
                </mc:Choice>
                <mc:Fallback>
                  <p:oleObj name="Equation" r:id="rId3" imgW="2145960" imgH="22860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4049" y="2176435"/>
                          <a:ext cx="4605664" cy="488945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1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332842" y="2769680"/>
              <a:ext cx="1213753" cy="233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solidFill>
                    <a:schemeClr val="bg1"/>
                  </a:solidFill>
                </a:rPr>
                <a:t>(</a:t>
              </a:r>
              <a:r>
                <a:rPr lang="ru-RU" sz="2000" i="1" dirty="0" smtClean="0">
                  <a:solidFill>
                    <a:schemeClr val="bg1"/>
                  </a:solidFill>
                </a:rPr>
                <a:t>избыток)</a:t>
              </a:r>
              <a:endParaRPr lang="ru-RU" sz="2000" i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2237" y="2657478"/>
              <a:ext cx="1543053" cy="77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>
                  <a:solidFill>
                    <a:schemeClr val="bg1"/>
                  </a:solidFill>
                </a:rPr>
                <a:t> </a:t>
              </a:r>
              <a:r>
                <a:rPr lang="ru-RU" sz="2000" i="1" dirty="0" smtClean="0">
                  <a:solidFill>
                    <a:schemeClr val="bg1"/>
                  </a:solidFill>
                </a:rPr>
                <a:t>          г</a:t>
              </a:r>
              <a:r>
                <a:rPr lang="ru-RU" sz="2000" i="1" dirty="0" smtClean="0">
                  <a:solidFill>
                    <a:schemeClr val="bg1"/>
                  </a:solidFill>
                </a:rPr>
                <a:t>идросульфат </a:t>
              </a:r>
              <a:r>
                <a:rPr lang="ru-RU" sz="2000" i="1" dirty="0" smtClean="0">
                  <a:solidFill>
                    <a:schemeClr val="bg1"/>
                  </a:solidFill>
                </a:rPr>
                <a:t>натрия </a:t>
              </a:r>
            </a:p>
            <a:p>
              <a:pPr algn="ctr"/>
              <a:r>
                <a:rPr lang="ru-RU" sz="2000" i="1" dirty="0" smtClean="0">
                  <a:solidFill>
                    <a:schemeClr val="bg1"/>
                  </a:solidFill>
                </a:rPr>
                <a:t>(кислая соль)</a:t>
              </a:r>
            </a:p>
          </p:txBody>
        </p:sp>
      </p:grp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134100" y="28956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5" imgW="914400" imgH="198720" progId="Equation.DSMT4">
                  <p:embed/>
                </p:oleObj>
              </mc:Choice>
              <mc:Fallback>
                <p:oleObj name="Equation" r:id="rId5" imgW="914400" imgH="19872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4100" y="289560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1105629" y="4394850"/>
            <a:ext cx="7488832" cy="2232248"/>
            <a:chOff x="1094954" y="3440114"/>
            <a:chExt cx="4945708" cy="1182579"/>
          </a:xfrm>
        </p:grpSpPr>
        <p:graphicFrame>
          <p:nvGraphicFramePr>
            <p:cNvPr id="10" name="Объект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265815"/>
                </p:ext>
              </p:extLst>
            </p:nvPr>
          </p:nvGraphicFramePr>
          <p:xfrm>
            <a:off x="1094954" y="3440114"/>
            <a:ext cx="4945708" cy="474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9" name="Equation" r:id="rId7" imgW="2247840" imgH="228600" progId="Equation.DSMT4">
                    <p:embed/>
                  </p:oleObj>
                </mc:Choice>
                <mc:Fallback>
                  <p:oleObj name="Equation" r:id="rId7" imgW="2247840" imgH="22860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4954" y="3440114"/>
                          <a:ext cx="4945708" cy="474694"/>
                        </a:xfrm>
                        <a:prstGeom prst="rect">
                          <a:avLst/>
                        </a:prstGeom>
                        <a:solidFill>
                          <a:schemeClr val="tx2">
                            <a:lumMod val="1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3355827" y="3914807"/>
              <a:ext cx="23574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solidFill>
                    <a:schemeClr val="bg1"/>
                  </a:solidFill>
                </a:rPr>
                <a:t>сульфат натрия (средняя соль)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072098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 startAt="4"/>
            </a:pPr>
            <a:r>
              <a:rPr lang="ru-RU" sz="2800" dirty="0" smtClean="0">
                <a:solidFill>
                  <a:schemeClr val="bg1"/>
                </a:solidFill>
              </a:rPr>
              <a:t>Взаимодействие с солями</a:t>
            </a:r>
          </a:p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Сильная кислота способна вытеснить слабую кислоту даже из нерастворимой соли.</a:t>
            </a:r>
          </a:p>
          <a:p>
            <a:pPr marL="0" indent="358775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 algn="just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58775" algn="just">
              <a:buNone/>
            </a:pPr>
            <a:endParaRPr lang="ru-RU" dirty="0" smtClean="0"/>
          </a:p>
          <a:p>
            <a:pPr marL="0" indent="358775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5768"/>
              </p:ext>
            </p:extLst>
          </p:nvPr>
        </p:nvGraphicFramePr>
        <p:xfrm>
          <a:off x="844550" y="2500312"/>
          <a:ext cx="4923351" cy="1214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3" imgW="1955520" imgH="482400" progId="Equation.DSMT4">
                  <p:embed/>
                </p:oleObj>
              </mc:Choice>
              <mc:Fallback>
                <p:oleObj name="Equation" r:id="rId3" imgW="1955520" imgH="482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2500312"/>
                        <a:ext cx="4923351" cy="1214439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338830"/>
              </p:ext>
            </p:extLst>
          </p:nvPr>
        </p:nvGraphicFramePr>
        <p:xfrm>
          <a:off x="899592" y="4293096"/>
          <a:ext cx="3292241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5" imgW="1511280" imgH="228600" progId="Equation.DSMT4">
                  <p:embed/>
                </p:oleObj>
              </mc:Choice>
              <mc:Fallback>
                <p:oleObj name="Equation" r:id="rId5" imgW="1511280" imgH="2286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293096"/>
                        <a:ext cx="3292241" cy="500066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24964"/>
              </p:ext>
            </p:extLst>
          </p:nvPr>
        </p:nvGraphicFramePr>
        <p:xfrm>
          <a:off x="4139952" y="4293096"/>
          <a:ext cx="4071967" cy="51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7" imgW="1790640" imgH="228600" progId="Equation.DSMT4">
                  <p:embed/>
                </p:oleObj>
              </mc:Choice>
              <mc:Fallback>
                <p:oleObj name="Equation" r:id="rId7" imgW="1790640" imgH="2286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4293096"/>
                        <a:ext cx="4071967" cy="51982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383626"/>
              </p:ext>
            </p:extLst>
          </p:nvPr>
        </p:nvGraphicFramePr>
        <p:xfrm>
          <a:off x="611560" y="4365104"/>
          <a:ext cx="277814" cy="384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9" imgW="126720" imgH="164880" progId="Equation.DSMT4">
                  <p:embed/>
                </p:oleObj>
              </mc:Choice>
              <mc:Fallback>
                <p:oleObj name="Equation" r:id="rId9" imgW="126720" imgH="1648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365104"/>
                        <a:ext cx="277814" cy="384476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434487"/>
              </p:ext>
            </p:extLst>
          </p:nvPr>
        </p:nvGraphicFramePr>
        <p:xfrm>
          <a:off x="899592" y="5013176"/>
          <a:ext cx="4786345" cy="534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11" imgW="2158920" imgH="241200" progId="Equation.DSMT4">
                  <p:embed/>
                </p:oleObj>
              </mc:Choice>
              <mc:Fallback>
                <p:oleObj name="Equation" r:id="rId11" imgW="2158920" imgH="2412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13176"/>
                        <a:ext cx="4786345" cy="534944"/>
                      </a:xfrm>
                      <a:prstGeom prst="rect">
                        <a:avLst/>
                      </a:prstGeom>
                      <a:solidFill>
                        <a:schemeClr val="tx2">
                          <a:lumMod val="10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91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Кислородосодержащие получают при взаимодействии оксидов неметаллов с водой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</a:p>
          <a:p>
            <a:pPr marL="514350" indent="-514350">
              <a:buFont typeface="+mj-lt"/>
              <a:buAutoNum type="arabicParenR"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ru-RU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Бескислородные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H</a:t>
            </a:r>
            <a:r>
              <a:rPr lang="en-US" sz="3200" dirty="0" smtClean="0">
                <a:solidFill>
                  <a:schemeClr val="bg1"/>
                </a:solidFill>
              </a:rPr>
              <a:t>2</a:t>
            </a:r>
            <a:r>
              <a:rPr lang="en-US" sz="3600" dirty="0" smtClean="0">
                <a:solidFill>
                  <a:schemeClr val="bg1"/>
                </a:solidFill>
              </a:rPr>
              <a:t>+ Cl</a:t>
            </a:r>
            <a:r>
              <a:rPr lang="en-US" sz="3200" dirty="0" smtClean="0">
                <a:solidFill>
                  <a:schemeClr val="bg1"/>
                </a:solidFill>
              </a:rPr>
              <a:t>2</a:t>
            </a:r>
            <a:r>
              <a:rPr lang="en-US" sz="3600" dirty="0" smtClean="0">
                <a:solidFill>
                  <a:schemeClr val="bg1"/>
                </a:solidFill>
              </a:rPr>
              <a:t>= </a:t>
            </a:r>
            <a:r>
              <a:rPr lang="en-US" sz="4800" dirty="0" smtClean="0">
                <a:solidFill>
                  <a:schemeClr val="bg1"/>
                </a:solidFill>
              </a:rPr>
              <a:t>2</a:t>
            </a:r>
            <a:r>
              <a:rPr lang="en-US" sz="3600" dirty="0" smtClean="0">
                <a:solidFill>
                  <a:schemeClr val="bg1"/>
                </a:solidFill>
              </a:rPr>
              <a:t>HCl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Получение.</a:t>
            </a:r>
            <a:endParaRPr lang="ru-RU" sz="4800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136927"/>
              </p:ext>
            </p:extLst>
          </p:nvPr>
        </p:nvGraphicFramePr>
        <p:xfrm>
          <a:off x="1187626" y="2492897"/>
          <a:ext cx="6254589" cy="1758950"/>
        </p:xfrm>
        <a:graphic>
          <a:graphicData uri="http://schemas.openxmlformats.org/drawingml/2006/table">
            <a:tbl>
              <a:tblPr/>
              <a:tblGrid>
                <a:gridCol w="1376009"/>
                <a:gridCol w="625459"/>
                <a:gridCol w="938189"/>
                <a:gridCol w="813097"/>
                <a:gridCol w="2501835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SO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</a:rPr>
                        <a:t>+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O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</a:rPr>
                        <a:t>=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sz="3200" baseline="-25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SO</a:t>
                      </a:r>
                      <a:r>
                        <a:rPr lang="en-US" sz="3200" baseline="-25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sz="32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ru-RU" sz="32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ru-RU" sz="3200" baseline="-2500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135141"/>
              </p:ext>
            </p:extLst>
          </p:nvPr>
        </p:nvGraphicFramePr>
        <p:xfrm>
          <a:off x="1187624" y="3284984"/>
          <a:ext cx="6624735" cy="842992"/>
        </p:xfrm>
        <a:graphic>
          <a:graphicData uri="http://schemas.openxmlformats.org/drawingml/2006/table">
            <a:tbl>
              <a:tblPr/>
              <a:tblGrid>
                <a:gridCol w="1457441"/>
                <a:gridCol w="662474"/>
                <a:gridCol w="993711"/>
                <a:gridCol w="861216"/>
                <a:gridCol w="2649893"/>
              </a:tblGrid>
              <a:tr h="84299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CO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</a:rPr>
                        <a:t>+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O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bg1"/>
                          </a:solidFill>
                        </a:rPr>
                        <a:t>=</a:t>
                      </a: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3200" dirty="0">
                          <a:solidFill>
                            <a:schemeClr val="bg1"/>
                          </a:solidFill>
                        </a:rPr>
                        <a:t>CO</a:t>
                      </a:r>
                      <a:r>
                        <a:rPr lang="en-US" sz="3200" baseline="-25000" dirty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 descr="http://chemistry.ru/course/content/javagifs/63230092882034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847725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19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Соляная кислота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Для растворения окалины и ржавчины при никелировании, хромировании, </a:t>
            </a:r>
            <a:r>
              <a:rPr lang="ru-RU" dirty="0" err="1" smtClean="0">
                <a:solidFill>
                  <a:schemeClr val="bg1"/>
                </a:solidFill>
              </a:rPr>
              <a:t>цинковании</a:t>
            </a:r>
            <a:r>
              <a:rPr lang="ru-RU" dirty="0" smtClean="0">
                <a:solidFill>
                  <a:schemeClr val="bg1"/>
                </a:solidFill>
              </a:rPr>
              <a:t> и т.п. стальных и чугунных изделий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Для снятия накипи в паровых котлах</a:t>
            </a:r>
          </a:p>
          <a:p>
            <a:pPr marL="0" indent="0">
              <a:buNone/>
            </a:pPr>
            <a:endParaRPr lang="ru-RU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bg1"/>
                </a:solidFill>
              </a:rPr>
              <a:t>Плавиковая кислота </a:t>
            </a:r>
            <a:r>
              <a:rPr lang="en-US" i="1" u="sng" dirty="0" smtClean="0">
                <a:solidFill>
                  <a:schemeClr val="bg1"/>
                </a:solidFill>
              </a:rPr>
              <a:t>HF</a:t>
            </a:r>
            <a:r>
              <a:rPr lang="ru-RU" u="sng" dirty="0" smtClean="0">
                <a:solidFill>
                  <a:schemeClr val="bg1"/>
                </a:solidFill>
              </a:rPr>
              <a:t>.</a:t>
            </a:r>
            <a:endParaRPr lang="en-US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Пропитывают </a:t>
            </a:r>
            <a:r>
              <a:rPr lang="ru-RU" dirty="0" smtClean="0">
                <a:solidFill>
                  <a:schemeClr val="bg1"/>
                </a:solidFill>
              </a:rPr>
              <a:t>древесину для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предохранения от термитов и </a:t>
            </a:r>
            <a:r>
              <a:rPr lang="ru-RU" dirty="0" smtClean="0">
                <a:solidFill>
                  <a:schemeClr val="bg1"/>
                </a:solidFill>
              </a:rPr>
              <a:t>других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насекомых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Применение кислот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Kolchugino chainik 3 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2320" y="548680"/>
            <a:ext cx="1543029" cy="1656184"/>
          </a:xfrm>
          <a:prstGeom prst="rect">
            <a:avLst/>
          </a:prstGeom>
        </p:spPr>
      </p:pic>
      <p:pic>
        <p:nvPicPr>
          <p:cNvPr id="5" name="Рисунок 4" descr="492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344" y="3284984"/>
            <a:ext cx="2003415" cy="2516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Серная кислота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Для производства фосфорных и азотных удобрений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 производстве взрывчатых веществ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Искусственных волокон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Красителей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Пластмасс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Заливка аккумуляторов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71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429000"/>
            <a:ext cx="3619525" cy="2714644"/>
          </a:xfrm>
          <a:prstGeom prst="rect">
            <a:avLst/>
          </a:prstGeom>
        </p:spPr>
      </p:pic>
      <p:pic>
        <p:nvPicPr>
          <p:cNvPr id="4" name="Рисунок 3" descr="1370870200_50f0831cbc38e8606d3bbdd4d1c605cc_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4429132"/>
            <a:ext cx="3001652" cy="2247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Азотная кислота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Производство азотных удобрений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Взрывчатых веществ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Лекарственных веществ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Красители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Пластмассы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Искусственные волокна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8029" y="4454879"/>
            <a:ext cx="2345666" cy="1759250"/>
          </a:xfrm>
          <a:prstGeom prst="rect">
            <a:avLst/>
          </a:prstGeom>
        </p:spPr>
      </p:pic>
      <p:pic>
        <p:nvPicPr>
          <p:cNvPr id="4" name="Рисунок 3" descr="image1-1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857232"/>
            <a:ext cx="2650856" cy="2974260"/>
          </a:xfrm>
          <a:prstGeom prst="rect">
            <a:avLst/>
          </a:prstGeom>
        </p:spPr>
      </p:pic>
      <p:pic>
        <p:nvPicPr>
          <p:cNvPr id="5" name="Рисунок 4" descr="nitr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357694"/>
            <a:ext cx="2604828" cy="1953621"/>
          </a:xfrm>
          <a:prstGeom prst="rect">
            <a:avLst/>
          </a:prstGeom>
        </p:spPr>
      </p:pic>
      <p:pic>
        <p:nvPicPr>
          <p:cNvPr id="6" name="Рисунок 5" descr="Selitra Kaltcievay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7260" y="4357694"/>
            <a:ext cx="2410147" cy="1807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Задание 1.</a:t>
            </a:r>
          </a:p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Напишите формулы и дайте характеристику кислотам на основе их классификации: кремниевая кислота, плавиковая кислота.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Задание 2.</a:t>
            </a:r>
          </a:p>
          <a:p>
            <a:pPr marL="0" indent="358775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С какими веществами будет реагировать фосфорная кислота: </a:t>
            </a:r>
            <a:r>
              <a:rPr lang="ru-RU" sz="2800" i="1" dirty="0" smtClean="0">
                <a:solidFill>
                  <a:schemeClr val="bg1"/>
                </a:solidFill>
              </a:rPr>
              <a:t>К,</a:t>
            </a:r>
            <a:r>
              <a:rPr lang="en-US" sz="2800" i="1" dirty="0" smtClean="0">
                <a:solidFill>
                  <a:schemeClr val="bg1"/>
                </a:solidFill>
              </a:rPr>
              <a:t> SO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, Na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4</a:t>
            </a:r>
            <a:r>
              <a:rPr lang="en-US" sz="2800" i="1" dirty="0" smtClean="0">
                <a:solidFill>
                  <a:schemeClr val="bg1"/>
                </a:solidFill>
              </a:rPr>
              <a:t>, Na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CO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2800" i="1" dirty="0" smtClean="0">
                <a:solidFill>
                  <a:schemeClr val="bg1"/>
                </a:solidFill>
              </a:rPr>
              <a:t>, </a:t>
            </a:r>
            <a:r>
              <a:rPr lang="en-US" sz="2800" i="1" dirty="0" err="1" smtClean="0">
                <a:solidFill>
                  <a:schemeClr val="bg1"/>
                </a:solidFill>
              </a:rPr>
              <a:t>MgO</a:t>
            </a:r>
            <a:r>
              <a:rPr lang="en-US" sz="2800" i="1" dirty="0" smtClean="0">
                <a:solidFill>
                  <a:schemeClr val="bg1"/>
                </a:solidFill>
              </a:rPr>
              <a:t>, Ag,  </a:t>
            </a:r>
            <a:r>
              <a:rPr lang="en-US" sz="2800" i="1" dirty="0" err="1" smtClean="0">
                <a:solidFill>
                  <a:schemeClr val="bg1"/>
                </a:solidFill>
              </a:rPr>
              <a:t>Ba</a:t>
            </a:r>
            <a:r>
              <a:rPr lang="en-US" sz="2800" i="1" dirty="0" smtClean="0">
                <a:solidFill>
                  <a:schemeClr val="bg1"/>
                </a:solidFill>
              </a:rPr>
              <a:t>(OH)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Закрепление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7200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Задание 1.</a:t>
            </a:r>
          </a:p>
          <a:p>
            <a:pPr>
              <a:buNone/>
            </a:pPr>
            <a:r>
              <a:rPr lang="en-US" sz="2800" i="1" dirty="0" smtClean="0">
                <a:solidFill>
                  <a:schemeClr val="bg1"/>
                </a:solidFill>
              </a:rPr>
              <a:t>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SiO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2800" i="1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– </a:t>
            </a:r>
            <a:r>
              <a:rPr lang="ru-RU" sz="2800" dirty="0" smtClean="0">
                <a:solidFill>
                  <a:schemeClr val="bg1"/>
                </a:solidFill>
              </a:rPr>
              <a:t>кислородсодержащая, двухосновная, нерастворимая, слабая</a:t>
            </a:r>
          </a:p>
          <a:p>
            <a:pPr>
              <a:buNone/>
            </a:pPr>
            <a:r>
              <a:rPr lang="en-US" sz="2800" i="1" dirty="0" smtClean="0">
                <a:solidFill>
                  <a:schemeClr val="bg1"/>
                </a:solidFill>
              </a:rPr>
              <a:t>HF</a:t>
            </a:r>
            <a:r>
              <a:rPr lang="ru-RU" sz="2800" dirty="0" smtClean="0">
                <a:solidFill>
                  <a:schemeClr val="bg1"/>
                </a:solidFill>
              </a:rPr>
              <a:t> – </a:t>
            </a:r>
            <a:r>
              <a:rPr lang="ru-RU" sz="2800" dirty="0" err="1" smtClean="0">
                <a:solidFill>
                  <a:schemeClr val="bg1"/>
                </a:solidFill>
              </a:rPr>
              <a:t>бескислородная</a:t>
            </a:r>
            <a:r>
              <a:rPr lang="ru-RU" sz="2800" dirty="0" smtClean="0">
                <a:solidFill>
                  <a:schemeClr val="bg1"/>
                </a:solidFill>
              </a:rPr>
              <a:t>, одноосновная, растворимая, слабая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Задание 2.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Ответы</a:t>
            </a:r>
            <a:endParaRPr lang="ru-RU" sz="4800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093813"/>
              </p:ext>
            </p:extLst>
          </p:nvPr>
        </p:nvGraphicFramePr>
        <p:xfrm>
          <a:off x="755576" y="4293096"/>
          <a:ext cx="6657835" cy="2171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3" imgW="2958840" imgH="965160" progId="Equation.DSMT4">
                  <p:embed/>
                </p:oleObj>
              </mc:Choice>
              <mc:Fallback>
                <p:oleObj name="Equation" r:id="rId3" imgW="2958840" imgH="9651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293096"/>
                        <a:ext cx="6657835" cy="2171654"/>
                      </a:xfrm>
                      <a:prstGeom prst="rect">
                        <a:avLst/>
                      </a:prstGeom>
                      <a:solidFill>
                        <a:schemeClr val="bg2">
                          <a:lumMod val="7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772400" cy="1147761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8358246" cy="3571900"/>
          </a:xfrm>
        </p:spPr>
        <p:txBody>
          <a:bodyPr anchor="t" anchorCtr="0"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Обобщить и закрепить знания о классификации, номенклатуре, свойствах органических и неорганических кислот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Научить объяснять общность химических свойств неорганических и органических кислот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Научить правильно составлять уравнения реакций в молекулярном и ионном виде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Определение кислот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Кислоты в природе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Классификация кислот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Химические свойства кислот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Получение кислот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Применение кислот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План урока: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e40820bbb0920d1d7112e97dfeb2cd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852936"/>
            <a:ext cx="2315155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33055"/>
          </a:xfrm>
        </p:spPr>
        <p:txBody>
          <a:bodyPr/>
          <a:lstStyle/>
          <a:p>
            <a:pPr marL="0" indent="358775" algn="just">
              <a:buNone/>
            </a:pP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Кислотами называются электролиты, при диссоциации которых в качестве катионов образуются только </a:t>
            </a:r>
            <a:r>
              <a:rPr lang="ru-RU" sz="3600" dirty="0" err="1" smtClean="0">
                <a:solidFill>
                  <a:schemeClr val="bg1"/>
                </a:solidFill>
                <a:cs typeface="Times New Roman" pitchFamily="18" charset="0"/>
              </a:rPr>
              <a:t>гидратированные</a:t>
            </a: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 ионы водорода (</a:t>
            </a:r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i="1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  <a:r>
              <a:rPr lang="en-US" sz="3600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chemeClr val="bg1"/>
                </a:solidFill>
              </a:rPr>
              <a:t>1. </a:t>
            </a:r>
            <a:r>
              <a:rPr lang="ru-RU" sz="4800" dirty="0" smtClean="0">
                <a:solidFill>
                  <a:schemeClr val="bg1"/>
                </a:solidFill>
              </a:rPr>
              <a:t>Определение кислот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429684" cy="5857916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В 1923г. была предложена </a:t>
            </a:r>
            <a:r>
              <a:rPr lang="ru-RU" sz="2800" dirty="0" err="1" smtClean="0">
                <a:solidFill>
                  <a:schemeClr val="bg1"/>
                </a:solidFill>
                <a:cs typeface="Times New Roman" pitchFamily="18" charset="0"/>
              </a:rPr>
              <a:t>протолитическая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 теория </a:t>
            </a:r>
            <a:r>
              <a:rPr lang="ru-RU" sz="2800" dirty="0" err="1" smtClean="0">
                <a:solidFill>
                  <a:schemeClr val="bg1"/>
                </a:solidFill>
                <a:cs typeface="Times New Roman" pitchFamily="18" charset="0"/>
              </a:rPr>
              <a:t>Бернстедом-Лаури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Кислоты –  это молекулы или ионы, которые являются донорами катионов водорода </a:t>
            </a:r>
            <a:r>
              <a:rPr lang="ru-RU" sz="2800" i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r>
              <a:rPr lang="ru-RU" sz="2800" i="1" baseline="30000" dirty="0" smtClean="0">
                <a:solidFill>
                  <a:schemeClr val="bg1"/>
                </a:solidFill>
                <a:cs typeface="Times New Roman" pitchFamily="18" charset="0"/>
              </a:rPr>
              <a:t>+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Катион </a:t>
            </a:r>
            <a:r>
              <a:rPr lang="ru-RU" sz="2800" i="1" dirty="0" smtClean="0">
                <a:solidFill>
                  <a:schemeClr val="bg1"/>
                </a:solidFill>
                <a:cs typeface="Times New Roman" pitchFamily="18" charset="0"/>
              </a:rPr>
              <a:t>Н</a:t>
            </a:r>
            <a:r>
              <a:rPr lang="ru-RU" sz="2800" i="1" baseline="30000" dirty="0" smtClean="0">
                <a:solidFill>
                  <a:schemeClr val="bg1"/>
                </a:solidFill>
                <a:cs typeface="Times New Roman" pitchFamily="18" charset="0"/>
              </a:rPr>
              <a:t>+</a:t>
            </a:r>
            <a:r>
              <a:rPr lang="ru-RU" sz="2800" i="1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называется протоном, поэтому теория называется </a:t>
            </a:r>
            <a:r>
              <a:rPr lang="ru-RU" sz="2800" dirty="0" err="1" smtClean="0">
                <a:solidFill>
                  <a:schemeClr val="bg1"/>
                </a:solidFill>
                <a:cs typeface="Times New Roman" pitchFamily="18" charset="0"/>
              </a:rPr>
              <a:t>протолитической</a:t>
            </a: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  <a:p>
            <a:pPr marL="0" indent="358775" algn="just">
              <a:buNone/>
            </a:pPr>
            <a:endParaRPr lang="ru-RU" sz="28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0" indent="358775" algn="just">
              <a:buNone/>
            </a:pPr>
            <a:endParaRPr lang="ru-RU" sz="28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0" indent="358775" algn="just">
              <a:buNone/>
            </a:pPr>
            <a:r>
              <a:rPr lang="ru-RU" sz="2800" dirty="0" smtClean="0">
                <a:solidFill>
                  <a:schemeClr val="bg1"/>
                </a:solidFill>
                <a:cs typeface="Times New Roman" pitchFamily="18" charset="0"/>
              </a:rPr>
              <a:t>Согласно электронной теории кислот и оснований американского химика Г.Н. Льюиса кислоты – это реагенты, которые являются акцепторами электронов.</a:t>
            </a:r>
            <a:endParaRPr lang="ru-RU" sz="280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ruit-apple-lemon-lime-orange-600x4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2993542"/>
            <a:ext cx="1572064" cy="1257650"/>
          </a:xfrm>
          <a:prstGeom prst="rect">
            <a:avLst/>
          </a:prstGeom>
        </p:spPr>
      </p:pic>
      <p:pic>
        <p:nvPicPr>
          <p:cNvPr id="4" name="Рисунок 3" descr="138388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993542"/>
            <a:ext cx="1345852" cy="101493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144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2. Кислоты в природе 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13529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786" y="3446117"/>
            <a:ext cx="1321602" cy="980094"/>
          </a:xfrm>
          <a:prstGeom prst="rect">
            <a:avLst/>
          </a:prstGeom>
        </p:spPr>
      </p:pic>
      <p:pic>
        <p:nvPicPr>
          <p:cNvPr id="7" name="Рисунок 6" descr="1956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2571149"/>
            <a:ext cx="1681642" cy="1260590"/>
          </a:xfrm>
          <a:prstGeom prst="rect">
            <a:avLst/>
          </a:prstGeom>
        </p:spPr>
      </p:pic>
      <p:pic>
        <p:nvPicPr>
          <p:cNvPr id="8" name="Рисунок 7" descr="59875920_Orti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5736" y="2564904"/>
            <a:ext cx="1490825" cy="1118119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059926"/>
            <a:ext cx="8496944" cy="519114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Кислотные дожди (азотная, серная кислоты)</a:t>
            </a: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Кислоты в пище (яблочная, щавелевая, лимонная, молочная, масляная, кофейная и другие)</a:t>
            </a:r>
          </a:p>
          <a:p>
            <a:pPr marL="0" indent="0" algn="just">
              <a:buNone/>
            </a:pPr>
            <a:endParaRPr lang="ru-RU" sz="2800" b="1" i="1" dirty="0" smtClean="0">
              <a:solidFill>
                <a:schemeClr val="bg1"/>
              </a:solidFill>
            </a:endParaRPr>
          </a:p>
          <a:p>
            <a:pPr algn="just"/>
            <a:endParaRPr lang="ru-RU" sz="28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«Химическое оружие» животных и растений.</a:t>
            </a:r>
          </a:p>
          <a:p>
            <a:pPr marL="268288" indent="0"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Муравей при укусе впрыскивает яд, содержащий муравьиную кислоту. Ее использует и крапива.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7929618" cy="4929222"/>
          </a:xfrm>
        </p:spPr>
        <p:txBody>
          <a:bodyPr>
            <a:normAutofit/>
          </a:bodyPr>
          <a:lstStyle/>
          <a:p>
            <a:pPr marL="0" indent="358775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Паук </a:t>
            </a:r>
            <a:r>
              <a:rPr lang="ru-RU" dirty="0" err="1" smtClean="0">
                <a:solidFill>
                  <a:schemeClr val="bg1"/>
                </a:solidFill>
              </a:rPr>
              <a:t>педипальпида</a:t>
            </a:r>
            <a:r>
              <a:rPr lang="ru-RU" dirty="0" smtClean="0">
                <a:solidFill>
                  <a:schemeClr val="bg1"/>
                </a:solidFill>
              </a:rPr>
              <a:t> стреляет в своих врагов струйкой, состоящей из уксусной кислоты.</a:t>
            </a:r>
          </a:p>
          <a:p>
            <a:pPr marL="0" indent="358775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Плоские тысяченожки используют яд пострашнее – пары синильной кислоты.</a:t>
            </a:r>
          </a:p>
          <a:p>
            <a:pPr marL="0" indent="358775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Мухоморы используют </a:t>
            </a:r>
            <a:r>
              <a:rPr lang="ru-RU" dirty="0" err="1" smtClean="0">
                <a:solidFill>
                  <a:schemeClr val="bg1"/>
                </a:solidFill>
              </a:rPr>
              <a:t>иботеновую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кислоту и ее сложное соединение – </a:t>
            </a: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мусцимол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Разрушение горных пород и образование почвы.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Лишайники могут выделять кислоты,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способные превращать гранит в труху.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719"/>
            <a:ext cx="2166510" cy="1288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4451" y="3356992"/>
            <a:ext cx="1933829" cy="1450372"/>
          </a:xfrm>
          <a:prstGeom prst="rect">
            <a:avLst/>
          </a:prstGeom>
        </p:spPr>
      </p:pic>
      <p:pic>
        <p:nvPicPr>
          <p:cNvPr id="6" name="Рисунок 5" descr="000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3430" y="5445224"/>
            <a:ext cx="1754850" cy="1275346"/>
          </a:xfrm>
          <a:prstGeom prst="rect">
            <a:avLst/>
          </a:prstGeom>
        </p:spPr>
      </p:pic>
      <p:pic>
        <p:nvPicPr>
          <p:cNvPr id="7" name="Рисунок 6" descr="10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8184" y="49268"/>
            <a:ext cx="1977087" cy="1363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71490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Витамины: аскорбиновая, </a:t>
            </a:r>
            <a:r>
              <a:rPr lang="ru-RU" sz="2800" dirty="0" err="1" smtClean="0">
                <a:solidFill>
                  <a:schemeClr val="bg1"/>
                </a:solidFill>
              </a:rPr>
              <a:t>фолиевая</a:t>
            </a:r>
            <a:r>
              <a:rPr lang="ru-RU" sz="2800" dirty="0" smtClean="0">
                <a:solidFill>
                  <a:schemeClr val="bg1"/>
                </a:solidFill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</a:rPr>
              <a:t>оротовая</a:t>
            </a:r>
            <a:r>
              <a:rPr lang="ru-RU" sz="2800" dirty="0" smtClean="0">
                <a:solidFill>
                  <a:schemeClr val="bg1"/>
                </a:solidFill>
              </a:rPr>
              <a:t>, </a:t>
            </a:r>
            <a:r>
              <a:rPr lang="ru-RU" sz="2800" dirty="0" err="1" smtClean="0">
                <a:solidFill>
                  <a:schemeClr val="bg1"/>
                </a:solidFill>
              </a:rPr>
              <a:t>пангамовая</a:t>
            </a:r>
            <a:r>
              <a:rPr lang="ru-RU" sz="2800" dirty="0" smtClean="0">
                <a:solidFill>
                  <a:schemeClr val="bg1"/>
                </a:solidFill>
              </a:rPr>
              <a:t>, никотиновая и другие.</a:t>
            </a:r>
          </a:p>
          <a:p>
            <a:pPr algn="just"/>
            <a:endParaRPr lang="ru-RU" sz="1300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dirty="0" err="1" smtClean="0">
                <a:solidFill>
                  <a:schemeClr val="bg1"/>
                </a:solidFill>
              </a:rPr>
              <a:t>Гиалуроновая</a:t>
            </a:r>
            <a:r>
              <a:rPr lang="ru-RU" sz="2800" dirty="0" smtClean="0">
                <a:solidFill>
                  <a:schemeClr val="bg1"/>
                </a:solidFill>
              </a:rPr>
              <a:t> кислота – основной 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компонент смазки суставов.</a:t>
            </a:r>
          </a:p>
          <a:p>
            <a:pPr algn="just">
              <a:buNone/>
            </a:pPr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Аминокислоты образуют белки.</a:t>
            </a:r>
          </a:p>
          <a:p>
            <a:pPr algn="just"/>
            <a:endParaRPr lang="ru-RU" sz="1400" dirty="0" smtClean="0">
              <a:solidFill>
                <a:schemeClr val="bg1"/>
              </a:solidFill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Соляная кислота в желудке активирует фермент </a:t>
            </a:r>
            <a:r>
              <a:rPr lang="ru-RU" sz="2800" dirty="0" err="1" smtClean="0">
                <a:solidFill>
                  <a:schemeClr val="bg1"/>
                </a:solidFill>
              </a:rPr>
              <a:t>пепсиноген</a:t>
            </a:r>
            <a:r>
              <a:rPr lang="ru-RU" sz="2800" dirty="0" smtClean="0">
                <a:solidFill>
                  <a:schemeClr val="bg1"/>
                </a:solidFill>
              </a:rPr>
              <a:t>, разлагающий белки пищи, а также уничтожает гнилостную микрофлору.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28588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Кислоты в организме 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человека.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Bior8_37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214290"/>
            <a:ext cx="2129460" cy="1506593"/>
          </a:xfrm>
          <a:prstGeom prst="rect">
            <a:avLst/>
          </a:prstGeom>
        </p:spPr>
      </p:pic>
      <p:pic>
        <p:nvPicPr>
          <p:cNvPr id="5" name="Рисунок 4" descr="6699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2786058"/>
            <a:ext cx="2286016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500174"/>
            <a:ext cx="8858312" cy="5048272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По составу: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Кислородосодержащие: </a:t>
            </a:r>
            <a:r>
              <a:rPr lang="ru-RU" sz="2800" i="1" dirty="0" smtClean="0">
                <a:solidFill>
                  <a:schemeClr val="bg1"/>
                </a:solidFill>
              </a:rPr>
              <a:t>Н</a:t>
            </a:r>
            <a:r>
              <a:rPr lang="en-US" sz="2800" i="1" dirty="0" smtClean="0">
                <a:solidFill>
                  <a:schemeClr val="bg1"/>
                </a:solidFill>
              </a:rPr>
              <a:t>NO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2800" i="1" dirty="0" smtClean="0">
                <a:solidFill>
                  <a:schemeClr val="bg1"/>
                </a:solidFill>
              </a:rPr>
              <a:t>,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 </a:t>
            </a:r>
            <a:r>
              <a:rPr lang="en-US" sz="2800" i="1" dirty="0" smtClean="0">
                <a:solidFill>
                  <a:schemeClr val="bg1"/>
                </a:solidFill>
              </a:rPr>
              <a:t>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2800" i="1" dirty="0" smtClean="0">
                <a:solidFill>
                  <a:schemeClr val="bg1"/>
                </a:solidFill>
              </a:rPr>
              <a:t>;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800" dirty="0" err="1" smtClean="0">
                <a:solidFill>
                  <a:schemeClr val="bg1"/>
                </a:solidFill>
              </a:rPr>
              <a:t>Бескислородные</a:t>
            </a:r>
            <a:r>
              <a:rPr lang="ru-RU" sz="2800" dirty="0" smtClean="0">
                <a:solidFill>
                  <a:schemeClr val="bg1"/>
                </a:solidFill>
              </a:rPr>
              <a:t>:</a:t>
            </a:r>
            <a:r>
              <a:rPr lang="ru-RU" sz="2800" i="1" dirty="0" smtClean="0">
                <a:solidFill>
                  <a:schemeClr val="bg1"/>
                </a:solidFill>
              </a:rPr>
              <a:t> </a:t>
            </a:r>
            <a:r>
              <a:rPr lang="en-US" sz="2800" i="1" dirty="0" err="1" smtClean="0">
                <a:solidFill>
                  <a:schemeClr val="bg1"/>
                </a:solidFill>
              </a:rPr>
              <a:t>HCl</a:t>
            </a:r>
            <a:r>
              <a:rPr lang="en-US" sz="2800" i="1" dirty="0" smtClean="0">
                <a:solidFill>
                  <a:schemeClr val="bg1"/>
                </a:solidFill>
              </a:rPr>
              <a:t>, 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S.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just"/>
            <a:r>
              <a:rPr lang="ru-RU" sz="3000" dirty="0" smtClean="0">
                <a:solidFill>
                  <a:schemeClr val="bg1"/>
                </a:solidFill>
              </a:rPr>
              <a:t>По </a:t>
            </a:r>
            <a:r>
              <a:rPr lang="ru-RU" sz="3000" dirty="0" err="1" smtClean="0">
                <a:solidFill>
                  <a:schemeClr val="bg1"/>
                </a:solidFill>
              </a:rPr>
              <a:t>основности</a:t>
            </a:r>
            <a:r>
              <a:rPr lang="ru-RU" sz="3000" dirty="0" smtClean="0">
                <a:solidFill>
                  <a:schemeClr val="bg1"/>
                </a:solidFill>
              </a:rPr>
              <a:t>:</a:t>
            </a:r>
            <a:r>
              <a:rPr lang="en-US" sz="3000" dirty="0" smtClean="0">
                <a:solidFill>
                  <a:schemeClr val="bg1"/>
                </a:solidFill>
              </a:rPr>
              <a:t> (</a:t>
            </a:r>
            <a:r>
              <a:rPr lang="ru-RU" sz="3000" dirty="0" err="1" smtClean="0">
                <a:solidFill>
                  <a:schemeClr val="bg1"/>
                </a:solidFill>
              </a:rPr>
              <a:t>основность</a:t>
            </a:r>
            <a:r>
              <a:rPr lang="ru-RU" sz="3000" dirty="0" smtClean="0">
                <a:solidFill>
                  <a:schemeClr val="bg1"/>
                </a:solidFill>
              </a:rPr>
              <a:t> кислоты определяется числом катионов, которые образуются при диссоциации</a:t>
            </a:r>
            <a:r>
              <a:rPr lang="en-US" sz="3000" dirty="0" smtClean="0">
                <a:solidFill>
                  <a:schemeClr val="bg1"/>
                </a:solidFill>
              </a:rPr>
              <a:t>)</a:t>
            </a:r>
            <a:r>
              <a:rPr lang="ru-RU" sz="3000" dirty="0" smtClean="0">
                <a:solidFill>
                  <a:schemeClr val="bg1"/>
                </a:solidFill>
              </a:rPr>
              <a:t>.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Одноосновные: </a:t>
            </a:r>
            <a:r>
              <a:rPr lang="en-US" sz="2800" i="1" dirty="0" err="1" smtClean="0">
                <a:solidFill>
                  <a:schemeClr val="bg1"/>
                </a:solidFill>
              </a:rPr>
              <a:t>HBr</a:t>
            </a:r>
            <a:r>
              <a:rPr lang="en-US" sz="2800" i="1" dirty="0" smtClean="0">
                <a:solidFill>
                  <a:schemeClr val="bg1"/>
                </a:solidFill>
              </a:rPr>
              <a:t>, HNO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Двухосновные: </a:t>
            </a:r>
            <a:r>
              <a:rPr lang="en-US" sz="2800" i="1" dirty="0" smtClean="0">
                <a:solidFill>
                  <a:schemeClr val="bg1"/>
                </a:solidFill>
              </a:rPr>
              <a:t>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S, 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2800" i="1" dirty="0" smtClean="0">
                <a:solidFill>
                  <a:schemeClr val="bg1"/>
                </a:solidFill>
              </a:rPr>
              <a:t>SO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4</a:t>
            </a:r>
            <a:r>
              <a:rPr lang="en-US" sz="2800" dirty="0" smtClean="0">
                <a:solidFill>
                  <a:schemeClr val="bg1"/>
                </a:solidFill>
              </a:rPr>
              <a:t>;</a:t>
            </a:r>
          </a:p>
          <a:p>
            <a:pPr marL="822960" lvl="1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</a:rPr>
              <a:t>Многоосновные: </a:t>
            </a:r>
            <a:r>
              <a:rPr lang="en-US" sz="2800" i="1" dirty="0" smtClean="0">
                <a:solidFill>
                  <a:schemeClr val="bg1"/>
                </a:solidFill>
              </a:rPr>
              <a:t>H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2800" i="1" dirty="0" smtClean="0">
                <a:solidFill>
                  <a:schemeClr val="bg1"/>
                </a:solidFill>
              </a:rPr>
              <a:t>PO</a:t>
            </a:r>
            <a:r>
              <a:rPr lang="en-US" sz="2800" i="1" baseline="-25000" dirty="0" smtClean="0">
                <a:solidFill>
                  <a:schemeClr val="bg1"/>
                </a:solidFill>
              </a:rPr>
              <a:t>4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endParaRPr lang="en-US" sz="2600" dirty="0" smtClean="0">
              <a:solidFill>
                <a:schemeClr val="bg1"/>
              </a:solidFill>
            </a:endParaRPr>
          </a:p>
          <a:p>
            <a:pPr marL="0" lvl="1" indent="0">
              <a:buNone/>
            </a:pPr>
            <a:r>
              <a:rPr lang="ru-RU" sz="3000" dirty="0" smtClean="0">
                <a:solidFill>
                  <a:schemeClr val="bg1"/>
                </a:solidFill>
              </a:rPr>
              <a:t>Задание. Назвать кислоты и дать им классификацию:</a:t>
            </a:r>
          </a:p>
          <a:p>
            <a:pPr marL="1612900" lvl="1" indent="0">
              <a:buNone/>
            </a:pPr>
            <a:r>
              <a:rPr lang="en-US" sz="3000" i="1" dirty="0" smtClean="0">
                <a:solidFill>
                  <a:schemeClr val="bg1"/>
                </a:solidFill>
              </a:rPr>
              <a:t>HClO</a:t>
            </a:r>
            <a:r>
              <a:rPr lang="en-US" sz="30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3000" i="1" dirty="0" smtClean="0">
                <a:solidFill>
                  <a:schemeClr val="bg1"/>
                </a:solidFill>
              </a:rPr>
              <a:t>, H</a:t>
            </a:r>
            <a:r>
              <a:rPr lang="en-US" sz="3000" i="1" baseline="-25000" dirty="0" smtClean="0">
                <a:solidFill>
                  <a:schemeClr val="bg1"/>
                </a:solidFill>
              </a:rPr>
              <a:t>2</a:t>
            </a:r>
            <a:r>
              <a:rPr lang="en-US" sz="3000" i="1" dirty="0" smtClean="0">
                <a:solidFill>
                  <a:schemeClr val="bg1"/>
                </a:solidFill>
              </a:rPr>
              <a:t>S, H</a:t>
            </a:r>
            <a:r>
              <a:rPr lang="en-US" sz="3000" i="1" baseline="-25000" dirty="0" smtClean="0">
                <a:solidFill>
                  <a:schemeClr val="bg1"/>
                </a:solidFill>
              </a:rPr>
              <a:t>3</a:t>
            </a:r>
            <a:r>
              <a:rPr lang="en-US" sz="3000" i="1" dirty="0" smtClean="0">
                <a:solidFill>
                  <a:schemeClr val="bg1"/>
                </a:solidFill>
              </a:rPr>
              <a:t>PO</a:t>
            </a:r>
            <a:r>
              <a:rPr lang="en-US" sz="3000" i="1" baseline="-25000" dirty="0" smtClean="0">
                <a:solidFill>
                  <a:schemeClr val="bg1"/>
                </a:solidFill>
              </a:rPr>
              <a:t>4</a:t>
            </a:r>
            <a:r>
              <a:rPr lang="en-US" sz="3000" i="1" dirty="0" smtClean="0">
                <a:solidFill>
                  <a:schemeClr val="bg1"/>
                </a:solidFill>
              </a:rPr>
              <a:t>, </a:t>
            </a:r>
            <a:r>
              <a:rPr lang="en-US" sz="3000" i="1" dirty="0" err="1" smtClean="0">
                <a:solidFill>
                  <a:schemeClr val="bg1"/>
                </a:solidFill>
              </a:rPr>
              <a:t>HBr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3. Классификация кислот: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1262</TotalTime>
  <Words>613</Words>
  <Application>Microsoft Office PowerPoint</Application>
  <PresentationFormat>Экран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Бумажная</vt:lpstr>
      <vt:lpstr>Equation</vt:lpstr>
      <vt:lpstr>Тема урока : Кислоты</vt:lpstr>
      <vt:lpstr>Цели урока:</vt:lpstr>
      <vt:lpstr>План урока:</vt:lpstr>
      <vt:lpstr>1. Определение кислот</vt:lpstr>
      <vt:lpstr>Презентация PowerPoint</vt:lpstr>
      <vt:lpstr>2. Кислоты в природе </vt:lpstr>
      <vt:lpstr>Презентация PowerPoint</vt:lpstr>
      <vt:lpstr>Кислоты в организме  человека.</vt:lpstr>
      <vt:lpstr>3. Классификация кислот:</vt:lpstr>
      <vt:lpstr>4. Химические свойства кислот:</vt:lpstr>
      <vt:lpstr>Презентация PowerPoint</vt:lpstr>
      <vt:lpstr>Презентация PowerPoint</vt:lpstr>
      <vt:lpstr>Презентация PowerPoint</vt:lpstr>
      <vt:lpstr>Получение.</vt:lpstr>
      <vt:lpstr>Применение кислот</vt:lpstr>
      <vt:lpstr>Презентация PowerPoint</vt:lpstr>
      <vt:lpstr>Презентация PowerPoint</vt:lpstr>
      <vt:lpstr>Закрепление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: Кислоты</dc:title>
  <dc:creator>Grudinina</dc:creator>
  <cp:lastModifiedBy>регард</cp:lastModifiedBy>
  <cp:revision>132</cp:revision>
  <dcterms:created xsi:type="dcterms:W3CDTF">2014-02-19T10:57:47Z</dcterms:created>
  <dcterms:modified xsi:type="dcterms:W3CDTF">2017-04-21T13:40:12Z</dcterms:modified>
</cp:coreProperties>
</file>