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57" r:id="rId3"/>
    <p:sldId id="258" r:id="rId4"/>
    <p:sldId id="259" r:id="rId5"/>
    <p:sldId id="274" r:id="rId6"/>
    <p:sldId id="261" r:id="rId7"/>
    <p:sldId id="262" r:id="rId8"/>
    <p:sldId id="272" r:id="rId9"/>
    <p:sldId id="267" r:id="rId10"/>
    <p:sldId id="273" r:id="rId11"/>
    <p:sldId id="271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674B03-E548-4F05-8A52-A51BA3793C92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E96DF60F-6AD2-4993-985A-ABC7AE1C77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467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665092-E673-4186-A6A2-0F6B51C39CDB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647A1A5A-2A4B-4EC0-8EEF-D0DCCC80DB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672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665092-E673-4186-A6A2-0F6B51C39CDB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647A1A5A-2A4B-4EC0-8EEF-D0DCCC80DB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1351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665092-E673-4186-A6A2-0F6B51C39CDB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47A1A5A-2A4B-4EC0-8EEF-D0DCCC80DB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829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665092-E673-4186-A6A2-0F6B51C39CDB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47A1A5A-2A4B-4EC0-8EEF-D0DCCC80DB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790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665092-E673-4186-A6A2-0F6B51C39CDB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47A1A5A-2A4B-4EC0-8EEF-D0DCCC80DB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076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91D1AE-ECB1-487E-A68F-D9820ECE3E18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49D412-33A2-4CAA-B6D3-337C56AD98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21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D11806-F90D-4F74-9462-F9B4B54DE747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1EEDA-175D-41EF-8B5B-64BE5A6F67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9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54214-4165-42FE-B7F6-F4DB3E59F135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577E7-BC3F-423C-90E9-90C625119A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042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34DAC4-E552-4258-B502-9AACCCBF5E21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9539388C-423E-44A2-8ECF-C933E7EBDB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63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65C649-BEF5-4AC5-97CD-B024DB06234E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6C51568B-3C3A-4D3A-A876-44EBA3EF50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3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4B456B-ADD4-455F-9FD6-C9CABAE62662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38DF8C54-7AC1-4270-8CD0-8D31946270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96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B3715F-0B3F-404E-9769-FAB4B8281C8B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B132A2-F454-4B4F-9231-D702F99F63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3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8A88F6-1E38-47C5-A3D2-28957719A2FE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197C65-CC2A-46C4-BD46-D9E4BE2ED8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063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324411-4D56-402C-9E67-6B693D63541B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1239C6-97AF-4182-93C1-B18DAC0D9D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35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965F6B-89EC-453E-ADEF-D97F5E2A7DF4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FE9079C1-D3A5-41DF-9E05-E84ACDBA7F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8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665092-E673-4186-A6A2-0F6B51C39CDB}" type="datetimeFigureOut">
              <a:rPr lang="ru-RU" smtClean="0"/>
              <a:pPr>
                <a:defRPr/>
              </a:pPr>
              <a:t>25.08.2017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647A1A5A-2A4B-4EC0-8EEF-D0DCCC80DB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87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365104"/>
            <a:ext cx="928903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    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          </a:t>
            </a: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Воспитатель первой квалификационной    </a:t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категории Е.В.Суханова </a:t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</a:t>
            </a:r>
            <a:b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2017год</a:t>
            </a: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59632" y="0"/>
            <a:ext cx="6912768" cy="2420888"/>
          </a:xfrm>
        </p:spPr>
        <p:txBody>
          <a:bodyPr>
            <a:normAutofit fontScale="25000" lnSpcReduction="20000"/>
          </a:bodyPr>
          <a:lstStyle/>
          <a:p>
            <a:pPr marL="34290" indent="0" algn="ctr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средняя общеобразовательная школа рабочего посёлка (посёлка городского типа) </a:t>
            </a:r>
          </a:p>
          <a:p>
            <a:pPr marL="34290" indent="0" algn="ctr">
              <a:buNone/>
            </a:pPr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Ерофей </a:t>
            </a:r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Павлович 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ctr">
              <a:buNone/>
            </a:pPr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группы дошкольного образования)</a:t>
            </a:r>
          </a:p>
          <a:p>
            <a:pPr marL="34290" indent="0" algn="ctr">
              <a:buNone/>
            </a:pPr>
            <a:endParaRPr lang="ru-RU" sz="3200" dirty="0" smtClean="0"/>
          </a:p>
          <a:p>
            <a:pPr marL="34290" indent="0" algn="ctr">
              <a:buNone/>
            </a:pPr>
            <a:r>
              <a:rPr lang="ru-RU" sz="3200" dirty="0" smtClean="0"/>
              <a:t>  </a:t>
            </a:r>
            <a:r>
              <a:rPr lang="ru-RU" sz="9600" b="1" dirty="0" smtClean="0">
                <a:solidFill>
                  <a:srgbClr val="7030A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Конкурс «Наш веселый огород  </a:t>
            </a:r>
          </a:p>
          <a:p>
            <a:pPr marL="34290" indent="0" algn="ctr">
              <a:buNone/>
            </a:pPr>
            <a:r>
              <a:rPr lang="ru-RU" sz="9600" b="1" dirty="0" smtClean="0">
                <a:solidFill>
                  <a:srgbClr val="7030A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  на окне»</a:t>
            </a:r>
          </a:p>
          <a:p>
            <a:pPr marL="34290" indent="0" algn="ctr">
              <a:buNone/>
            </a:pPr>
            <a:r>
              <a:rPr lang="ru-RU" sz="9600" b="1" dirty="0" smtClean="0">
                <a:solidFill>
                  <a:srgbClr val="7030A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Номинация: «Мы маленькие исследователи»</a:t>
            </a:r>
            <a:r>
              <a:rPr lang="ru-RU" sz="9600" b="1" dirty="0" smtClean="0">
                <a:solidFill>
                  <a:srgbClr val="7030A0"/>
                </a:solidFill>
              </a:rPr>
              <a:t> </a:t>
            </a:r>
          </a:p>
          <a:p>
            <a:pPr marL="34290" indent="0" algn="ctr">
              <a:buNone/>
            </a:pPr>
            <a:r>
              <a:rPr lang="ru-RU" sz="9600" b="1" dirty="0" smtClean="0">
                <a:solidFill>
                  <a:srgbClr val="7030A0"/>
                </a:solidFill>
              </a:rPr>
              <a:t>2-я вторая младшая группа</a:t>
            </a:r>
            <a:endParaRPr lang="ru-RU" sz="9600" b="1" dirty="0" smtClean="0">
              <a:solidFill>
                <a:srgbClr val="7030A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34290" indent="0" algn="ctr">
              <a:buNone/>
            </a:pPr>
            <a:r>
              <a:rPr lang="ru-RU" sz="128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 </a:t>
            </a:r>
            <a:r>
              <a:rPr lang="ru-RU" sz="12800" dirty="0" smtClean="0"/>
              <a:t> </a:t>
            </a:r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B050"/>
                </a:solidFill>
                <a:cs typeface="Aharoni" panose="02010803020104030203" pitchFamily="2" charset="-79"/>
              </a:rPr>
              <a:t>ПОЛИВАЕМ ЛУК.НАБЛЮДАЕМ ЗА РОСТОМ ЛУКА.</a:t>
            </a:r>
          </a:p>
        </p:txBody>
      </p:sp>
      <p:pic>
        <p:nvPicPr>
          <p:cNvPr id="6" name="Объект 5" descr="Изображение выглядит как ребенок, мальчик, внутренний, человек&#10;&#10;Описание создано с очень высокой степенью достоверности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176069"/>
            <a:ext cx="4608512" cy="3341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87675" y="623888"/>
            <a:ext cx="5256733" cy="71688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</a:rPr>
              <a:t>ПОДВЕДЕНИЕ ИТОГОВ</a:t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             Срезали лук –добавили в суп</a:t>
            </a:r>
          </a:p>
        </p:txBody>
      </p:sp>
      <p:pic>
        <p:nvPicPr>
          <p:cNvPr id="5" name="Объект 4" descr="Изображение выглядит как человек, внутренний, ребенок, стена&#10;&#10;Описание создано с очень высокой степенью достоверности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36912"/>
            <a:ext cx="3960440" cy="34995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333375"/>
            <a:ext cx="6172200" cy="31670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B050"/>
                </a:solidFill>
              </a:rPr>
              <a:t>В результате реализации проекта:</a:t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</a:rPr>
              <a:t>Дети получили знания ,что для роста растений нужны свет ,вода ,тепло;</a:t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</a:rPr>
              <a:t>Проводимая работа  позволила воспитывать у детей трудолюбие ,бережное отношение к растениям; </a:t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</a:rPr>
              <a:t>Все участники проекта получили положительные эмоции от полученных результатов.</a:t>
            </a:r>
          </a:p>
        </p:txBody>
      </p:sp>
      <p:sp>
        <p:nvSpPr>
          <p:cNvPr id="25602" name="Текст 2"/>
          <p:cNvSpPr>
            <a:spLocks noGrp="1"/>
          </p:cNvSpPr>
          <p:nvPr>
            <p:ph type="body" idx="1"/>
          </p:nvPr>
        </p:nvSpPr>
        <p:spPr>
          <a:xfrm>
            <a:off x="2286000" y="3933825"/>
            <a:ext cx="6172200" cy="2447925"/>
          </a:xfrm>
        </p:spPr>
        <p:txBody>
          <a:bodyPr>
            <a:normAutofit fontScale="85000" lnSpcReduction="10000"/>
          </a:bodyPr>
          <a:lstStyle/>
          <a:p>
            <a:r>
              <a:rPr lang="ru-RU">
                <a:solidFill>
                  <a:srgbClr val="00B050"/>
                </a:solidFill>
              </a:rPr>
              <a:t>Литература: Журнал »Дошкольное воспитание» №</a:t>
            </a:r>
          </a:p>
          <a:p>
            <a:r>
              <a:rPr lang="ru-RU">
                <a:solidFill>
                  <a:srgbClr val="00B050"/>
                </a:solidFill>
              </a:rPr>
              <a:t>Журнал Музыкальный руководитель №5 2010г</a:t>
            </a:r>
          </a:p>
          <a:p>
            <a:r>
              <a:rPr lang="ru-RU">
                <a:solidFill>
                  <a:srgbClr val="00B050"/>
                </a:solidFill>
              </a:rPr>
              <a:t>Н.В.Ёлкина,Т.И.Тарабарина»1000 загадок. Популярное пособие для родителей  и педагогов.</a:t>
            </a:r>
          </a:p>
          <a:p>
            <a:r>
              <a:rPr lang="ru-RU">
                <a:solidFill>
                  <a:srgbClr val="00B050"/>
                </a:solidFill>
              </a:rPr>
              <a:t>О.А. Воронкевич» Добро пожаловать в экологию»</a:t>
            </a:r>
          </a:p>
          <a:p>
            <a:r>
              <a:rPr lang="ru-RU">
                <a:solidFill>
                  <a:srgbClr val="00B050"/>
                </a:solidFill>
              </a:rPr>
              <a:t>Интернет ресуесы.</a:t>
            </a:r>
          </a:p>
          <a:p>
            <a:endParaRPr lang="ru-RU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051050" y="3860800"/>
            <a:ext cx="6408738" cy="20161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339975" y="4114800"/>
            <a:ext cx="58324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Литература: Журнал »Дошкольное воспитание» №</a:t>
            </a:r>
            <a:endParaRPr lang="ru-RU">
              <a:solidFill>
                <a:schemeClr val="bg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Журнал Музыкальный руководитель №5 2010г</a:t>
            </a:r>
            <a:endParaRPr lang="ru-RU">
              <a:solidFill>
                <a:schemeClr val="bg1"/>
              </a:solidFill>
            </a:endParaRPr>
          </a:p>
          <a:p>
            <a:pPr eaLnBrk="0" hangingPunct="0"/>
            <a:r>
              <a:rPr lang="ru-RU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Н.В.Ёлкина,Т.И.Тарабарина»1000 загадок. Популярное пособие для родителей  и педагогов.</a:t>
            </a:r>
            <a:endParaRPr lang="ru-RU">
              <a:solidFill>
                <a:schemeClr val="bg1"/>
              </a:solidFill>
            </a:endParaRPr>
          </a:p>
          <a:p>
            <a:pPr eaLnBrk="0" hangingPunct="0"/>
            <a:r>
              <a:rPr lang="ru-RU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О.А. Воронкевич» Добро пожаловать в экологию»</a:t>
            </a:r>
            <a:endParaRPr lang="ru-RU">
              <a:solidFill>
                <a:schemeClr val="bg1"/>
              </a:solidFill>
            </a:endParaRPr>
          </a:p>
          <a:p>
            <a:pPr eaLnBrk="0" hangingPunct="0"/>
            <a:r>
              <a:rPr lang="ru-RU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Интернет ресурсы</a:t>
            </a:r>
            <a:r>
              <a:rPr lang="ru-RU" sz="100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B0F0"/>
                </a:solidFill>
              </a:rPr>
              <a:t>Актуальность проекта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Актуальность: Явления и объекты природы привлекают внимание детей своей красотой ,  яркостью красок, разнообразием. Чем глубже ребёнок познаёт окружающий мир ,  тем больше у него возникает вопросов. Основная задача взрослого состоит в том, чтобы помочь найти на них ответы. Каждый ребёнок - внимательный наблюдатель и  исследователь, может открыть в нём  что- то новое. А мир растений многообразный и удивительный.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19672" y="620688"/>
            <a:ext cx="6624736" cy="6048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r>
              <a:rPr lang="ru-RU" sz="1800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ПОЗНАВАТЕЛЬНЫЙ ИНТЕРЕС К ЛУКУ ЧЕРЕЗ ПРОЕКТНО-ИССЛЕДОВАТЕЛЬСКУЮ ДЕЯТЕЛЬНОСТЬ И ОРГАНИЗАЦИЮ ХУДОЖЕСТВЕННО  ПРОДУКТИВНОЙ ТВОРЧЕСКОЙ ДЕЯТЕЛЬНОСТИ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br>
              <a:rPr lang="ru-RU" sz="1800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УЧИТЬ ДЕТЕЙ ЕЖЕДНЕВНО УХАЖИВАТЬ ЗА ЛУКОМ В КОМНАТНЫХ УСЛОВИЯХ.</a:t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2.ФОРМИРОВАТЬ ПРЕДСТАВЛЕНИЕ ДЕТЕЙ О НЕОБХОДИМОСТИ СВЕТА , ТЕПЛА ,ВОДЫ ДЛЯ РОСТА РАСТЕНИЙ</a:t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УЧИТЬ ВЫПОЛНЯТЬ ИНДИВИДУАЛЬНЫЕ И КОЛЛЕКТИВНЫЕ ПОРУЧЕНИЯ , НАУЧИТЬ ДЕТЕЙ ВИДЕТЬ РЕЗУЛЬТАТЫ СВОЕГО ТРУДА.  </a:t>
            </a:r>
            <a:br>
              <a:rPr lang="ru-RU" sz="18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Участники проекта</a:t>
            </a:r>
            <a:r>
              <a:rPr lang="ru-RU" sz="2400" dirty="0"/>
              <a:t>:дети 2-ой младшей группы «Цветик семицветик»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t="-54" r="1355" b="2572"/>
          <a:stretch/>
        </p:blipFill>
        <p:spPr>
          <a:xfrm>
            <a:off x="1835697" y="2924944"/>
            <a:ext cx="5256584" cy="25142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: скругленные углы 4"/>
          <p:cNvSpPr/>
          <p:nvPr/>
        </p:nvSpPr>
        <p:spPr>
          <a:xfrm>
            <a:off x="4644008" y="1905000"/>
            <a:ext cx="216024" cy="2278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	</a:t>
            </a:r>
            <a:r>
              <a:rPr lang="ru-RU" sz="4000" i="1" dirty="0">
                <a:solidFill>
                  <a:srgbClr val="FF0000"/>
                </a:solidFill>
              </a:rPr>
              <a:t>реализация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blipFill>
            <a:blip r:embed="rId2" cstate="print"/>
            <a:tile tx="0" ty="0" sx="100000" sy="100000" flip="none" algn="tl"/>
          </a:blipFill>
          <a:scene3d>
            <a:camera prst="isometricOffAxis1Right"/>
            <a:lightRig rig="threePt" dir="t"/>
          </a:scene3d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3400" b="1" dirty="0">
                <a:solidFill>
                  <a:srgbClr val="C00000"/>
                </a:solidFill>
              </a:rPr>
              <a:t>Предполагаемые результаты :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2900" dirty="0"/>
              <a:t>Дети научатся сажать лук и ухаживать за ним. У них появится интерес к растениям. Они узнают много интересного из жизни растений, исследуют опытным путём условия необходимые для их роста.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  <a:blipFill>
            <a:blip r:embed="rId3" cstate="print"/>
            <a:tile tx="0" ty="0" sx="100000" sy="100000" flip="none" algn="tl"/>
          </a:blipFill>
          <a:scene3d>
            <a:camera prst="isometricOffAxis2Left"/>
            <a:lightRig rig="threePt" dir="t"/>
          </a:scene3d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2900" b="1" dirty="0">
                <a:solidFill>
                  <a:srgbClr val="C00000"/>
                </a:solidFill>
              </a:rPr>
              <a:t>1 этап .Подготовительный</a:t>
            </a:r>
            <a:r>
              <a:rPr lang="ru-RU" dirty="0"/>
              <a:t>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1900" b="1" dirty="0"/>
              <a:t>Сбор художественной литературы: стихи, загадки, пословицы про овощи, физкультминутки.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1900" b="1" dirty="0"/>
              <a:t>В группе детского сада подготавливается место для выращивания лука.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1900" b="1" dirty="0"/>
              <a:t>Приобретается садовый инвентарь, клеёнка ,фартуки.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1900" b="1" dirty="0"/>
              <a:t> Беседа о важности выращивания лука, о его полезных свойствах.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1900" b="1" dirty="0"/>
              <a:t>Консультация для родителей «</a:t>
            </a:r>
            <a:r>
              <a:rPr lang="ru-RU" sz="1900" b="1" dirty="0" err="1"/>
              <a:t>Лук-лекарственное</a:t>
            </a:r>
            <a:r>
              <a:rPr lang="ru-RU" sz="1900" b="1" dirty="0"/>
              <a:t> растение»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sz="1900" b="1" dirty="0"/>
              <a:t>Рецепты салатов с овощами от родителей.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Готовим место для лука.</a:t>
            </a:r>
            <a:br>
              <a:rPr lang="ru-RU" dirty="0"/>
            </a:br>
            <a:r>
              <a:rPr lang="ru-RU" dirty="0"/>
              <a:t>                         Сажаем лук.</a:t>
            </a:r>
          </a:p>
        </p:txBody>
      </p:sp>
      <p:pic>
        <p:nvPicPr>
          <p:cNvPr id="6" name="Объект 5" descr="Изображение выглядит как человек, внутренний, ребенок, маленький&#10;&#10;Описание создано с очень высокой степенью достоверности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708920"/>
            <a:ext cx="3888432" cy="2581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Объект 10" descr="Изображение выглядит как ребенок, торт, день рождения, человек&#10;&#10;Описание создано с очень высокой степенью достоверности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564903"/>
            <a:ext cx="3096344" cy="32403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5574" y="242682"/>
            <a:ext cx="2305050" cy="6335712"/>
          </a:xfrm>
        </p:spPr>
        <p:txBody>
          <a:bodyPr>
            <a:normAutofit/>
          </a:bodyPr>
          <a:lstStyle/>
          <a:p>
            <a:pPr fontAlgn="auto">
              <a:defRPr/>
            </a:pP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auto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лука</a:t>
            </a:r>
          </a:p>
          <a:p>
            <a:pPr fontAlgn="auto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лука</a:t>
            </a:r>
          </a:p>
          <a:p>
            <a:pPr fontAlgn="auto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необходимые для роста.</a:t>
            </a:r>
          </a:p>
          <a:p>
            <a:pPr fontAlgn="auto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лука  в землю, в опилки в воду.</a:t>
            </a:r>
          </a:p>
          <a:p>
            <a:pPr fontAlgn="auto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Беседы: »Полезная пища» </a:t>
            </a:r>
          </a:p>
          <a:p>
            <a:pPr fontAlgn="auto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 сестра «Лук всем полезный друг»</a:t>
            </a:r>
          </a:p>
          <a:p>
            <a:pPr fontAlgn="auto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разучивание стихов , загадок, поговорок,  пальчиковых игр, физкультминуток.</a:t>
            </a:r>
          </a:p>
          <a:p>
            <a:pPr fontAlgn="auto">
              <a:defRPr/>
            </a:pPr>
            <a:endParaRPr lang="ru-RU" dirty="0"/>
          </a:p>
        </p:txBody>
      </p:sp>
      <p:pic>
        <p:nvPicPr>
          <p:cNvPr id="6" name="Рисунок 5" descr="Изображение выглядит как человек, день рождения, торт, ребенок&#10;&#10;Описание создано с очень высокой степенью достоверности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5" b="11015"/>
          <a:stretch>
            <a:fillRect/>
          </a:stretch>
        </p:blipFill>
        <p:spPr>
          <a:xfrm>
            <a:off x="1475657" y="1556793"/>
            <a:ext cx="3816423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 descr="Изображение выглядит как человек, ребенок, внутренний, стол&#10;&#10;Описание создано с очень высокой степенью достоверности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4090">
            <a:off x="1101253" y="1430969"/>
            <a:ext cx="3613861" cy="21644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Объект 12" descr="Изображение выглядит как человек, ребенок, маленький, внутренний&#10;&#10;Описание создано с очень высокой степенью достоверности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140968"/>
            <a:ext cx="3744416" cy="2808311"/>
          </a:xfrm>
          <a:prstGeom prst="rect">
            <a:avLst/>
          </a:prstGeom>
          <a:ln w="127000" cap="rnd">
            <a:solidFill>
              <a:srgbClr val="FFFF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		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b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6" name="Текст 4"/>
          <p:cNvSpPr>
            <a:spLocks noGrp="1"/>
          </p:cNvSpPr>
          <p:nvPr>
            <p:ph type="body" idx="1"/>
          </p:nvPr>
        </p:nvSpPr>
        <p:spPr>
          <a:xfrm>
            <a:off x="899592" y="2298848"/>
            <a:ext cx="4336366" cy="576262"/>
          </a:xfrm>
        </p:spPr>
        <p:txBody>
          <a:bodyPr/>
          <a:lstStyle/>
          <a:p>
            <a:r>
              <a:rPr lang="ru-RU" sz="2800" b="1" i="1" dirty="0">
                <a:solidFill>
                  <a:srgbClr val="00B050"/>
                </a:solidFill>
              </a:rPr>
              <a:t>Рецепты салатов</a:t>
            </a:r>
            <a:r>
              <a:rPr lang="ru-RU" sz="2000" b="1" i="1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21508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5657" y="3356992"/>
            <a:ext cx="3312368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1507" name="Текст 5"/>
          <p:cNvSpPr>
            <a:spLocks noGrp="1"/>
          </p:cNvSpPr>
          <p:nvPr>
            <p:ph type="body" sz="quarter" idx="3"/>
          </p:nvPr>
        </p:nvSpPr>
        <p:spPr>
          <a:xfrm>
            <a:off x="5652120" y="1628800"/>
            <a:ext cx="2877273" cy="720080"/>
          </a:xfrm>
        </p:spPr>
        <p:txBody>
          <a:bodyPr/>
          <a:lstStyle/>
          <a:p>
            <a:r>
              <a:rPr lang="ru-RU" b="1" i="1" dirty="0">
                <a:solidFill>
                  <a:srgbClr val="00B050"/>
                </a:solidFill>
              </a:rPr>
              <a:t>Консультация .</a:t>
            </a:r>
          </a:p>
        </p:txBody>
      </p:sp>
      <p:pic>
        <p:nvPicPr>
          <p:cNvPr id="21509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 rot="542953">
            <a:off x="5704625" y="2932480"/>
            <a:ext cx="3059705" cy="2741079"/>
          </a:xfrm>
          <a:prstGeom prst="rect">
            <a:avLst/>
          </a:prstGeo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411</TotalTime>
  <Words>388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                Воспитатель первой квалификационной                            категории Е.В.Суханова                                                               2017год</vt:lpstr>
      <vt:lpstr>Актуальность проекта</vt:lpstr>
      <vt:lpstr>ЦЕЛЬ ПРОЕКТА: ФОРМИРОВАТЬ У ДЕТЕЙ ПОЗНАВАТЕЛЬНЫЙ ИНТЕРЕС К ЛУКУ ЧЕРЕЗ ПРОЕКТНО-ИССЛЕДОВАТЕЛЬСКУЮ ДЕЯТЕЛЬНОСТЬ И ОРГАНИЗАЦИЮ ХУДОЖЕСТВЕННО  ПРОДУКТИВНОЙ ТВОРЧЕСКОЙ ДЕЯТЕЛЬНОСТИ.  ЗАДАЧИ ПРОЕКТА: 1. УЧИТЬ ДЕТЕЙ ЕЖЕДНЕВНО УХАЖИВАТЬ ЗА ЛУКОМ В КОМНАТНЫХ УСЛОВИЯХ. 2.ФОРМИРОВАТЬ ПРЕДСТАВЛЕНИЕ ДЕТЕЙ О НЕОБХОДИМОСТИ СВЕТА , ТЕПЛА ,ВОДЫ ДЛЯ РОСТА РАСТЕНИЙ 3. УЧИТЬ ВЫПОЛНЯТЬ ИНДИВИДУАЛЬНЫЕ И КОЛЛЕКТИВНЫЕ ПОРУЧЕНИЯ , НАУЧИТЬ ДЕТЕЙ ВИДЕТЬ РЕЗУЛЬТАТЫ СВОЕГО ТРУДА.   </vt:lpstr>
      <vt:lpstr>Участники проекта:дети 2-ой младшей группы «Цветик семицветик»</vt:lpstr>
      <vt:lpstr> реализация проекта</vt:lpstr>
      <vt:lpstr>Готовим место для лука.                          Сажаем лук.</vt:lpstr>
      <vt:lpstr>Презентация PowerPoint</vt:lpstr>
      <vt:lpstr>Презентация PowerPoint</vt:lpstr>
      <vt:lpstr>  Работа с родителями </vt:lpstr>
      <vt:lpstr>ПОЛИВАЕМ ЛУК.НАБЛЮДАЕМ ЗА РОСТОМ ЛУКА.</vt:lpstr>
      <vt:lpstr>ПОДВЕДЕНИЕ ИТОГОВ              Срезали лук –добавили в суп</vt:lpstr>
      <vt:lpstr>В результате реализации проекта: Дети получили знания ,что для роста растений нужны свет ,вода ,тепло; Проводимая работа  позволила воспитывать у детей трудолюбие ,бережное отношение к растениям;  Все участники проекта получили положительные эмоции от полученных результатов.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Сергей</cp:lastModifiedBy>
  <cp:revision>54</cp:revision>
  <dcterms:created xsi:type="dcterms:W3CDTF">2013-11-26T10:21:19Z</dcterms:created>
  <dcterms:modified xsi:type="dcterms:W3CDTF">2017-08-25T16:39:08Z</dcterms:modified>
</cp:coreProperties>
</file>