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37"/>
  </p:notesMasterIdLst>
  <p:sldIdLst>
    <p:sldId id="256" r:id="rId2"/>
    <p:sldId id="279" r:id="rId3"/>
    <p:sldId id="257" r:id="rId4"/>
    <p:sldId id="258" r:id="rId5"/>
    <p:sldId id="259" r:id="rId6"/>
    <p:sldId id="260" r:id="rId7"/>
    <p:sldId id="283" r:id="rId8"/>
    <p:sldId id="261" r:id="rId9"/>
    <p:sldId id="284" r:id="rId10"/>
    <p:sldId id="262" r:id="rId11"/>
    <p:sldId id="285" r:id="rId12"/>
    <p:sldId id="263" r:id="rId13"/>
    <p:sldId id="286" r:id="rId14"/>
    <p:sldId id="264" r:id="rId15"/>
    <p:sldId id="265" r:id="rId16"/>
    <p:sldId id="266" r:id="rId17"/>
    <p:sldId id="267" r:id="rId18"/>
    <p:sldId id="287" r:id="rId19"/>
    <p:sldId id="268" r:id="rId20"/>
    <p:sldId id="288" r:id="rId21"/>
    <p:sldId id="269" r:id="rId22"/>
    <p:sldId id="270" r:id="rId23"/>
    <p:sldId id="289" r:id="rId24"/>
    <p:sldId id="271" r:id="rId25"/>
    <p:sldId id="272" r:id="rId26"/>
    <p:sldId id="273" r:id="rId27"/>
    <p:sldId id="290" r:id="rId28"/>
    <p:sldId id="274" r:id="rId29"/>
    <p:sldId id="275" r:id="rId30"/>
    <p:sldId id="276" r:id="rId31"/>
    <p:sldId id="277" r:id="rId32"/>
    <p:sldId id="278" r:id="rId33"/>
    <p:sldId id="280" r:id="rId34"/>
    <p:sldId id="281" r:id="rId35"/>
    <p:sldId id="282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6D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78" autoAdjust="0"/>
    <p:restoredTop sz="86410" autoAdjust="0"/>
  </p:normalViewPr>
  <p:slideViewPr>
    <p:cSldViewPr>
      <p:cViewPr>
        <p:scale>
          <a:sx n="39" d="100"/>
          <a:sy n="39" d="100"/>
        </p:scale>
        <p:origin x="-1794" y="-11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5285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554E2-1F6C-4887-9518-319FD6C7903C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81C1D8-A2FA-40D1-A55B-248E1439B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Какую капусту узнаете или знаете? Назовите.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Употреблялись сами ягоды . Затем в Йемене появился напиток из сушеной мякоти </a:t>
            </a:r>
            <a:r>
              <a:rPr lang="ru-RU" dirty="0" err="1" smtClean="0"/>
              <a:t>плодов-белый</a:t>
            </a:r>
            <a:r>
              <a:rPr lang="ru-RU" dirty="0" smtClean="0"/>
              <a:t> кофе. От эфиопов переняли арабы. Они  зерна раздавливали и добавляли молоко и животный жир. Из густой массы лепили шарики и использовали как бодрящее и укрепляющее </a:t>
            </a:r>
            <a:r>
              <a:rPr lang="ru-RU" dirty="0" err="1" smtClean="0"/>
              <a:t>лекарство.Европейцы</a:t>
            </a:r>
            <a:r>
              <a:rPr lang="ru-RU" dirty="0" smtClean="0"/>
              <a:t> познакомились намного позже.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Представляют</a:t>
            </a:r>
            <a:r>
              <a:rPr lang="ru-RU" baseline="0" dirty="0" smtClean="0"/>
              <a:t> свою новую продукцию на мастер-классах: съедобные скульптуры , сладкие платья. Маленькие посетители создают конфеты своей </a:t>
            </a:r>
            <a:r>
              <a:rPr lang="ru-RU" baseline="0" dirty="0" err="1" smtClean="0"/>
              <a:t>мечты.Дегустируют</a:t>
            </a:r>
            <a:r>
              <a:rPr lang="ru-RU" baseline="0" dirty="0" smtClean="0"/>
              <a:t> конфеты и плитки с необычными добавками -от чеснока до устриц.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Сообщество «Королевство</a:t>
            </a:r>
            <a:r>
              <a:rPr lang="ru-RU" baseline="0" dirty="0" smtClean="0"/>
              <a:t> любви»выступило с инициативой. Творческий союз создал и музыкальные </a:t>
            </a:r>
            <a:r>
              <a:rPr lang="ru-RU" baseline="0" dirty="0" err="1" smtClean="0"/>
              <a:t>тортики</a:t>
            </a:r>
            <a:r>
              <a:rPr lang="ru-RU" baseline="0" dirty="0" smtClean="0"/>
              <a:t>. Первый музыкальный </a:t>
            </a:r>
            <a:r>
              <a:rPr lang="ru-RU" baseline="0" dirty="0" err="1" smtClean="0"/>
              <a:t>тортик</a:t>
            </a:r>
            <a:r>
              <a:rPr lang="ru-RU" baseline="0" dirty="0" smtClean="0"/>
              <a:t> «Сладкая мечта» создан Марией и презентован 8июля 2009года в Иерусалиме.</a:t>
            </a:r>
            <a:r>
              <a:rPr lang="ru-RU" dirty="0" smtClean="0"/>
              <a:t> Праздник объединяет людей, даря положительные эмоции и хорошее настроение.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Отгадайте, где какой</a:t>
            </a:r>
            <a:r>
              <a:rPr lang="ru-RU" baseline="0" dirty="0" smtClean="0"/>
              <a:t> сыр справа от названий?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</a:t>
            </a:r>
            <a:r>
              <a:rPr lang="ru-RU" baseline="0" dirty="0" smtClean="0"/>
              <a:t> 1857 г.появились первые шоколадные конфеты у аптекаря Джона </a:t>
            </a:r>
            <a:r>
              <a:rPr lang="ru-RU" baseline="0" dirty="0" err="1" smtClean="0"/>
              <a:t>Нойхауза</a:t>
            </a:r>
            <a:r>
              <a:rPr lang="ru-RU" baseline="0" dirty="0" smtClean="0"/>
              <a:t> из </a:t>
            </a:r>
            <a:r>
              <a:rPr lang="ru-RU" baseline="0" dirty="0" err="1" smtClean="0"/>
              <a:t>Брюсселя.Многие</a:t>
            </a:r>
            <a:r>
              <a:rPr lang="ru-RU" baseline="0" dirty="0" smtClean="0"/>
              <a:t> считают конфеты вредным удовольствием, но зная меру получаете пользу в улучшении настроения.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Давняя история началась в 1743 году. Цены на рыбу тогда на ярмарке влияли на цены маринованной и соленой сельди на всей территории</a:t>
            </a:r>
            <a:r>
              <a:rPr lang="ru-RU" baseline="0" dirty="0" smtClean="0"/>
              <a:t> страны. И местные жители, и туристы со всего мира </a:t>
            </a:r>
            <a:r>
              <a:rPr lang="ru-RU" baseline="0" dirty="0" err="1" smtClean="0"/>
              <a:t>посещают.Можно</a:t>
            </a:r>
            <a:r>
              <a:rPr lang="ru-RU" baseline="0" dirty="0" smtClean="0"/>
              <a:t> купить сувениры ,шерстяную одежду, продукцию ремесленников ,узнать больше о финской культуре и истории.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улицах голландской столицы на стены вешают оранжевые плакаты, надевают оранжевые футболки и кепки, в воздухе летают оранжевые  воздушные змеи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давние годы в Швеции разрешалось ловить раков два месяца в </a:t>
            </a:r>
            <a:r>
              <a:rPr lang="ru-RU" dirty="0" err="1" smtClean="0"/>
              <a:t>году-в</a:t>
            </a:r>
            <a:r>
              <a:rPr lang="ru-RU" dirty="0" smtClean="0"/>
              <a:t> августе и в сентябре .Шведские повара прославились на весь мир</a:t>
            </a:r>
            <a:r>
              <a:rPr lang="ru-RU" baseline="0" dirty="0" smtClean="0"/>
              <a:t> мастерством в приготовлении морепродуктов .В этот период лавки ломились от </a:t>
            </a:r>
            <a:r>
              <a:rPr lang="ru-RU" baseline="0" dirty="0" err="1" smtClean="0"/>
              <a:t>ракообразных.Сезон</a:t>
            </a:r>
            <a:r>
              <a:rPr lang="ru-RU" baseline="0" dirty="0" smtClean="0"/>
              <a:t> охоты длится несколько недель.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Жители древнего Египта уже в далекие времена знали вкусовые и полезные свойства арбузов, активно</a:t>
            </a:r>
            <a:r>
              <a:rPr lang="ru-RU" baseline="0" dirty="0" smtClean="0"/>
              <a:t> их </a:t>
            </a:r>
            <a:r>
              <a:rPr lang="ru-RU" baseline="0" dirty="0" err="1" smtClean="0"/>
              <a:t>возделывали.В</a:t>
            </a:r>
            <a:r>
              <a:rPr lang="ru-RU" baseline="0" dirty="0" smtClean="0"/>
              <a:t> Европу ягоды попали после походов крестоносцев.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Он был создан в 1993 году О О Н. Э</a:t>
            </a:r>
            <a:r>
              <a:rPr lang="ru-RU" baseline="0" dirty="0" smtClean="0"/>
              <a:t>та организация предложила всем странам в этот день проводить специальные мероприятия на сохранение и освоение водных ресурсов. Каждый год посвящать конкретной теме.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Возник в 1994году.Веганство-строгое соблюдение питания растительной пищи</a:t>
            </a:r>
            <a:r>
              <a:rPr lang="ru-RU" baseline="0" dirty="0" smtClean="0"/>
              <a:t> с исключением яиц, кисломолочной продукции, меда и морепродуктов .</a:t>
            </a:r>
            <a:r>
              <a:rPr lang="ru-RU" baseline="0" dirty="0" err="1" smtClean="0"/>
              <a:t>Веганы</a:t>
            </a:r>
            <a:r>
              <a:rPr lang="ru-RU" baseline="0" dirty="0" smtClean="0"/>
              <a:t> отказываются от меховой ,</a:t>
            </a:r>
            <a:r>
              <a:rPr lang="ru-RU" baseline="0" dirty="0" err="1" smtClean="0"/>
              <a:t>кожаной,шелковой</a:t>
            </a:r>
            <a:r>
              <a:rPr lang="ru-RU" baseline="0" dirty="0" smtClean="0"/>
              <a:t> одежды.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Отмечается</a:t>
            </a:r>
            <a:r>
              <a:rPr lang="ru-RU" baseline="0" dirty="0" smtClean="0"/>
              <a:t> с привлечением внимания к проблемам продажи чая, положением работников, производителей и потребителей ведущих мировых производителей чая. Отмечают Индия, </a:t>
            </a:r>
            <a:r>
              <a:rPr lang="ru-RU" baseline="0" dirty="0" err="1" smtClean="0"/>
              <a:t>Шри</a:t>
            </a:r>
            <a:r>
              <a:rPr lang="ru-RU" baseline="0" dirty="0" smtClean="0"/>
              <a:t> Ланка,Непал,Китай,Вьетнам,Индонезия,Кения,Малайзия,Танзания,Уганда,Бангладеш.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День</a:t>
            </a:r>
            <a:r>
              <a:rPr lang="ru-RU" baseline="0" dirty="0" smtClean="0"/>
              <a:t> здорового питания и отказа от излишеств в еде появился в 2011 году как ответ американскому празднику «Национальный день , когда можно есть все, что хочется».Была выдвинута против «Дня обжорства» идея «Дня отказа от излишеств в еде». Год от года растет число людей с избыточным весом. Причины этого кроются в разных сторонах жизни. Нередко мы едим потому что не можем себя успокоить в стрессовой ситуации. Пища служит удовлетворению эмоциональной потребности.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 2001 года Суздаль приглашает похрустеть первыми огурчиками всех любителей этого овоща в Музей деревянного зодчества .На</a:t>
            </a:r>
            <a:r>
              <a:rPr lang="ru-RU" baseline="0" dirty="0" smtClean="0"/>
              <a:t> ярмарках и базарах умельцы со всей страны предлагают гостям попробовать соленые, сладкие, маринованные, свежие, жареные и пареные огурцы . На центральных площадях выступают ансамбли, проводятся игры, состязания и шумные конкурсы (на поедание огурцов и на лучший огуречный костюм).Яркую летнюю природу города дополняют гимны </a:t>
            </a:r>
            <a:r>
              <a:rPr lang="ru-RU" baseline="0" dirty="0" err="1" smtClean="0"/>
              <a:t>огурцу.Здесь</a:t>
            </a:r>
            <a:r>
              <a:rPr lang="ru-RU" baseline="0" dirty="0" smtClean="0"/>
              <a:t> звучат песни, слышится веселый смех детей.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Казалось бы, сварить кашу- что может быть проще ? Здесь есть свои секреты и тонкости. Какую посуду выбрать? Надо ли замачивать </a:t>
            </a:r>
            <a:r>
              <a:rPr lang="ru-RU" dirty="0" err="1" smtClean="0"/>
              <a:t>крупу?Перед</a:t>
            </a:r>
            <a:r>
              <a:rPr lang="ru-RU" dirty="0" smtClean="0"/>
              <a:t> приготовлением крупы </a:t>
            </a:r>
            <a:r>
              <a:rPr lang="ru-RU" dirty="0" err="1" smtClean="0"/>
              <a:t>просеивают,перебирают,промывают</a:t>
            </a:r>
            <a:r>
              <a:rPr lang="ru-RU" dirty="0" smtClean="0"/>
              <a:t>. Чтобы приготовить кашу жидкой, густой или рассыпчатой ,необходимо точно соблюдать правильное соотношение крупы и жидкости(воды , бульона , цельного или разбавленного молока).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Отгадайте , из какой крупы сварили каши? Какая каша получилась по варке?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Именно эта дата была утверждена ООН в 1979 году , хотя документ на проведение этого праздника подписан еще в 1950 году. Этот важный день был организован с целью борьбы с голодом, нищетой, недоеданием. Поэтому организовываются не только различные конкурсы по выпечке самого вкусного </a:t>
            </a:r>
            <a:r>
              <a:rPr lang="ru-RU" dirty="0" err="1" smtClean="0"/>
              <a:t>хлеба,выставки</a:t>
            </a:r>
            <a:r>
              <a:rPr lang="ru-RU" dirty="0" smtClean="0"/>
              <a:t> продукции</a:t>
            </a:r>
            <a:r>
              <a:rPr lang="ru-RU" baseline="0" dirty="0" smtClean="0"/>
              <a:t> хлебозаводов.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 какой</a:t>
            </a:r>
            <a:r>
              <a:rPr lang="ru-RU" baseline="0" dirty="0" smtClean="0"/>
              <a:t> муки</a:t>
            </a:r>
            <a:r>
              <a:rPr lang="ru-RU" dirty="0" smtClean="0"/>
              <a:t> выпекали хлеб?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продолжение</a:t>
            </a:r>
            <a:r>
              <a:rPr lang="ru-RU" baseline="0" dirty="0" smtClean="0"/>
              <a:t> традиции проведения овощных праздников в городе Белый  каждый год проводится праздник, посвященный урожаю. Впервые это прошло в 2011 году в краеведческом музее .Входным билетом служила пол-литровая банка капусты, заквашенная по собственному домашнему рецепту .Гостям музея предлагалось поучаствовать в различных конкурсах и викторинах на огородную и кулинарную тему.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1C1D8-A2FA-40D1-A55B-248E1439B76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D7B97-76A3-4C82-A2A2-5670960FA14B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82E3C-B559-4B25-A502-AF65D469A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D7B97-76A3-4C82-A2A2-5670960FA14B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82E3C-B559-4B25-A502-AF65D469A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D7B97-76A3-4C82-A2A2-5670960FA14B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82E3C-B559-4B25-A502-AF65D469A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D7B97-76A3-4C82-A2A2-5670960FA14B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82E3C-B559-4B25-A502-AF65D469A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D7B97-76A3-4C82-A2A2-5670960FA14B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82E3C-B559-4B25-A502-AF65D469A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D7B97-76A3-4C82-A2A2-5670960FA14B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82E3C-B559-4B25-A502-AF65D469A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D7B97-76A3-4C82-A2A2-5670960FA14B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82E3C-B559-4B25-A502-AF65D469A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D7B97-76A3-4C82-A2A2-5670960FA14B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82E3C-B559-4B25-A502-AF65D469A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D7B97-76A3-4C82-A2A2-5670960FA14B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82E3C-B559-4B25-A502-AF65D469A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D7B97-76A3-4C82-A2A2-5670960FA14B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82E3C-B559-4B25-A502-AF65D469A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D7B97-76A3-4C82-A2A2-5670960FA14B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7982E3C-B559-4B25-A502-AF65D469A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AD7B97-76A3-4C82-A2A2-5670960FA14B}" type="datetimeFigureOut">
              <a:rPr lang="ru-RU" smtClean="0"/>
              <a:pPr/>
              <a:t>25.08.2017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982E3C-B559-4B25-A502-AF65D469A05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2.jpeg"/><Relationship Id="rId7" Type="http://schemas.openxmlformats.org/officeDocument/2006/relationships/image" Target="../media/image7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image" Target="../media/image74.png"/><Relationship Id="rId4" Type="http://schemas.openxmlformats.org/officeDocument/2006/relationships/image" Target="../media/image73.jpeg"/><Relationship Id="rId9" Type="http://schemas.openxmlformats.org/officeDocument/2006/relationships/image" Target="../media/image7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0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jpeg"/><Relationship Id="rId3" Type="http://schemas.openxmlformats.org/officeDocument/2006/relationships/image" Target="../media/image82.jpeg"/><Relationship Id="rId7" Type="http://schemas.openxmlformats.org/officeDocument/2006/relationships/image" Target="../media/image86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jpeg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7" Type="http://schemas.openxmlformats.org/officeDocument/2006/relationships/image" Target="../media/image9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7" Type="http://schemas.openxmlformats.org/officeDocument/2006/relationships/image" Target="../media/image10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0.jpeg"/><Relationship Id="rId5" Type="http://schemas.openxmlformats.org/officeDocument/2006/relationships/image" Target="../media/image99.jpeg"/><Relationship Id="rId4" Type="http://schemas.openxmlformats.org/officeDocument/2006/relationships/image" Target="../media/image9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5.jpeg"/><Relationship Id="rId5" Type="http://schemas.openxmlformats.org/officeDocument/2006/relationships/image" Target="../media/image104.jpeg"/><Relationship Id="rId4" Type="http://schemas.openxmlformats.org/officeDocument/2006/relationships/image" Target="../media/image10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img_url=httpsFwww.ruyatabiris.com" TargetMode="External"/><Relationship Id="rId2" Type="http://schemas.openxmlformats.org/officeDocument/2006/relationships/hyperlink" Target="https://yandex.ru/images/search?img_url=https://www.tvcook.ru/uploads/images/00/01/7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img_url=http2F68.media.tumblr.com2Ftumblr_o9nwjx2yy81ubrnz3o1_1280.jpg&amp;p=2&amp;text" TargetMode="External"/><Relationship Id="rId2" Type="http://schemas.openxmlformats.org/officeDocument/2006/relationships/hyperlink" Target="https://yandex.ru/images/search?p=4&amp;text=B8&amp;noreask=1&amp;lr=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Методическая разработка занятия по теме «Удивительные праздники»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714752"/>
            <a:ext cx="5114778" cy="2286016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ГБОУ СОШ №72</a:t>
            </a:r>
          </a:p>
          <a:p>
            <a:pPr algn="ctr"/>
            <a:r>
              <a:rPr lang="ru-RU" dirty="0" smtClean="0"/>
              <a:t>ВОСПИТАТЕЛЬ ГПД</a:t>
            </a:r>
          </a:p>
          <a:p>
            <a:pPr algn="ctr"/>
            <a:r>
              <a:rPr lang="ru-RU" dirty="0" smtClean="0"/>
              <a:t>ПЕТРОВА О.В.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День 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капусты</a:t>
            </a:r>
            <a:r>
              <a:rPr lang="ru-RU" i="1" dirty="0" smtClean="0"/>
              <a:t> в Тверской области</a:t>
            </a:r>
            <a:r>
              <a:rPr lang="ru-RU" dirty="0" smtClean="0"/>
              <a:t>.                      </a:t>
            </a:r>
            <a:r>
              <a:rPr lang="ru-RU" i="1" dirty="0" smtClean="0">
                <a:solidFill>
                  <a:srgbClr val="FFC000"/>
                </a:solidFill>
              </a:rPr>
              <a:t>16 ноября.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Традиция проведения этого праздника сохранилась. И теперь каждый год любой желающий может окунуться в всеобщее веселье, узнать особенности  нашей культуры и традиции русской кухни.</a:t>
            </a:r>
            <a:endParaRPr lang="ru-RU" dirty="0"/>
          </a:p>
        </p:txBody>
      </p:sp>
      <p:pic>
        <p:nvPicPr>
          <p:cNvPr id="5" name="Содержимое 4" descr="виды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2357430"/>
            <a:ext cx="4038600" cy="38576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.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357554" y="1935164"/>
            <a:ext cx="2071702" cy="2930272"/>
          </a:xfrm>
        </p:spPr>
      </p:pic>
      <p:pic>
        <p:nvPicPr>
          <p:cNvPr id="1026" name="Picture 2" descr="D:\картинки для презентаций\капуста\кап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4471344"/>
            <a:ext cx="3000364" cy="2386655"/>
          </a:xfrm>
          <a:prstGeom prst="rect">
            <a:avLst/>
          </a:prstGeom>
          <a:noFill/>
        </p:spPr>
      </p:pic>
      <p:pic>
        <p:nvPicPr>
          <p:cNvPr id="1035" name="Picture 11" descr="D:\картинки для презентаций\капуста\кап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0826" y="0"/>
            <a:ext cx="2643174" cy="2251044"/>
          </a:xfrm>
          <a:prstGeom prst="rect">
            <a:avLst/>
          </a:prstGeom>
          <a:noFill/>
        </p:spPr>
      </p:pic>
      <p:pic>
        <p:nvPicPr>
          <p:cNvPr id="1036" name="Picture 12" descr="D:\картинки для презентаций\капуста\на блюде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2809875" cy="2143116"/>
          </a:xfrm>
          <a:prstGeom prst="rect">
            <a:avLst/>
          </a:prstGeom>
          <a:noFill/>
        </p:spPr>
      </p:pic>
      <p:pic>
        <p:nvPicPr>
          <p:cNvPr id="1037" name="Picture 13" descr="D:\картинки для презентаций\капуста\пекин.кап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43636" y="2214554"/>
            <a:ext cx="3000364" cy="2190747"/>
          </a:xfrm>
          <a:prstGeom prst="rect">
            <a:avLst/>
          </a:prstGeom>
          <a:noFill/>
        </p:spPr>
      </p:pic>
      <p:pic>
        <p:nvPicPr>
          <p:cNvPr id="1038" name="Picture 14" descr="D:\картинки для презентаций\капуста\фиол.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2071678"/>
            <a:ext cx="2595564" cy="2286016"/>
          </a:xfrm>
          <a:prstGeom prst="rect">
            <a:avLst/>
          </a:prstGeom>
          <a:noFill/>
        </p:spPr>
      </p:pic>
      <p:pic>
        <p:nvPicPr>
          <p:cNvPr id="1039" name="Picture 15" descr="D:\картинки для презентаций\капуста\цв.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4429132"/>
            <a:ext cx="2786050" cy="2428868"/>
          </a:xfrm>
          <a:prstGeom prst="rect">
            <a:avLst/>
          </a:prstGeom>
          <a:noFill/>
        </p:spPr>
      </p:pic>
      <p:pic>
        <p:nvPicPr>
          <p:cNvPr id="1041" name="Picture 17" descr="D:\картинки для презентаций\капуста\цв.кап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57488" y="1"/>
            <a:ext cx="3643338" cy="1785926"/>
          </a:xfrm>
          <a:prstGeom prst="rect">
            <a:avLst/>
          </a:prstGeom>
          <a:noFill/>
        </p:spPr>
      </p:pic>
      <p:pic>
        <p:nvPicPr>
          <p:cNvPr id="1042" name="Picture 18" descr="D:\картинки для презентаций\капуста\цв.1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928926" y="4429132"/>
            <a:ext cx="2786082" cy="242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32732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День курицы или </a:t>
            </a:r>
            <a:r>
              <a:rPr lang="ru-RU" i="1" dirty="0" smtClean="0">
                <a:solidFill>
                  <a:srgbClr val="0070C0"/>
                </a:solidFill>
              </a:rPr>
              <a:t>куриного рождества.             </a:t>
            </a:r>
            <a:r>
              <a:rPr lang="ru-RU" i="1" dirty="0" smtClean="0">
                <a:solidFill>
                  <a:srgbClr val="002060"/>
                </a:solidFill>
              </a:rPr>
              <a:t>20 декабря</a:t>
            </a:r>
            <a:r>
              <a:rPr lang="ru-RU" i="1" dirty="0" smtClean="0">
                <a:solidFill>
                  <a:srgbClr val="0070C0"/>
                </a:solidFill>
              </a:rPr>
              <a:t>.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День святого Игнатия Богоносца. Считалось, что в этот активизировалась нечистая сила, и чтобы от нее защититься, по двору рассыпали просо с словесными заклинаниями. В народе считался началом нового отрезка времени, зимнего солнцестояния.</a:t>
            </a:r>
            <a:endParaRPr lang="ru-RU" dirty="0"/>
          </a:p>
        </p:txBody>
      </p:sp>
      <p:pic>
        <p:nvPicPr>
          <p:cNvPr id="6" name="Содержимое 5" descr="вокруг мамы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2000240"/>
            <a:ext cx="4038600" cy="42862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а отдыхе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3863965"/>
            <a:ext cx="4312141" cy="2994035"/>
          </a:xfrm>
        </p:spPr>
      </p:pic>
      <p:pic>
        <p:nvPicPr>
          <p:cNvPr id="2050" name="Picture 2" descr="D:\картинки для презентаций\курица с цыпл\щиплют траву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05600" y="0"/>
            <a:ext cx="2438400" cy="2047875"/>
          </a:xfrm>
          <a:prstGeom prst="rect">
            <a:avLst/>
          </a:prstGeom>
          <a:noFill/>
        </p:spPr>
      </p:pic>
      <p:pic>
        <p:nvPicPr>
          <p:cNvPr id="2051" name="Picture 3" descr="D:\картинки для презентаций\курица с цыпл\курица-наседк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Международный</a:t>
            </a:r>
            <a:r>
              <a:rPr lang="ru-RU" i="1" dirty="0" smtClean="0"/>
              <a:t> день кофе.</a:t>
            </a:r>
            <a:br>
              <a:rPr lang="ru-RU" i="1" dirty="0" smtClean="0"/>
            </a:br>
            <a:r>
              <a:rPr lang="ru-RU" i="1" dirty="0" smtClean="0">
                <a:solidFill>
                  <a:srgbClr val="FFFF00"/>
                </a:solidFill>
              </a:rPr>
              <a:t>18 апреля.</a:t>
            </a:r>
            <a:endParaRPr lang="ru-RU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Ученые считают, что открытие кофе относится к 9 веку до н.э.. В современном понимании появился в 14-15 веках. Первый кофейный магазин открылся в 1475 г.в Константинополе, а первая кофейня в 1564г. В Стамбуле. </a:t>
            </a:r>
            <a:endParaRPr lang="ru-RU" dirty="0"/>
          </a:p>
        </p:txBody>
      </p:sp>
      <p:pic>
        <p:nvPicPr>
          <p:cNvPr id="5" name="Содержимое 4" descr="чашка кофе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48224" y="1714489"/>
            <a:ext cx="3938617" cy="39290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Всемирный </a:t>
            </a:r>
            <a:r>
              <a:rPr lang="ru-RU" i="1" dirty="0" smtClean="0"/>
              <a:t> день шоколада.</a:t>
            </a:r>
            <a:br>
              <a:rPr lang="ru-RU" i="1" dirty="0" smtClean="0"/>
            </a:b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11 июля.</a:t>
            </a:r>
            <a:endParaRPr lang="ru-RU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Хороший   шоколад блестит.</a:t>
            </a:r>
          </a:p>
          <a:p>
            <a:r>
              <a:rPr lang="ru-RU" dirty="0" smtClean="0"/>
              <a:t>Кусочек  на   языке растает, какао-масло плавится при +32гр.</a:t>
            </a:r>
          </a:p>
          <a:p>
            <a:r>
              <a:rPr lang="ru-RU" dirty="0" smtClean="0"/>
              <a:t>Ломается с сухим треском.</a:t>
            </a:r>
          </a:p>
          <a:p>
            <a:r>
              <a:rPr lang="ru-RU" dirty="0" smtClean="0"/>
              <a:t>Тает в пальцах, если какао меньше40% и есть жиры , не тает если больше 55%.</a:t>
            </a:r>
          </a:p>
          <a:p>
            <a:endParaRPr lang="ru-RU" dirty="0"/>
          </a:p>
        </p:txBody>
      </p:sp>
      <p:pic>
        <p:nvPicPr>
          <p:cNvPr id="4098" name="Picture 2" descr="D:\картинки для презентаций\шоколад\виды шок.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1357298"/>
            <a:ext cx="4324342" cy="3239490"/>
          </a:xfrm>
          <a:prstGeom prst="rect">
            <a:avLst/>
          </a:prstGeom>
          <a:noFill/>
        </p:spPr>
      </p:pic>
      <p:pic>
        <p:nvPicPr>
          <p:cNvPr id="5" name="Содержимое 4" descr="горка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429124" y="3929066"/>
            <a:ext cx="4714876" cy="24938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П</a:t>
            </a:r>
            <a:r>
              <a:rPr lang="ru-RU" sz="4400" i="1" dirty="0" smtClean="0"/>
              <a:t>очему белый </a:t>
            </a:r>
            <a:r>
              <a:rPr lang="ru-RU" sz="4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темный </a:t>
            </a:r>
            <a:r>
              <a:rPr lang="ru-RU" sz="4400" i="1" dirty="0" smtClean="0"/>
              <a:t>, молочный шоколад?</a:t>
            </a:r>
            <a:endParaRPr lang="ru-RU" i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71736" y="1935480"/>
            <a:ext cx="3857652" cy="456535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Основа –какао-масло имеет белый цвет.</a:t>
            </a:r>
          </a:p>
          <a:p>
            <a:pPr>
              <a:buNone/>
            </a:pPr>
            <a:r>
              <a:rPr lang="ru-RU" dirty="0" smtClean="0"/>
              <a:t>Добавляют сухое молоко и сахарную пудру.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Добавляют  какао-порошок, который и окрашивает в шоколадный цвет.</a:t>
            </a:r>
          </a:p>
          <a:p>
            <a:endParaRPr lang="ru-RU" dirty="0" smtClean="0"/>
          </a:p>
          <a:p>
            <a:r>
              <a:rPr lang="ru-RU" dirty="0" smtClean="0"/>
              <a:t>В нем есть сухое молоко.</a:t>
            </a:r>
            <a:endParaRPr lang="ru-RU" dirty="0"/>
          </a:p>
        </p:txBody>
      </p:sp>
      <p:pic>
        <p:nvPicPr>
          <p:cNvPr id="5123" name="Picture 3" descr="D:\картинки для презентаций\шоколад\бел. с орехом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64" y="1714488"/>
            <a:ext cx="2571736" cy="1928802"/>
          </a:xfrm>
          <a:prstGeom prst="heart">
            <a:avLst/>
          </a:prstGeom>
          <a:noFill/>
        </p:spPr>
      </p:pic>
      <p:pic>
        <p:nvPicPr>
          <p:cNvPr id="5124" name="Picture 4" descr="D:\картинки для презентаций\шоколад\бел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52" y="2000240"/>
            <a:ext cx="2285984" cy="1714488"/>
          </a:xfrm>
          <a:prstGeom prst="heart">
            <a:avLst/>
          </a:prstGeom>
          <a:noFill/>
        </p:spPr>
      </p:pic>
      <p:pic>
        <p:nvPicPr>
          <p:cNvPr id="5125" name="Picture 5" descr="D:\картинки для презентаций\шоколад\мол.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777310"/>
            <a:ext cx="2428860" cy="3080689"/>
          </a:xfrm>
          <a:prstGeom prst="heart">
            <a:avLst/>
          </a:prstGeom>
          <a:noFill/>
        </p:spPr>
      </p:pic>
      <p:pic>
        <p:nvPicPr>
          <p:cNvPr id="5126" name="Picture 6" descr="D:\картинки для презентаций\шоколад\молчно-бел.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57950" y="4000504"/>
            <a:ext cx="2786049" cy="2857496"/>
          </a:xfrm>
          <a:prstGeom prst="hear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Фестиваль шоколада в Бельгии.</a:t>
            </a:r>
            <a:br>
              <a:rPr lang="ru-RU" i="1" dirty="0" smtClean="0"/>
            </a:br>
            <a:r>
              <a:rPr lang="ru-RU" i="1" dirty="0" smtClean="0"/>
              <a:t>  </a:t>
            </a:r>
            <a:endParaRPr lang="ru-RU" i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2143116"/>
            <a:ext cx="4040188" cy="642942"/>
          </a:xfrm>
        </p:spPr>
        <p:txBody>
          <a:bodyPr/>
          <a:lstStyle/>
          <a:p>
            <a:r>
              <a:rPr lang="ru-RU" b="0" dirty="0" smtClean="0"/>
              <a:t>Горький продукт с миндальным наполнителем изобретен в г.Брюгге, где есть музей</a:t>
            </a:r>
            <a:r>
              <a:rPr lang="ru-RU" dirty="0" smtClean="0"/>
              <a:t>.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929190" y="1714488"/>
            <a:ext cx="3929090" cy="1000132"/>
          </a:xfrm>
        </p:spPr>
        <p:txBody>
          <a:bodyPr>
            <a:normAutofit fontScale="40000" lnSpcReduction="20000"/>
          </a:bodyPr>
          <a:lstStyle/>
          <a:p>
            <a:r>
              <a:rPr lang="ru-RU" sz="6200" b="0" dirty="0" smtClean="0"/>
              <a:t>Можно заказать суп из какао-бобов или жаркое под шоколадным соусом.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" name="Содержимое 9" descr="музей.jpg"/>
          <p:cNvPicPr>
            <a:picLocks noGrp="1" noChangeAspect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>
          <a:xfrm>
            <a:off x="117648" y="2928934"/>
            <a:ext cx="4208260" cy="3577397"/>
          </a:xfrm>
        </p:spPr>
      </p:pic>
      <p:pic>
        <p:nvPicPr>
          <p:cNvPr id="12" name="Содержимое 11" descr="г.Брюгге.jpg"/>
          <p:cNvPicPr>
            <a:picLocks noGrp="1" noChangeAspect="1"/>
          </p:cNvPicPr>
          <p:nvPr>
            <p:ph sz="quarter" idx="4"/>
          </p:nvPr>
        </p:nvPicPr>
        <p:blipFill>
          <a:blip r:embed="rId4" cstate="email"/>
          <a:stretch>
            <a:fillRect/>
          </a:stretch>
        </p:blipFill>
        <p:spPr>
          <a:xfrm>
            <a:off x="4645025" y="2904285"/>
            <a:ext cx="4213255" cy="35965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картинки для презентаций\шоколад\Бельг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500438"/>
            <a:ext cx="3428992" cy="3357562"/>
          </a:xfrm>
          <a:prstGeom prst="rect">
            <a:avLst/>
          </a:prstGeom>
          <a:noFill/>
        </p:spPr>
      </p:pic>
      <p:pic>
        <p:nvPicPr>
          <p:cNvPr id="6147" name="Picture 3" descr="D:\картинки для презентаций\шоколад\заяц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3429000"/>
          </a:xfrm>
          <a:prstGeom prst="rect">
            <a:avLst/>
          </a:prstGeom>
          <a:noFill/>
        </p:spPr>
      </p:pic>
      <p:pic>
        <p:nvPicPr>
          <p:cNvPr id="6149" name="Picture 5" descr="D:\картинки для презентаций\шоколад\ратуш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46" y="3500439"/>
            <a:ext cx="3357554" cy="3357562"/>
          </a:xfrm>
          <a:prstGeom prst="rect">
            <a:avLst/>
          </a:prstGeom>
          <a:noFill/>
        </p:spPr>
      </p:pic>
      <p:pic>
        <p:nvPicPr>
          <p:cNvPr id="6150" name="Picture 6" descr="D:\картинки для презентаций\шоколад\яйцо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28992" y="3500438"/>
            <a:ext cx="2357454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Всемирный</a:t>
            </a:r>
            <a:r>
              <a:rPr lang="ru-RU" i="1" dirty="0" smtClean="0"/>
              <a:t> день мороженого.</a:t>
            </a:r>
            <a:br>
              <a:rPr lang="ru-RU" i="1" dirty="0" smtClean="0"/>
            </a:b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</a:rPr>
              <a:t>10 июля.</a:t>
            </a:r>
            <a:endParaRPr lang="ru-RU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В Китае еще за 2000 лет до н.э. подавали  снег и лед с кусочками фруктов. В Европу рецепт ледяного десерта- </a:t>
            </a:r>
            <a:r>
              <a:rPr lang="ru-RU" dirty="0" err="1" smtClean="0"/>
              <a:t>щербета</a:t>
            </a:r>
            <a:r>
              <a:rPr lang="ru-RU" dirty="0" smtClean="0"/>
              <a:t> привез Марко Поло. В России стало национальным блюдом: замороженное молоко мелко строгали, смешивали с творогом, изюмом. Современное мороженое в России в 18 веке.</a:t>
            </a:r>
            <a:endParaRPr lang="ru-RU" dirty="0"/>
          </a:p>
        </p:txBody>
      </p:sp>
      <p:pic>
        <p:nvPicPr>
          <p:cNvPr id="11" name="Содержимое 10" descr="виды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1857364"/>
            <a:ext cx="4038600" cy="4214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u="sng" dirty="0" smtClean="0"/>
              <a:t>Цель : </a:t>
            </a:r>
            <a:r>
              <a:rPr lang="ru-RU" sz="3200" dirty="0" smtClean="0"/>
              <a:t>знакомить</a:t>
            </a:r>
            <a:r>
              <a:rPr lang="ru-RU" sz="3200" u="sng" dirty="0" smtClean="0"/>
              <a:t>,</a:t>
            </a:r>
            <a:r>
              <a:rPr lang="ru-RU" sz="4000" dirty="0" smtClean="0"/>
              <a:t> </a:t>
            </a:r>
            <a:r>
              <a:rPr lang="ru-RU" sz="3200" dirty="0" smtClean="0"/>
              <a:t>создавать </a:t>
            </a:r>
            <a:r>
              <a:rPr lang="ru-RU" sz="3200" dirty="0" err="1" smtClean="0"/>
              <a:t>условия,приобщать</a:t>
            </a:r>
            <a:r>
              <a:rPr lang="ru-RU" sz="3200" dirty="0" smtClean="0"/>
              <a:t> для развития интереса  к познанию  окружающего мира.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2704664"/>
            <a:ext cx="7772400" cy="4153336"/>
          </a:xfrm>
        </p:spPr>
        <p:txBody>
          <a:bodyPr>
            <a:noAutofit/>
          </a:bodyPr>
          <a:lstStyle/>
          <a:p>
            <a:r>
              <a:rPr lang="ru-RU" sz="3200" u="sng" dirty="0" smtClean="0"/>
              <a:t>Задачи:</a:t>
            </a:r>
          </a:p>
          <a:p>
            <a:r>
              <a:rPr lang="ru-RU" sz="2800" dirty="0" smtClean="0"/>
              <a:t> расширять кругозор; </a:t>
            </a:r>
          </a:p>
          <a:p>
            <a:r>
              <a:rPr lang="ru-RU" sz="2800" dirty="0" smtClean="0"/>
              <a:t>развивать познавательную активность, доброжелательное отношение к традициям разных стран и народов;</a:t>
            </a:r>
          </a:p>
          <a:p>
            <a:r>
              <a:rPr lang="ru-RU" sz="2800" dirty="0" smtClean="0"/>
              <a:t>способствовать развитию желания больше узнать ,творческих способностей и фантазии;</a:t>
            </a:r>
          </a:p>
          <a:p>
            <a:r>
              <a:rPr lang="ru-RU" sz="2800" dirty="0" smtClean="0"/>
              <a:t>воспитывать чувство прекрасного.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артинки для презентаций\мороженое\ассортимен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3267075" cy="2214554"/>
          </a:xfrm>
          <a:prstGeom prst="rect">
            <a:avLst/>
          </a:prstGeom>
          <a:noFill/>
        </p:spPr>
      </p:pic>
      <p:pic>
        <p:nvPicPr>
          <p:cNvPr id="1027" name="Picture 3" descr="D:\картинки для презентаций\мороженое\с ваф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571745"/>
            <a:ext cx="3952864" cy="3857652"/>
          </a:xfrm>
          <a:prstGeom prst="ellipse">
            <a:avLst/>
          </a:prstGeom>
          <a:noFill/>
        </p:spPr>
      </p:pic>
      <p:pic>
        <p:nvPicPr>
          <p:cNvPr id="1028" name="Picture 4" descr="D:\картинки для презентаций\мороженое\с фр.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2357430"/>
            <a:ext cx="4000510" cy="4000510"/>
          </a:xfrm>
          <a:prstGeom prst="rect">
            <a:avLst/>
          </a:prstGeom>
          <a:noFill/>
        </p:spPr>
      </p:pic>
      <p:pic>
        <p:nvPicPr>
          <p:cNvPr id="1029" name="Picture 5" descr="D:\картинки для презентаций\мороженое\фр.лед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86116" y="0"/>
            <a:ext cx="5857884" cy="25598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Международный</a:t>
            </a:r>
            <a:r>
              <a:rPr lang="ru-RU" i="1" dirty="0" smtClean="0"/>
              <a:t>  день торта.</a:t>
            </a:r>
            <a:br>
              <a:rPr lang="ru-RU" i="1" dirty="0" smtClean="0"/>
            </a:br>
            <a:r>
              <a:rPr lang="ru-RU" dirty="0" smtClean="0">
                <a:solidFill>
                  <a:srgbClr val="00B050"/>
                </a:solidFill>
              </a:rPr>
              <a:t>20 июля.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Сладкий праздник лета с 2011 года посвящен дружбе и миру между людьми, странами ,       народами. В этот день был испечен первый в мире миротворческий торт, а в приготовлении его принимал  участие любой желающий.</a:t>
            </a:r>
            <a:endParaRPr lang="ru-RU" dirty="0"/>
          </a:p>
        </p:txBody>
      </p:sp>
      <p:pic>
        <p:nvPicPr>
          <p:cNvPr id="5" name="Содержимое 4" descr="пианино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4876" y="1428736"/>
            <a:ext cx="1685925" cy="2047875"/>
          </a:xfrm>
          <a:prstGeom prst="trapezoid">
            <a:avLst/>
          </a:prstGeom>
        </p:spPr>
      </p:pic>
      <p:pic>
        <p:nvPicPr>
          <p:cNvPr id="2050" name="Picture 2" descr="D:\картинки для презентаций\торт\рояль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56759" y="3857628"/>
            <a:ext cx="2287241" cy="2443536"/>
          </a:xfrm>
          <a:prstGeom prst="snip1Rect">
            <a:avLst/>
          </a:prstGeom>
          <a:noFill/>
        </p:spPr>
      </p:pic>
      <p:pic>
        <p:nvPicPr>
          <p:cNvPr id="2051" name="Picture 3" descr="D:\картинки для презентаций\торт\сцена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72264" y="1428736"/>
            <a:ext cx="2571736" cy="1928802"/>
          </a:xfrm>
          <a:prstGeom prst="hexagon">
            <a:avLst/>
          </a:prstGeom>
          <a:noFill/>
        </p:spPr>
      </p:pic>
      <p:pic>
        <p:nvPicPr>
          <p:cNvPr id="2053" name="Picture 5" descr="D:\картинки для презентаций\торт\флейт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48" y="3786190"/>
            <a:ext cx="2505075" cy="2476503"/>
          </a:xfrm>
          <a:prstGeom prst="hear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571480"/>
            <a:ext cx="6357982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B0F0"/>
                </a:solidFill>
              </a:rPr>
              <a:t>Национальный</a:t>
            </a:r>
            <a:r>
              <a:rPr lang="ru-RU" i="1" dirty="0" smtClean="0"/>
              <a:t> день сыра </a:t>
            </a:r>
            <a:r>
              <a:rPr lang="ru-RU" i="1" dirty="0" smtClean="0">
                <a:solidFill>
                  <a:srgbClr val="00B0F0"/>
                </a:solidFill>
              </a:rPr>
              <a:t>во Франции.</a:t>
            </a:r>
            <a:r>
              <a:rPr lang="ru-RU" i="1" dirty="0" smtClean="0">
                <a:solidFill>
                  <a:srgbClr val="FFFF00"/>
                </a:solidFill>
              </a:rPr>
              <a:t>     29 марта.</a:t>
            </a:r>
            <a:endParaRPr lang="ru-RU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Сырное меню из 8 сортов.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Сыроделы </a:t>
            </a:r>
            <a:r>
              <a:rPr lang="ru-RU" dirty="0" smtClean="0"/>
              <a:t>ценят этот продукт.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Медики</a:t>
            </a:r>
            <a:r>
              <a:rPr lang="ru-RU" dirty="0" smtClean="0"/>
              <a:t> советуют в день съедать 20гсыра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.Диетологи</a:t>
            </a:r>
            <a:r>
              <a:rPr lang="ru-RU" dirty="0" smtClean="0"/>
              <a:t> не рекомендуют острые сыры в больших количествах при болезнях желудка.</a:t>
            </a:r>
            <a:endParaRPr lang="ru-RU" dirty="0"/>
          </a:p>
        </p:txBody>
      </p:sp>
      <p:pic>
        <p:nvPicPr>
          <p:cNvPr id="3074" name="Picture 2" descr="D:\картинки для презентаций\сыры\башн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2214546" cy="1857363"/>
          </a:xfrm>
          <a:prstGeom prst="trapezoid">
            <a:avLst/>
          </a:prstGeom>
          <a:noFill/>
        </p:spPr>
      </p:pic>
      <p:pic>
        <p:nvPicPr>
          <p:cNvPr id="3075" name="Picture 3" descr="D:\картинки для презентаций\сыры\лувр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76600" y="3786190"/>
            <a:ext cx="3276600" cy="2047875"/>
          </a:xfrm>
          <a:prstGeom prst="rect">
            <a:avLst/>
          </a:prstGeom>
          <a:noFill/>
        </p:spPr>
      </p:pic>
      <p:pic>
        <p:nvPicPr>
          <p:cNvPr id="3077" name="Picture 5" descr="D:\картинки для презентаций\сыры\нотр дам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8992" y="5119516"/>
            <a:ext cx="2786032" cy="1738484"/>
          </a:xfrm>
          <a:prstGeom prst="trapezoid">
            <a:avLst/>
          </a:prstGeom>
          <a:noFill/>
        </p:spPr>
      </p:pic>
      <p:pic>
        <p:nvPicPr>
          <p:cNvPr id="9" name="Содержимое 8" descr="сыры.jpg"/>
          <p:cNvPicPr>
            <a:picLocks noGrp="1" noChangeAspect="1"/>
          </p:cNvPicPr>
          <p:nvPr>
            <p:ph sz="half" idx="2"/>
          </p:nvPr>
        </p:nvPicPr>
        <p:blipFill>
          <a:blip r:embed="rId5" cstate="email"/>
          <a:stretch>
            <a:fillRect/>
          </a:stretch>
        </p:blipFill>
        <p:spPr>
          <a:xfrm>
            <a:off x="5214942" y="1928802"/>
            <a:ext cx="3642831" cy="380180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картинки для презентаций\сыры\лув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786322"/>
            <a:ext cx="4143404" cy="1762147"/>
          </a:xfrm>
          <a:prstGeom prst="rect">
            <a:avLst/>
          </a:prstGeom>
          <a:noFill/>
        </p:spPr>
      </p:pic>
      <p:pic>
        <p:nvPicPr>
          <p:cNvPr id="4099" name="Picture 3" descr="D:\картинки для презентаций\сыры\разновидности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428604"/>
            <a:ext cx="3891712" cy="3655917"/>
          </a:xfrm>
          <a:prstGeom prst="rect">
            <a:avLst/>
          </a:prstGeom>
          <a:noFill/>
        </p:spPr>
      </p:pic>
      <p:pic>
        <p:nvPicPr>
          <p:cNvPr id="4100" name="Picture 4" descr="D:\картинки для презентаций\сыры\свежие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7752" y="4500570"/>
            <a:ext cx="3857652" cy="2024014"/>
          </a:xfrm>
          <a:prstGeom prst="rect">
            <a:avLst/>
          </a:prstGeom>
          <a:noFill/>
        </p:spPr>
      </p:pic>
      <p:pic>
        <p:nvPicPr>
          <p:cNvPr id="4101" name="Picture 5" descr="D:\картинки для презентаций\сыры\фр.сыры табл.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357166"/>
            <a:ext cx="4429188" cy="42541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веер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86314" y="357166"/>
            <a:ext cx="3838575" cy="204787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4186238" cy="150019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Всемирный   </a:t>
            </a:r>
            <a:r>
              <a:rPr lang="ru-RU" i="1" dirty="0" smtClean="0"/>
              <a:t> день конфет.              </a:t>
            </a:r>
            <a:r>
              <a:rPr lang="ru-RU" i="1" dirty="0" smtClean="0">
                <a:solidFill>
                  <a:srgbClr val="FFC000"/>
                </a:solidFill>
              </a:rPr>
              <a:t>18октября.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186238" cy="44348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Появились в Древнем Египте с инжиром , медом и орехами. На Востоке использовали фиги и миндаль. Славяне делали леденцы  из меда, кленового сиропа и патоки. Вы можете пригласить друзей и родных и угостить домашними конфетами.</a:t>
            </a:r>
            <a:endParaRPr lang="ru-RU" dirty="0"/>
          </a:p>
        </p:txBody>
      </p:sp>
      <p:pic>
        <p:nvPicPr>
          <p:cNvPr id="5122" name="Picture 2" descr="D:\картинки для презентаций\конфеты\в короб.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50" y="2143116"/>
            <a:ext cx="2319341" cy="2047875"/>
          </a:xfrm>
          <a:prstGeom prst="heart">
            <a:avLst/>
          </a:prstGeom>
          <a:noFill/>
        </p:spPr>
      </p:pic>
      <p:pic>
        <p:nvPicPr>
          <p:cNvPr id="5124" name="Picture 4" descr="D:\картинки для презентаций\конфеты\мини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283082">
            <a:off x="6441516" y="3953363"/>
            <a:ext cx="2643174" cy="2916634"/>
          </a:xfrm>
          <a:prstGeom prst="ellipse">
            <a:avLst/>
          </a:prstGeom>
          <a:noFill/>
        </p:spPr>
      </p:pic>
      <p:pic>
        <p:nvPicPr>
          <p:cNvPr id="5125" name="Picture 5" descr="D:\картинки для презентаций\конфеты\шок.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14810" y="4500570"/>
            <a:ext cx="2357454" cy="2071686"/>
          </a:xfrm>
          <a:prstGeom prst="heart">
            <a:avLst/>
          </a:prstGeom>
          <a:noFill/>
        </p:spPr>
      </p:pic>
      <p:pic>
        <p:nvPicPr>
          <p:cNvPr id="5123" name="Picture 3" descr="D:\картинки для презентаций\конфеты\леденцы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72066" y="3286124"/>
            <a:ext cx="2641122" cy="1744051"/>
          </a:xfrm>
          <a:prstGeom prst="hear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D:\картинки для презентаций\сельдь Фин\сельдь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0"/>
            <a:ext cx="3000364" cy="1950233"/>
          </a:xfrm>
          <a:prstGeom prst="ellipse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89922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Праздник сельди в Финляндии.</a:t>
            </a:r>
            <a:br>
              <a:rPr lang="ru-RU" i="1" dirty="0" smtClean="0"/>
            </a:br>
            <a:r>
              <a:rPr lang="ru-RU" i="1" dirty="0" smtClean="0">
                <a:solidFill>
                  <a:srgbClr val="FFC000"/>
                </a:solidFill>
              </a:rPr>
              <a:t>2 октября.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главной площади в центре г.Хельсинки проходит ярмарка свежей рыбы из последних уловов. Проводится конкурс на лучшую маринованную сельдь года.</a:t>
            </a:r>
            <a:endParaRPr lang="ru-RU" dirty="0"/>
          </a:p>
        </p:txBody>
      </p:sp>
      <p:pic>
        <p:nvPicPr>
          <p:cNvPr id="6146" name="Picture 2" descr="D:\картинки для презентаций\сельдь Фин\фестиваль в Хельсинки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929067"/>
            <a:ext cx="4000496" cy="2928934"/>
          </a:xfrm>
          <a:prstGeom prst="rect">
            <a:avLst/>
          </a:prstGeom>
          <a:noFill/>
        </p:spPr>
      </p:pic>
      <p:pic>
        <p:nvPicPr>
          <p:cNvPr id="6148" name="Picture 4" descr="D:\картинки для презентаций\сельдь Фин\балт.рыб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7554" y="1214422"/>
            <a:ext cx="2738428" cy="827086"/>
          </a:xfrm>
          <a:prstGeom prst="rect">
            <a:avLst/>
          </a:prstGeom>
          <a:noFill/>
        </p:spPr>
      </p:pic>
      <p:pic>
        <p:nvPicPr>
          <p:cNvPr id="6149" name="Picture 5" descr="D:\картинки для презентаций\сельдь Фин\блюдо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70329" y="3071810"/>
            <a:ext cx="1973671" cy="1309689"/>
          </a:xfrm>
          <a:prstGeom prst="ellipse">
            <a:avLst/>
          </a:prstGeom>
          <a:noFill/>
        </p:spPr>
      </p:pic>
      <p:pic>
        <p:nvPicPr>
          <p:cNvPr id="6151" name="Picture 7" descr="D:\картинки для презентаций\сельдь Фин\с карт.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00562" y="3143248"/>
            <a:ext cx="2575755" cy="1714512"/>
          </a:xfrm>
          <a:prstGeom prst="ellipse">
            <a:avLst/>
          </a:prstGeom>
          <a:noFill/>
        </p:spPr>
      </p:pic>
      <p:pic>
        <p:nvPicPr>
          <p:cNvPr id="6153" name="Picture 9" descr="D:\картинки для презентаций\сельдь Фин\фин.кухня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0800000">
            <a:off x="6392835" y="5081722"/>
            <a:ext cx="2751165" cy="1776278"/>
          </a:xfrm>
          <a:prstGeom prst="rect">
            <a:avLst/>
          </a:prstGeom>
          <a:noFill/>
        </p:spPr>
      </p:pic>
      <p:pic>
        <p:nvPicPr>
          <p:cNvPr id="6154" name="Picture 10" descr="D:\картинки для презентаций\сельдь Фин\икра из сел.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186981">
            <a:off x="4319896" y="4767511"/>
            <a:ext cx="1971245" cy="129150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357166"/>
            <a:ext cx="5429256" cy="2071702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День     </a:t>
            </a:r>
            <a:r>
              <a:rPr lang="ru-RU" i="1" dirty="0" smtClean="0">
                <a:solidFill>
                  <a:srgbClr val="FFC000"/>
                </a:solidFill>
              </a:rPr>
              <a:t>апельсина</a:t>
            </a:r>
            <a:r>
              <a:rPr lang="ru-RU" i="1" dirty="0" smtClean="0"/>
              <a:t>                   в        Амстердаме.</a:t>
            </a:r>
            <a:br>
              <a:rPr lang="ru-RU" i="1" dirty="0" smtClean="0"/>
            </a:br>
            <a:r>
              <a:rPr lang="ru-RU" i="1" dirty="0" smtClean="0"/>
              <a:t>             </a:t>
            </a:r>
            <a:r>
              <a:rPr lang="ru-RU" i="1" dirty="0" smtClean="0">
                <a:solidFill>
                  <a:srgbClr val="FFFF00"/>
                </a:solidFill>
              </a:rPr>
              <a:t>30 апреля.</a:t>
            </a:r>
            <a:endParaRPr lang="ru-RU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2357430"/>
            <a:ext cx="3429024" cy="414340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Не только кушают этот фрукт, помогающий от весенней депрессии. Выставляются скульптуры из апельсинов на центральных улицах.</a:t>
            </a:r>
            <a:endParaRPr lang="ru-RU" dirty="0"/>
          </a:p>
        </p:txBody>
      </p:sp>
      <p:pic>
        <p:nvPicPr>
          <p:cNvPr id="7" name="Содержимое 6" descr="люди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500562" y="3622189"/>
            <a:ext cx="4325950" cy="3235811"/>
          </a:xfrm>
          <a:prstGeom prst="doubleWave">
            <a:avLst/>
          </a:prstGeom>
        </p:spPr>
      </p:pic>
      <p:pic>
        <p:nvPicPr>
          <p:cNvPr id="7172" name="Picture 4" descr="D:\картинки для презентаций\апельс.гол\после дождя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57166"/>
            <a:ext cx="3536145" cy="2357430"/>
          </a:xfrm>
          <a:prstGeom prst="cloud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D:\картинки для презентаций\апельс.гол\замок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00042"/>
            <a:ext cx="4876813" cy="3048008"/>
          </a:xfrm>
          <a:prstGeom prst="doubleWave">
            <a:avLst/>
          </a:prstGeom>
          <a:noFill/>
        </p:spPr>
      </p:pic>
      <p:pic>
        <p:nvPicPr>
          <p:cNvPr id="8196" name="Picture 4" descr="D:\картинки для презентаций\апельс.гол\зел.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9781451">
            <a:off x="6322694" y="345258"/>
            <a:ext cx="2664217" cy="15001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198" name="Picture 6" descr="D:\картинки для презентаций\апельс.гол\кров.ап.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896198">
            <a:off x="4105660" y="522933"/>
            <a:ext cx="2460789" cy="1643073"/>
          </a:xfrm>
          <a:prstGeom prst="ellipse">
            <a:avLst/>
          </a:prstGeom>
          <a:noFill/>
        </p:spPr>
      </p:pic>
      <p:pic>
        <p:nvPicPr>
          <p:cNvPr id="8200" name="Picture 8" descr="D:\картинки для презентаций\апельс.гол\страна мастеров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3929066"/>
            <a:ext cx="3857652" cy="2518166"/>
          </a:xfrm>
          <a:prstGeom prst="doubleWave">
            <a:avLst/>
          </a:prstGeom>
          <a:noFill/>
        </p:spPr>
      </p:pic>
      <p:pic>
        <p:nvPicPr>
          <p:cNvPr id="8201" name="Picture 9" descr="D:\картинки для презентаций\апельс.гол\храм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57752" y="3786190"/>
            <a:ext cx="3964809" cy="2643206"/>
          </a:xfrm>
          <a:prstGeom prst="doubleWave">
            <a:avLst/>
          </a:prstGeom>
          <a:noFill/>
        </p:spPr>
      </p:pic>
      <p:pic>
        <p:nvPicPr>
          <p:cNvPr id="8197" name="Picture 5" descr="D:\картинки для презентаций\апельс.гол\кв.ап.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190785">
            <a:off x="6328655" y="2249073"/>
            <a:ext cx="2644881" cy="14870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199" name="Picture 7" descr="D:\картинки для презентаций\апельс.гол\много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9813118">
            <a:off x="3888146" y="2404925"/>
            <a:ext cx="2530499" cy="1423981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285728"/>
            <a:ext cx="4543428" cy="1357322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Фестиваль раков в Скандинавии.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643182"/>
            <a:ext cx="3357586" cy="421481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Проходит во второй половине лета.. Фейерверки, вкусные блюда , спортивные состязания, аттракционы, представления, концерты, костюмированные парады.</a:t>
            </a:r>
            <a:endParaRPr lang="ru-RU" dirty="0"/>
          </a:p>
        </p:txBody>
      </p:sp>
      <p:pic>
        <p:nvPicPr>
          <p:cNvPr id="9219" name="Picture 3" descr="D:\картинки для презентаций\раки шв\украшение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57166"/>
            <a:ext cx="3146884" cy="1988830"/>
          </a:xfrm>
          <a:prstGeom prst="rect">
            <a:avLst/>
          </a:prstGeom>
          <a:noFill/>
        </p:spPr>
      </p:pic>
      <p:pic>
        <p:nvPicPr>
          <p:cNvPr id="5" name="Содержимое 4" descr="на празднике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500562" y="3786190"/>
            <a:ext cx="4146466" cy="2762233"/>
          </a:xfrm>
        </p:spPr>
      </p:pic>
      <p:pic>
        <p:nvPicPr>
          <p:cNvPr id="9220" name="Picture 4" descr="D:\картинки для презентаций\раки шв\блюдо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0430" y="2214554"/>
            <a:ext cx="3535356" cy="1423195"/>
          </a:xfrm>
          <a:prstGeom prst="ellipse">
            <a:avLst/>
          </a:prstGeom>
          <a:noFill/>
        </p:spPr>
      </p:pic>
      <p:pic>
        <p:nvPicPr>
          <p:cNvPr id="9218" name="Picture 2" descr="D:\картинки для презентаций\раки шв\рак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5008" y="1643050"/>
            <a:ext cx="3428992" cy="1785926"/>
          </a:xfrm>
          <a:prstGeom prst="cloud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704088"/>
            <a:ext cx="661513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Всемирный  </a:t>
            </a:r>
            <a:r>
              <a:rPr lang="ru-RU" i="1" dirty="0" smtClean="0"/>
              <a:t>день арбуза.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Традиция отмечать </a:t>
            </a:r>
          </a:p>
          <a:p>
            <a:pPr>
              <a:buNone/>
            </a:pPr>
            <a:r>
              <a:rPr lang="ru-RU" dirty="0" smtClean="0"/>
              <a:t>    возникла в Америке. На Руси в 13-14 веках завезли татары эту культуру. Сегодня в России производят в южных районах и Поволжье, где арбузы созревают  на открытом грунте.</a:t>
            </a:r>
            <a:endParaRPr lang="ru-RU" dirty="0"/>
          </a:p>
        </p:txBody>
      </p:sp>
      <p:pic>
        <p:nvPicPr>
          <p:cNvPr id="5" name="Содержимое 4" descr="на грядке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857884" y="2143116"/>
            <a:ext cx="2943137" cy="2863331"/>
          </a:xfrm>
        </p:spPr>
      </p:pic>
      <p:pic>
        <p:nvPicPr>
          <p:cNvPr id="10242" name="Picture 2" descr="D:\картинки для презентаций\арбузы\груш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957386" cy="1931631"/>
          </a:xfrm>
          <a:prstGeom prst="rect">
            <a:avLst/>
          </a:prstGeom>
          <a:noFill/>
        </p:spPr>
      </p:pic>
      <p:pic>
        <p:nvPicPr>
          <p:cNvPr id="10244" name="Picture 4" descr="D:\картинки для презентаций\арбузы\кр.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14744" y="4429132"/>
            <a:ext cx="2013330" cy="2069703"/>
          </a:xfrm>
          <a:prstGeom prst="rect">
            <a:avLst/>
          </a:prstGeom>
          <a:noFill/>
        </p:spPr>
      </p:pic>
      <p:pic>
        <p:nvPicPr>
          <p:cNvPr id="10245" name="Picture 5" descr="D:\картинки для презентаций\арбузы\ал.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67238" y="0"/>
            <a:ext cx="2276762" cy="1464717"/>
          </a:xfrm>
          <a:prstGeom prst="ellipse">
            <a:avLst/>
          </a:prstGeom>
          <a:noFill/>
        </p:spPr>
      </p:pic>
      <p:pic>
        <p:nvPicPr>
          <p:cNvPr id="10246" name="Picture 6" descr="D:\картинки для презентаций\арбузы\сах.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643570" y="5143512"/>
            <a:ext cx="1654676" cy="1428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697232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</a:rPr>
              <a:t>Всемирный</a:t>
            </a:r>
            <a:r>
              <a:rPr lang="ru-RU" i="1" dirty="0" smtClean="0">
                <a:solidFill>
                  <a:srgbClr val="0070C0"/>
                </a:solidFill>
              </a:rPr>
              <a:t>  день воды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solidFill>
                  <a:srgbClr val="FFFF00"/>
                </a:solidFill>
              </a:rPr>
              <a:t>22 марта.</a:t>
            </a:r>
            <a:endParaRPr lang="ru-RU" i="1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sz="half" idx="1"/>
          </p:nvPr>
        </p:nvSpPr>
        <p:spPr>
          <a:xfrm>
            <a:off x="642910" y="1920085"/>
            <a:ext cx="3786214" cy="443484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В     нашей        стране отмечается с 1995года. Его девиз:</a:t>
            </a:r>
          </a:p>
          <a:p>
            <a:pPr algn="just">
              <a:buNone/>
            </a:pPr>
            <a:r>
              <a:rPr lang="ru-RU" dirty="0" smtClean="0"/>
              <a:t>    «</a:t>
            </a:r>
            <a:r>
              <a:rPr lang="ru-RU" dirty="0" smtClean="0">
                <a:solidFill>
                  <a:srgbClr val="C00000"/>
                </a:solidFill>
              </a:rPr>
              <a:t>Вода-это жизнь</a:t>
            </a:r>
            <a:r>
              <a:rPr lang="ru-RU" dirty="0" smtClean="0"/>
              <a:t>».  Он подчеркивает значение воды в нашей жизни. Вода один из самых ценных природных ресурсов. Рост населения  и развитие производства  обостряют необходимость ее экологической защиты.</a:t>
            </a:r>
            <a:endParaRPr lang="ru-RU" dirty="0"/>
          </a:p>
        </p:txBody>
      </p:sp>
      <p:pic>
        <p:nvPicPr>
          <p:cNvPr id="8" name="Содержимое 7" descr="наша хрупкая планета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20691706">
            <a:off x="4858373" y="2111971"/>
            <a:ext cx="3743484" cy="4195246"/>
          </a:xfrm>
          <a:prstGeom prst="teardrop">
            <a:avLst>
              <a:gd name="adj" fmla="val 112870"/>
            </a:avLst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500042"/>
            <a:ext cx="5857916" cy="171451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Международный</a:t>
            </a:r>
            <a:r>
              <a:rPr lang="ru-RU" i="1" dirty="0" smtClean="0"/>
              <a:t>  день </a:t>
            </a: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</a:rPr>
              <a:t>вегетарианства</a:t>
            </a:r>
            <a:r>
              <a:rPr lang="ru-RU" i="1" dirty="0" smtClean="0">
                <a:solidFill>
                  <a:srgbClr val="FFC000"/>
                </a:solidFill>
              </a:rPr>
              <a:t>. </a:t>
            </a:r>
            <a:br>
              <a:rPr lang="ru-RU" i="1" dirty="0" smtClean="0">
                <a:solidFill>
                  <a:srgbClr val="FFC000"/>
                </a:solidFill>
              </a:rPr>
            </a:br>
            <a:r>
              <a:rPr lang="ru-RU" i="1" dirty="0" smtClean="0">
                <a:solidFill>
                  <a:srgbClr val="FFC000"/>
                </a:solidFill>
              </a:rPr>
              <a:t>1 ноября.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14554"/>
            <a:ext cx="2971792" cy="335758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Знаменательная дата для </a:t>
            </a:r>
            <a:r>
              <a:rPr lang="ru-RU" dirty="0" err="1" smtClean="0"/>
              <a:t>людей,предпочитающих</a:t>
            </a:r>
            <a:r>
              <a:rPr lang="ru-RU" dirty="0" smtClean="0"/>
              <a:t> постную и здоровую пищу.</a:t>
            </a:r>
            <a:endParaRPr lang="ru-RU" dirty="0"/>
          </a:p>
        </p:txBody>
      </p:sp>
      <p:pic>
        <p:nvPicPr>
          <p:cNvPr id="5" name="Содержимое 4" descr="салаты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105400" y="1357298"/>
            <a:ext cx="4038600" cy="2692400"/>
          </a:xfrm>
          <a:prstGeom prst="cloud">
            <a:avLst/>
          </a:prstGeom>
        </p:spPr>
      </p:pic>
      <p:pic>
        <p:nvPicPr>
          <p:cNvPr id="11266" name="Picture 2" descr="D:\картинки для презентаций\вегетар.еда\рулет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" y="0"/>
            <a:ext cx="2799481" cy="2000240"/>
          </a:xfrm>
          <a:prstGeom prst="cloud">
            <a:avLst/>
          </a:prstGeom>
          <a:noFill/>
        </p:spPr>
      </p:pic>
      <p:pic>
        <p:nvPicPr>
          <p:cNvPr id="11268" name="Picture 4" descr="D:\картинки для презентаций\вегетар.еда\каша с..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643446"/>
            <a:ext cx="2714612" cy="1909755"/>
          </a:xfrm>
          <a:prstGeom prst="cloud">
            <a:avLst/>
          </a:prstGeom>
          <a:noFill/>
        </p:spPr>
      </p:pic>
      <p:pic>
        <p:nvPicPr>
          <p:cNvPr id="11269" name="Picture 5" descr="D:\картинки для презентаций\вегетар.еда\легкая еда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447518">
            <a:off x="2854627" y="4311166"/>
            <a:ext cx="3071834" cy="2357430"/>
          </a:xfrm>
          <a:prstGeom prst="cloud">
            <a:avLst/>
          </a:prstGeom>
          <a:noFill/>
        </p:spPr>
      </p:pic>
      <p:pic>
        <p:nvPicPr>
          <p:cNvPr id="11270" name="Picture 6" descr="D:\картинки для презентаций\вегетар.еда\фр.-ов.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29322" y="4214818"/>
            <a:ext cx="3214678" cy="2643182"/>
          </a:xfrm>
          <a:prstGeom prst="cloud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артинки для презентаций\чай\листь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785794"/>
            <a:ext cx="1857356" cy="19015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928670"/>
            <a:ext cx="5286412" cy="108183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Международный</a:t>
            </a:r>
            <a:r>
              <a:rPr lang="ru-RU" i="1" dirty="0" smtClean="0"/>
              <a:t>    день чая.</a:t>
            </a:r>
            <a:br>
              <a:rPr lang="ru-RU" i="1" dirty="0" smtClean="0"/>
            </a:br>
            <a:r>
              <a:rPr lang="ru-RU" i="1" dirty="0" smtClean="0"/>
              <a:t>      </a:t>
            </a:r>
            <a:r>
              <a:rPr lang="ru-RU" i="1" dirty="0" smtClean="0">
                <a:solidFill>
                  <a:srgbClr val="0070C0"/>
                </a:solidFill>
              </a:rPr>
              <a:t>15 декабря. 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Был открыт. как напиток, вторым императором Китая, когда чайные листочки опустил в чашку с горячей </a:t>
            </a:r>
            <a:r>
              <a:rPr lang="ru-RU" dirty="0" err="1" smtClean="0"/>
              <a:t>водой.В</a:t>
            </a:r>
            <a:r>
              <a:rPr lang="ru-RU" dirty="0" smtClean="0"/>
              <a:t>  Японии популярен в 16 в., в Европе и России стал известен в 17в..</a:t>
            </a:r>
            <a:endParaRPr lang="ru-RU" dirty="0"/>
          </a:p>
        </p:txBody>
      </p:sp>
      <p:pic>
        <p:nvPicPr>
          <p:cNvPr id="5" name="Содержимое 4" descr="чайник с чашками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714876" y="2500306"/>
            <a:ext cx="4038600" cy="3904775"/>
          </a:xfrm>
        </p:spPr>
      </p:pic>
      <p:pic>
        <p:nvPicPr>
          <p:cNvPr id="1027" name="Picture 3" descr="D:\картинки для презентаций\чай\черный чай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"/>
            <a:ext cx="1578920" cy="1571611"/>
          </a:xfrm>
          <a:prstGeom prst="ellipse">
            <a:avLst/>
          </a:prstGeom>
          <a:noFill/>
        </p:spPr>
      </p:pic>
      <p:pic>
        <p:nvPicPr>
          <p:cNvPr id="1028" name="Picture 4" descr="D:\картинки для презентаций\чай\чашка чая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15074" y="500042"/>
            <a:ext cx="2503732" cy="1643074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–источники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00240"/>
            <a:ext cx="8229600" cy="438912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hlinkClick r:id="rId2"/>
              </a:rPr>
              <a:t>https://yandex.ru/images/search?img_url=https</a:t>
            </a:r>
            <a:r>
              <a:rPr lang="ru-RU" dirty="0" smtClean="0">
                <a:solidFill>
                  <a:schemeClr val="bg1"/>
                </a:solidFill>
                <a:hlinkClick r:id="rId2"/>
              </a:rPr>
              <a:t> </a:t>
            </a:r>
            <a:r>
              <a:rPr lang="en-US" dirty="0" smtClean="0">
                <a:solidFill>
                  <a:schemeClr val="bg1"/>
                </a:solidFill>
                <a:hlinkClick r:id="rId2"/>
              </a:rPr>
              <a:t>www.tvcook.ru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3"/>
              </a:rPr>
              <a:t>https://yandex.ru/images/search?img_url=httpsFwww.ruyatabiris.com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smtClean="0"/>
              <a:t>https://yandex.ru/images/search?p=6&amp;text</a:t>
            </a:r>
            <a:endParaRPr lang="ru-RU" dirty="0" smtClean="0"/>
          </a:p>
          <a:p>
            <a:r>
              <a:rPr lang="en-US" dirty="0" smtClean="0"/>
              <a:t>https://yandex.ru/images/search?p=2&amp;text</a:t>
            </a:r>
            <a:r>
              <a:rPr lang="ru-RU" dirty="0" smtClean="0"/>
              <a:t>=</a:t>
            </a:r>
            <a:r>
              <a:rPr lang="en-US" dirty="0" err="1" smtClean="0"/>
              <a:t>noreask</a:t>
            </a:r>
            <a:r>
              <a:rPr lang="en-US" dirty="0" smtClean="0"/>
              <a:t>=1&amp;lr=2https://yandex.ru/images/</a:t>
            </a:r>
            <a:r>
              <a:rPr lang="en-US" dirty="0" err="1" smtClean="0"/>
              <a:t>search?img_url</a:t>
            </a:r>
            <a:r>
              <a:rPr lang="en-US" dirty="0" smtClean="0"/>
              <a:t>=httpsFwww.1zoom.rusvetik.jpg&amp;p=9&amp;textnoreask=1&amp;pos=292&amp;rpt=</a:t>
            </a:r>
            <a:r>
              <a:rPr lang="en-US" dirty="0" err="1" smtClean="0"/>
              <a:t>simage&amp;lr</a:t>
            </a:r>
            <a:r>
              <a:rPr lang="en-US" dirty="0" smtClean="0"/>
              <a:t>=2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https://yandex.ru/search/?text</a:t>
            </a:r>
            <a:endParaRPr lang="ru-RU" dirty="0" smtClean="0"/>
          </a:p>
          <a:p>
            <a:r>
              <a:rPr lang="en-US" dirty="0" smtClean="0"/>
              <a:t>https://yandex.ru/images/search?img_url=httpsFcdn.raved.com=4&amp;text=</a:t>
            </a:r>
            <a:r>
              <a:rPr lang="ru-RU" dirty="0" smtClean="0"/>
              <a:t>фото рисунки </a:t>
            </a:r>
            <a:r>
              <a:rPr lang="ru-RU" dirty="0" err="1" smtClean="0"/>
              <a:t>мороженое&amp;</a:t>
            </a:r>
            <a:r>
              <a:rPr lang="en-US" dirty="0" err="1" smtClean="0"/>
              <a:t>noreask</a:t>
            </a:r>
            <a:r>
              <a:rPr lang="en-US" dirty="0" smtClean="0"/>
              <a:t>=1&amp;pos=120&amp;rpt=</a:t>
            </a:r>
            <a:r>
              <a:rPr lang="en-US" dirty="0" err="1" smtClean="0"/>
              <a:t>simage</a:t>
            </a:r>
            <a:r>
              <a:rPr lang="en-US" dirty="0" smtClean="0"/>
              <a:t>&amp;</a:t>
            </a:r>
            <a:endParaRPr lang="ru-RU" dirty="0" smtClean="0"/>
          </a:p>
          <a:p>
            <a:r>
              <a:rPr lang="en-US" dirty="0" smtClean="0"/>
              <a:t>. https://yandex.ru/images/search?p=2&amp;textnoreask=1&amp;lr=2</a:t>
            </a:r>
            <a:endParaRPr lang="ru-RU" dirty="0" smtClean="0"/>
          </a:p>
          <a:p>
            <a:r>
              <a:rPr lang="en-US" dirty="0" smtClean="0"/>
              <a:t>&amp;</a:t>
            </a:r>
            <a:r>
              <a:rPr lang="en-US" dirty="0" err="1" smtClean="0"/>
              <a:t>lr</a:t>
            </a:r>
            <a:r>
              <a:rPr lang="en-US" dirty="0" smtClean="0"/>
              <a:t>=2https://yandex.ru/images/</a:t>
            </a:r>
            <a:r>
              <a:rPr lang="en-US" dirty="0" err="1" smtClean="0"/>
              <a:t>search?p</a:t>
            </a:r>
            <a:r>
              <a:rPr lang="en-US" dirty="0" smtClean="0"/>
              <a:t>=1&amp;text=82&amp;noreask=1&amp;lr=2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https://yandex.ru/images/search?p=3&amp;text=</a:t>
            </a:r>
            <a:r>
              <a:rPr lang="ru-RU" dirty="0" smtClean="0"/>
              <a:t>фото рисунки виды </a:t>
            </a:r>
            <a:r>
              <a:rPr lang="ru-RU" dirty="0" err="1" smtClean="0"/>
              <a:t>фр.сыров&amp;</a:t>
            </a:r>
            <a:r>
              <a:rPr lang="en-US" dirty="0" err="1" smtClean="0"/>
              <a:t>noreask</a:t>
            </a:r>
            <a:r>
              <a:rPr lang="en-US" dirty="0" smtClean="0"/>
              <a:t>=1&amp;lr</a:t>
            </a:r>
            <a:endParaRPr lang="ru-RU" dirty="0" smtClean="0"/>
          </a:p>
          <a:p>
            <a:r>
              <a:rPr lang="en-US" dirty="0" smtClean="0"/>
              <a:t>https://yandex.ru/images/search?p=4&amp;text20B8&amp;noreask=1&amp;lr=2</a:t>
            </a:r>
            <a:endParaRPr lang="ru-RU" dirty="0" smtClean="0"/>
          </a:p>
          <a:p>
            <a:r>
              <a:rPr lang="en-US" dirty="0" smtClean="0"/>
              <a:t>https://yandex.ru/images/search?p=3&amp;text_url=httpsFwww.colourbox.comFpreviewF8685834-snack-isolated.jpg&amp;pos=103&amp;rpt=simage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3891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https://yandex.ru/images/search?p=2&amp;text=фото рисунки виды </a:t>
            </a:r>
            <a:r>
              <a:rPr lang="ru-RU" dirty="0" err="1" smtClean="0"/>
              <a:t>апельсина&amp;lr=</a:t>
            </a:r>
            <a:endParaRPr lang="ru-RU" dirty="0" smtClean="0"/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https://yandex.ru/images/search?p=4&amp;text=B8&amp;noreask=1&amp;lr=2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https://yandex.ru/images/search?img_url=http2F68.media.tumblr.com2Ftumblr_o9nwjx2yy81ubrnz3o1_1280.jpg&amp;p=2&amp;text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/>
              <a:t>https://yandex.ru/images/search?text=B9&amp;noreask=1&amp;img_url=https%3A%2F%2Fdl.backbook.me%2Ffull%2F50f261572a.jpg&amp;pos=6&amp;rpt=simage&amp;lr=25B0&amp;noreask=1&amp;pos=61&amp;rpt=simage&amp;lr=2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День 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здорового  питания   </a:t>
            </a:r>
            <a:r>
              <a:rPr lang="ru-RU" i="1" dirty="0" smtClean="0"/>
              <a:t>в России .        </a:t>
            </a:r>
            <a:r>
              <a:rPr lang="ru-RU" i="1" dirty="0" smtClean="0">
                <a:solidFill>
                  <a:schemeClr val="accent5">
                    <a:lumMod val="75000"/>
                  </a:schemeClr>
                </a:solidFill>
              </a:rPr>
              <a:t>2 июня  .</a:t>
            </a:r>
            <a:endParaRPr lang="ru-RU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В этот день  каждый,</a:t>
            </a:r>
          </a:p>
          <a:p>
            <a:pPr>
              <a:buNone/>
            </a:pPr>
            <a:r>
              <a:rPr lang="ru-RU" dirty="0" smtClean="0"/>
              <a:t>   кто хочет стать стройнее и еще не приступил, может начать свой путь. Общее стремление облегчает сделать первый шаг.</a:t>
            </a:r>
            <a:endParaRPr lang="ru-RU" dirty="0"/>
          </a:p>
        </p:txBody>
      </p:sp>
      <p:pic>
        <p:nvPicPr>
          <p:cNvPr id="5" name="Содержимое 4" descr="ягоды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189537" y="1920875"/>
            <a:ext cx="2955925" cy="44338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День 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огурца</a:t>
            </a:r>
            <a:r>
              <a:rPr lang="ru-RU" i="1" dirty="0" smtClean="0"/>
              <a:t> в Суздале.16 июля.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643050"/>
            <a:ext cx="3857652" cy="4711875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/>
              <a:t>    В этот день фермеры, агрономы, садоводы-любители привозят заботливо выращенные огурцы и блюда из них , приготовленные по старинным рецептам. Среди лакомств можно встретить даже варенье. На смотринах самые маленькие, большие , смешные огурцы. </a:t>
            </a:r>
            <a:endParaRPr lang="ru-RU" dirty="0"/>
          </a:p>
        </p:txBody>
      </p:sp>
      <p:pic>
        <p:nvPicPr>
          <p:cNvPr id="5" name="Содержимое 4" descr="IMG_364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4876" y="1571612"/>
            <a:ext cx="3852890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D:\ФОТО 2005-2015г.г\ФОТО 2010\ДАЧА\IMG_36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4357694"/>
            <a:ext cx="4143404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7572428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Международный</a:t>
            </a:r>
            <a:r>
              <a:rPr lang="ru-RU" i="1" dirty="0" smtClean="0"/>
              <a:t> день </a:t>
            </a:r>
            <a:r>
              <a:rPr lang="ru-RU" i="1" dirty="0" smtClean="0">
                <a:solidFill>
                  <a:srgbClr val="046D8A"/>
                </a:solidFill>
              </a:rPr>
              <a:t>каши.</a:t>
            </a:r>
            <a:r>
              <a:rPr lang="ru-RU" dirty="0" smtClean="0">
                <a:solidFill>
                  <a:srgbClr val="046D8A"/>
                </a:solidFill>
              </a:rPr>
              <a:t/>
            </a:r>
            <a:br>
              <a:rPr lang="ru-RU" dirty="0" smtClean="0">
                <a:solidFill>
                  <a:srgbClr val="046D8A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11 октября.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3757610" cy="4437873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В России это одно из  основных блюд. На Руси кашу готовили для свадеб и крестин, в </a:t>
            </a:r>
            <a:r>
              <a:rPr lang="en-US" dirty="0" smtClean="0"/>
              <a:t>12-14 </a:t>
            </a:r>
            <a:r>
              <a:rPr lang="ru-RU" dirty="0" smtClean="0"/>
              <a:t>веках  слово «каша»было равно значению слова«пир».</a:t>
            </a:r>
            <a:endParaRPr lang="ru-RU" dirty="0"/>
          </a:p>
        </p:txBody>
      </p:sp>
      <p:pic>
        <p:nvPicPr>
          <p:cNvPr id="6" name="Содержимое 5" descr="вкусная каша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413647"/>
            <a:ext cx="4038600" cy="3448343"/>
          </a:xfrm>
          <a:prstGeom prst="flowChartManualOperation">
            <a:avLst/>
          </a:prstGeom>
        </p:spPr>
      </p:pic>
      <p:pic>
        <p:nvPicPr>
          <p:cNvPr id="2050" name="Picture 2" descr="D:\картинки для презентаций\каши\kasha-2015-09-11-11-4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571480"/>
            <a:ext cx="3429056" cy="20453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артинки для презентаций\каши\круп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D:\картинки для презентаций\каши\греча с молоком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00364" y="4000504"/>
            <a:ext cx="2928958" cy="24288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8" name="Picture 4" descr="D:\картинки для презентаций\каши\манная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14678" y="1357298"/>
            <a:ext cx="2928958" cy="23027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9" name="Picture 5" descr="D:\картинки для презентаций\каши\овсянка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84" y="2571744"/>
            <a:ext cx="2789256" cy="27384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30" name="Picture 6" descr="D:\картинки для презентаций\каши\перловка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58" y="285728"/>
            <a:ext cx="2643174" cy="233750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31" name="Picture 7" descr="D:\картинки для презентаций\каши\пшено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28596" y="3071810"/>
            <a:ext cx="2714627" cy="23341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32" name="Picture 8" descr="D:\картинки для презентаций\каши\рис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034195" y="285728"/>
            <a:ext cx="3109805" cy="21431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Международный</a:t>
            </a:r>
            <a:r>
              <a:rPr lang="ru-RU" i="1" dirty="0" smtClean="0"/>
              <a:t> день хлеба.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solidFill>
                  <a:srgbClr val="FFC000"/>
                </a:solidFill>
              </a:rPr>
              <a:t>16 октября.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3829048" cy="443484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    Хлеб-символ жизни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C00000"/>
                </a:solidFill>
              </a:rPr>
              <a:t>здоровья, благополучия </a:t>
            </a:r>
            <a:r>
              <a:rPr lang="ru-RU" dirty="0" smtClean="0"/>
              <a:t>человека. В древние времена хлеб обозначали знаком, как  золото и солнце. В День хлеба устраиваются  и благотворительные акции, обеды для нищих, помощь малоимущим.</a:t>
            </a:r>
            <a:endParaRPr lang="ru-RU" dirty="0"/>
          </a:p>
        </p:txBody>
      </p:sp>
      <p:pic>
        <p:nvPicPr>
          <p:cNvPr id="9" name="Содержимое 8" descr="хлебушек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1824892"/>
            <a:ext cx="3714776" cy="4104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картинки для презентаций\хлеб\виды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49194" y="4214818"/>
            <a:ext cx="3894806" cy="2643182"/>
          </a:xfrm>
          <a:prstGeom prst="rect">
            <a:avLst/>
          </a:prstGeom>
          <a:noFill/>
        </p:spPr>
      </p:pic>
      <p:pic>
        <p:nvPicPr>
          <p:cNvPr id="4099" name="Picture 3" descr="D:\картинки для презентаций\хлеб\хлеб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000490" cy="2500306"/>
          </a:xfrm>
          <a:prstGeom prst="rect">
            <a:avLst/>
          </a:prstGeom>
          <a:noFill/>
        </p:spPr>
      </p:pic>
      <p:pic>
        <p:nvPicPr>
          <p:cNvPr id="4101" name="Picture 5" descr="D:\картинки для презентаций\хлеб\белый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2857496"/>
            <a:ext cx="2149037" cy="1528761"/>
          </a:xfrm>
          <a:prstGeom prst="rect">
            <a:avLst/>
          </a:prstGeom>
          <a:noFill/>
        </p:spPr>
      </p:pic>
      <p:pic>
        <p:nvPicPr>
          <p:cNvPr id="4102" name="Picture 6" descr="D:\картинки для презентаций\хлеб\вытянутый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00826" y="2357430"/>
            <a:ext cx="2325849" cy="1428736"/>
          </a:xfrm>
          <a:prstGeom prst="rect">
            <a:avLst/>
          </a:prstGeom>
          <a:noFill/>
        </p:spPr>
      </p:pic>
      <p:pic>
        <p:nvPicPr>
          <p:cNvPr id="4103" name="Picture 7" descr="D:\картинки для презентаций\хлеб\лепешки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72000" y="0"/>
            <a:ext cx="3578430" cy="2357430"/>
          </a:xfrm>
          <a:prstGeom prst="rect">
            <a:avLst/>
          </a:prstGeom>
          <a:noFill/>
        </p:spPr>
      </p:pic>
      <p:pic>
        <p:nvPicPr>
          <p:cNvPr id="4104" name="Picture 8" descr="D:\картинки для презентаций\хлеб\каравай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854" y="4643446"/>
            <a:ext cx="3531874" cy="2214554"/>
          </a:xfrm>
          <a:prstGeom prst="rect">
            <a:avLst/>
          </a:prstGeom>
          <a:noFill/>
        </p:spPr>
      </p:pic>
      <p:pic>
        <p:nvPicPr>
          <p:cNvPr id="4100" name="Picture 4" descr="D:\картинки для презентаций\хлеб\хлебцы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786050" y="2285992"/>
            <a:ext cx="3500461" cy="25479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1118</TotalTime>
  <Words>1671</Words>
  <Application>Microsoft Office PowerPoint</Application>
  <PresentationFormat>Экран (4:3)</PresentationFormat>
  <Paragraphs>131</Paragraphs>
  <Slides>35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Поток</vt:lpstr>
      <vt:lpstr>Методическая разработка занятия по теме «Удивительные праздники»</vt:lpstr>
      <vt:lpstr>Цель : знакомить, создавать условия,приобщать для развития интереса  к познанию  окружающего мира.</vt:lpstr>
      <vt:lpstr>Всемирный  день воды 22 марта.</vt:lpstr>
      <vt:lpstr>День  здорового  питания   в России .        2 июня  .</vt:lpstr>
      <vt:lpstr>День огурца в Суздале.16 июля.</vt:lpstr>
      <vt:lpstr>Международный день каши. 11 октября.</vt:lpstr>
      <vt:lpstr>Слайд 7</vt:lpstr>
      <vt:lpstr>Международный день хлеба. 16 октября.</vt:lpstr>
      <vt:lpstr>Слайд 9</vt:lpstr>
      <vt:lpstr> День капусты в Тверской области.                      16 ноября.</vt:lpstr>
      <vt:lpstr>Слайд 11</vt:lpstr>
      <vt:lpstr>День курицы или куриного рождества.             20 декабря.</vt:lpstr>
      <vt:lpstr>Слайд 13</vt:lpstr>
      <vt:lpstr>Международный день кофе. 18 апреля.</vt:lpstr>
      <vt:lpstr>Всемирный  день шоколада. 11 июля.</vt:lpstr>
      <vt:lpstr>Почему белый , темный , молочный шоколад?</vt:lpstr>
      <vt:lpstr>Фестиваль шоколада в Бельгии.   </vt:lpstr>
      <vt:lpstr>Слайд 18</vt:lpstr>
      <vt:lpstr>Всемирный день мороженого. 10 июля.</vt:lpstr>
      <vt:lpstr>Слайд 20</vt:lpstr>
      <vt:lpstr>Международный  день торта. 20 июля.</vt:lpstr>
      <vt:lpstr>Национальный день сыра во Франции.     29 марта.</vt:lpstr>
      <vt:lpstr>Слайд 23</vt:lpstr>
      <vt:lpstr>Всемирный    день конфет.              18октября.</vt:lpstr>
      <vt:lpstr>Праздник сельди в Финляндии. 2 октября.</vt:lpstr>
      <vt:lpstr>День     апельсина                   в        Амстердаме.              30 апреля.</vt:lpstr>
      <vt:lpstr>Слайд 27</vt:lpstr>
      <vt:lpstr>Фестиваль раков в Скандинавии.</vt:lpstr>
      <vt:lpstr>Всемирный  день арбуза.</vt:lpstr>
      <vt:lpstr>Международный  день вегетарианства.  1 ноября.</vt:lpstr>
      <vt:lpstr>Международный    день чая.       15 декабря. </vt:lpstr>
      <vt:lpstr>Интернет –источники :</vt:lpstr>
      <vt:lpstr>Слайд 33</vt:lpstr>
      <vt:lpstr>Слайд 34</vt:lpstr>
      <vt:lpstr>Слайд 35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занятия по теме «Удивительные праздники»</dc:title>
  <dc:creator>SZkrol</dc:creator>
  <cp:lastModifiedBy>Учитель</cp:lastModifiedBy>
  <cp:revision>144</cp:revision>
  <dcterms:created xsi:type="dcterms:W3CDTF">2017-08-20T11:31:47Z</dcterms:created>
  <dcterms:modified xsi:type="dcterms:W3CDTF">2017-08-25T12:14:09Z</dcterms:modified>
</cp:coreProperties>
</file>