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3" r:id="rId2"/>
    <p:sldId id="273" r:id="rId3"/>
    <p:sldId id="274" r:id="rId4"/>
    <p:sldId id="279" r:id="rId5"/>
    <p:sldId id="280" r:id="rId6"/>
    <p:sldId id="281" r:id="rId7"/>
    <p:sldId id="285" r:id="rId8"/>
    <p:sldId id="286" r:id="rId9"/>
    <p:sldId id="288" r:id="rId10"/>
    <p:sldId id="292" r:id="rId11"/>
    <p:sldId id="295" r:id="rId12"/>
    <p:sldId id="296" r:id="rId13"/>
    <p:sldId id="303" r:id="rId14"/>
    <p:sldId id="304" r:id="rId15"/>
    <p:sldId id="294" r:id="rId16"/>
    <p:sldId id="29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9369" autoAdjust="0"/>
  </p:normalViewPr>
  <p:slideViewPr>
    <p:cSldViewPr>
      <p:cViewPr varScale="1"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способность рефлексии не сформирована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4691358024691357E-2"/>
                  <c:y val="-2.2448261287155904E-2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2</a:t>
                    </a:r>
                    <a:r>
                      <a:rPr lang="ru-RU" sz="2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2%</a:t>
                    </a:r>
                    <a:endParaRPr lang="en-US" sz="28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способность сформирована, но не всегда адекватна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2.6234567901234566E-2"/>
                  <c:y val="-3.9284457252522831E-2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30</a:t>
                    </a:r>
                    <a:r>
                      <a:rPr lang="ru-RU" sz="2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%</a:t>
                    </a:r>
                    <a:endParaRPr lang="en-US" sz="28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сформирована адекватная рефлексивная способность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691358024691416E-2"/>
                  <c:y val="-2.2448261287155904E-2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u="none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48</a:t>
                    </a:r>
                    <a:r>
                      <a:rPr lang="ru-RU" sz="2800" b="1" u="none" dirty="0" smtClean="0">
                        <a:solidFill>
                          <a:schemeClr val="accent6">
                            <a:lumMod val="50000"/>
                          </a:schemeClr>
                        </a:solidFill>
                      </a:rPr>
                      <a:t>%</a:t>
                    </a:r>
                    <a:endParaRPr lang="en-US" sz="2800" b="1" u="none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5790080"/>
        <c:axId val="165791616"/>
        <c:axId val="0"/>
      </c:bar3DChart>
      <c:catAx>
        <c:axId val="165790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5791616"/>
        <c:crosses val="autoZero"/>
        <c:auto val="1"/>
        <c:lblAlgn val="ctr"/>
        <c:lblOffset val="100"/>
        <c:noMultiLvlLbl val="0"/>
      </c:catAx>
      <c:valAx>
        <c:axId val="165791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5790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47139593661907"/>
          <c:y val="0.13294231525975797"/>
          <c:w val="0.3358125546806649"/>
          <c:h val="0.764981507802869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Экспериментальный класс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629853334305434"/>
          <c:y val="0.89512441882534166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  <c:spPr>
        <a:pattFill prst="dashUpDiag">
          <a:fgClr>
            <a:schemeClr val="accent1"/>
          </a:fgClr>
          <a:bgClr>
            <a:schemeClr val="bg1"/>
          </a:bgClr>
        </a:pattFill>
      </c:spPr>
    </c:sideWall>
    <c:backWall>
      <c:thickness val="0"/>
      <c:spPr>
        <a:pattFill prst="dashUpDiag">
          <a:fgClr>
            <a:schemeClr val="accent1"/>
          </a:fgClr>
          <a:bgClr>
            <a:schemeClr val="bg1"/>
          </a:bgClr>
        </a:patt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способность рефлексии не сформирована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Лист1!$A$3:$A$7</c:f>
              <c:strCache>
                <c:ptCount val="5"/>
                <c:pt idx="0">
                  <c:v>2 класс</c:v>
                </c:pt>
                <c:pt idx="1">
                  <c:v>3 класс (1 полугодие)</c:v>
                </c:pt>
                <c:pt idx="3">
                  <c:v>2 класс</c:v>
                </c:pt>
                <c:pt idx="4">
                  <c:v>3 класс (1 полугодие)</c:v>
                </c:pt>
              </c:strCache>
            </c:strRef>
          </c:cat>
          <c:val>
            <c:numRef>
              <c:f>Лист1!$B$3:$B$7</c:f>
              <c:numCache>
                <c:formatCode>0%</c:formatCode>
                <c:ptCount val="5"/>
                <c:pt idx="0">
                  <c:v>0.2</c:v>
                </c:pt>
                <c:pt idx="1">
                  <c:v>0.16</c:v>
                </c:pt>
                <c:pt idx="3">
                  <c:v>0.22</c:v>
                </c:pt>
                <c:pt idx="4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способность сформирована, но не всегда адекватна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Лист1!$A$3:$A$7</c:f>
              <c:strCache>
                <c:ptCount val="5"/>
                <c:pt idx="0">
                  <c:v>2 класс</c:v>
                </c:pt>
                <c:pt idx="1">
                  <c:v>3 класс (1 полугодие)</c:v>
                </c:pt>
                <c:pt idx="3">
                  <c:v>2 класс</c:v>
                </c:pt>
                <c:pt idx="4">
                  <c:v>3 класс (1 полугодие)</c:v>
                </c:pt>
              </c:strCache>
            </c:strRef>
          </c:cat>
          <c:val>
            <c:numRef>
              <c:f>Лист1!$C$3:$C$7</c:f>
              <c:numCache>
                <c:formatCode>0%</c:formatCode>
                <c:ptCount val="5"/>
                <c:pt idx="0">
                  <c:v>0.34</c:v>
                </c:pt>
                <c:pt idx="1">
                  <c:v>0.38</c:v>
                </c:pt>
                <c:pt idx="3">
                  <c:v>0.3</c:v>
                </c:pt>
                <c:pt idx="4">
                  <c:v>0.26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сформирована адекватная рефлексивная способность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Лист1!$A$3:$A$7</c:f>
              <c:strCache>
                <c:ptCount val="5"/>
                <c:pt idx="0">
                  <c:v>2 класс</c:v>
                </c:pt>
                <c:pt idx="1">
                  <c:v>3 класс (1 полугодие)</c:v>
                </c:pt>
                <c:pt idx="3">
                  <c:v>2 класс</c:v>
                </c:pt>
                <c:pt idx="4">
                  <c:v>3 класс (1 полугодие)</c:v>
                </c:pt>
              </c:strCache>
            </c:strRef>
          </c:cat>
          <c:val>
            <c:numRef>
              <c:f>Лист1!$D$3:$D$7</c:f>
              <c:numCache>
                <c:formatCode>0%</c:formatCode>
                <c:ptCount val="5"/>
                <c:pt idx="0">
                  <c:v>0.44</c:v>
                </c:pt>
                <c:pt idx="1">
                  <c:v>0.46</c:v>
                </c:pt>
                <c:pt idx="3">
                  <c:v>0.48</c:v>
                </c:pt>
                <c:pt idx="4">
                  <c:v>0.61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cylinder"/>
        <c:axId val="178270976"/>
        <c:axId val="178272896"/>
        <c:axId val="0"/>
      </c:bar3DChart>
      <c:catAx>
        <c:axId val="178270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2160" b="1" dirty="0" smtClean="0">
                    <a:solidFill>
                      <a:schemeClr val="accent6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Контрольный класс</a:t>
                </a:r>
                <a:endParaRPr lang="ru-RU" sz="216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c:rich>
          </c:tx>
          <c:layout>
            <c:manualLayout>
              <c:xMode val="edge"/>
              <c:yMode val="edge"/>
              <c:x val="0.17646653543307086"/>
              <c:y val="0.89798215319038177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crossAx val="178272896"/>
        <c:crosses val="autoZero"/>
        <c:auto val="1"/>
        <c:lblAlgn val="ctr"/>
        <c:lblOffset val="100"/>
        <c:noMultiLvlLbl val="0"/>
      </c:catAx>
      <c:valAx>
        <c:axId val="178272896"/>
        <c:scaling>
          <c:orientation val="minMax"/>
        </c:scaling>
        <c:delete val="0"/>
        <c:axPos val="l"/>
        <c:title>
          <c:layout/>
          <c:overlay val="0"/>
        </c:title>
        <c:numFmt formatCode="0%" sourceLinked="1"/>
        <c:majorTickMark val="out"/>
        <c:minorTickMark val="none"/>
        <c:tickLblPos val="nextTo"/>
        <c:crossAx val="178270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6477-C9A3-410D-BA7A-2204D29C2EFE}" type="datetimeFigureOut">
              <a:rPr lang="ru-RU" smtClean="0"/>
              <a:t>25.08.17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E3E92-58D6-48C4-BA31-03FA03446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10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743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18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72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473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060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88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585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80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sz="1200" b="0" i="1" u="none" strike="noStrike" baseline="0" dirty="0" smtClean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489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sz="1200" b="0" i="0" u="none" strike="noStrike" baseline="0" dirty="0" smtClean="0"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212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kumimoji="0" lang="ru-RU" sz="1050" b="0" i="0" u="none" strike="noStrike" kern="5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ymbol"/>
              <a:ea typeface="SimSun"/>
              <a:cs typeface="Symbo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574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051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E3E92-58D6-48C4-BA31-03FA03446B4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47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1FF31-6F31-4B3F-B42B-B32C5FCD0A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9867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D0D73-5EDA-4E52-A656-1FDB6AD228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7493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6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6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F6849-59B2-4621-9F21-9E099DA100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0567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471A1-0561-4E7B-ABFB-ECFE2E15F9A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701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B5FB6-B435-4385-A0B9-A4782A1712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3762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6EE62-0493-4CE5-A119-B21D3924A2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25697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196F6-6BF0-4EF7-B420-574CC94A5D2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3767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790B3-7152-4321-9611-4C79810DCD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6266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0F30A-C891-42EC-934B-724DFF6957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8810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C62B6-7FC4-40B7-AA14-183278208B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7117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CF2C0-8FAD-4371-83BD-BD112E8230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72613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1F0CC-1777-40D6-A55F-9ABE0675C4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02498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F6148F-81F8-4386-B6D6-8AAE007B9C7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2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6180" y="1196752"/>
            <a:ext cx="7287381" cy="2308324"/>
          </a:xfrm>
          <a:noFill/>
        </p:spPr>
        <p:txBody>
          <a:bodyPr wrap="none">
            <a:spAutoFit/>
          </a:bodyPr>
          <a:lstStyle/>
          <a:p>
            <a:pPr indent="539750"/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Практические достижения 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профессиональной деятельности 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учителя начальных классов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МБОУ «СОШ №6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им.К.Минина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»</a:t>
            </a:r>
            <a:endParaRPr lang="ru-RU" altLang="ru-RU" sz="2800" dirty="0" smtClean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726396" y="3861048"/>
            <a:ext cx="6400800" cy="1752600"/>
          </a:xfrm>
        </p:spPr>
        <p:txBody>
          <a:bodyPr/>
          <a:lstStyle/>
          <a:p>
            <a:r>
              <a:rPr lang="ru-RU" sz="36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Пережогиной Елены Васильевны</a:t>
            </a:r>
            <a:r>
              <a:rPr lang="ru-RU" sz="35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35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35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35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 b="1" kern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г.Балахна</a:t>
            </a:r>
            <a:r>
              <a:rPr lang="ru-RU" sz="1600" b="1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2017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088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BoldItalic"/>
              </a:rPr>
              <a:t>РЕФЛЕКСИЯ СОДЕРЖАНИЯ УЧЕБНОГО ПРЕДМЕТА</a:t>
            </a:r>
            <a:endParaRPr lang="ru-RU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/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kern="1200" dirty="0" smtClean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kern="1200" dirty="0" smtClean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kern="1200" dirty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kern="1200" dirty="0" smtClean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1" kern="1200" dirty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lvl="0" indent="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b="1" kern="1200" dirty="0" smtClean="0">
                <a:solidFill>
                  <a:srgbClr val="FF00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124265"/>
              </p:ext>
            </p:extLst>
          </p:nvPr>
        </p:nvGraphicFramePr>
        <p:xfrm>
          <a:off x="971600" y="1124744"/>
          <a:ext cx="7200800" cy="2930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6369"/>
                <a:gridCol w="3614431"/>
              </a:tblGrid>
              <a:tr h="936104">
                <a:tc>
                  <a:txBody>
                    <a:bodyPr/>
                    <a:lstStyle/>
                    <a:p>
                      <a:pPr algn="r"/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Приемы: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«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Arial"/>
                        </a:rPr>
                        <a:t>Н</a:t>
                      </a:r>
                      <a:r>
                        <a:rPr kumimoji="0" lang="ru-RU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Arial"/>
                        </a:rPr>
                        <a:t>езаконченного предложения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»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;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Тезиса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»;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Подбора афоризма»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«Паучок» (солнышко, цветочек)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Табличка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»;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</a:t>
                      </a: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Продолжить фразу»;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+mn-cs"/>
                        </a:rPr>
                        <a:t>«Мудрые совы»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576089"/>
              </p:ext>
            </p:extLst>
          </p:nvPr>
        </p:nvGraphicFramePr>
        <p:xfrm>
          <a:off x="2051720" y="4869160"/>
          <a:ext cx="5486400" cy="10191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57300"/>
                <a:gridCol w="1257300"/>
                <a:gridCol w="1371600"/>
                <a:gridCol w="1600200"/>
              </a:tblGrid>
              <a:tr h="509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Понятие</a:t>
                      </a:r>
                      <a:endParaRPr lang="ru-RU" sz="18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Знал</a:t>
                      </a:r>
                      <a:endParaRPr lang="ru-RU" sz="18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Узнал</a:t>
                      </a:r>
                      <a:endParaRPr lang="ru-RU" sz="18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Хочу узнать</a:t>
                      </a:r>
                      <a:endParaRPr lang="ru-RU" sz="18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ru-RU" sz="1100" b="1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ru-RU" sz="11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ru-RU" sz="1100" b="1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dirty="0">
                          <a:effectLst/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ru-RU" sz="11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65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kern="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прием «</a:t>
            </a:r>
            <a:r>
              <a:rPr lang="ru-RU" sz="2800" b="1" kern="5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Синквейн</a:t>
            </a:r>
            <a:r>
              <a:rPr lang="ru-RU" sz="2800" b="1" kern="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96532"/>
            <a:ext cx="4219337" cy="3050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10" y="1083457"/>
            <a:ext cx="4646272" cy="277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67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800" b="1" kern="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</a:rPr>
              <a:t>прием «Кластер»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«Почему нужно правильно питаться». </a:t>
            </a:r>
            <a:br>
              <a:rPr lang="ru-RU" sz="1800" b="1" kern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5" name="Рисунок 8" descr="IMG_004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539018"/>
            <a:ext cx="4182385" cy="5159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421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Динамика формирования рефлексивной самооценки своих действий  учащихся </a:t>
            </a:r>
            <a:endParaRPr 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7817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921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4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Образовательный эффект </a:t>
            </a:r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создаёт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для внутренней мотивации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деятельность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помогает ученикам осмыслить получаемые результаты.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помогает наметить цели будущей работы, «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соединить» результаты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целями.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12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rgbClr val="000000"/>
                </a:solidFill>
              </a:rPr>
              <a:t>   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ОБРАЗОМ,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уроке – это совместная деятельность учащихся и учителя, позволяющая совершенствовать учебный процесс, ориентируясь на личность каждого ученика.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271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1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Список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используемой литературы</a:t>
            </a: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  <a:endParaRPr lang="ru-RU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Font typeface="+mj-lt"/>
              <a:buAutoNum type="arabicPeriod"/>
            </a:pPr>
            <a:r>
              <a:rPr lang="ru-RU" sz="2000" dirty="0" err="1" smtClean="0">
                <a:solidFill>
                  <a:srgbClr val="000000"/>
                </a:solidFill>
                <a:latin typeface="+mj-lt"/>
              </a:rPr>
              <a:t>Кульневич</a:t>
            </a:r>
            <a:r>
              <a:rPr lang="ru-RU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С.В.,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Лакоценина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Т.П. «Анализ современного урока». Практическое пособие.- Издательство «Учитель», Ростов-на-Дону, 2003 г.</a:t>
            </a:r>
          </a:p>
          <a:p>
            <a:pPr>
              <a:buFont typeface="+mj-lt"/>
              <a:buAutoNum type="arabicPeriod"/>
            </a:pPr>
            <a:r>
              <a:rPr lang="ru-RU" sz="2000" dirty="0" err="1">
                <a:solidFill>
                  <a:srgbClr val="000000"/>
                </a:solidFill>
                <a:latin typeface="+mj-lt"/>
              </a:rPr>
              <a:t>Кульневич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С.В.,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Лакоценина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Т.П. Современный урок. Часть 1. Научно-практическое пособие. - Издательство «Учитель», Ростов-на-Дону, 2004 г.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+mj-lt"/>
              </a:rPr>
              <a:t>Майорова Н.П.,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Чепурных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Е.Е.,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Шурухт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С.М., «Обучение жизненно важным навыкам в школе: пособие для классных руководителей». – СПб.: Издательство «Образование – Культура», 2002г.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+mj-lt"/>
              </a:rPr>
              <a:t>«Модернизация образовательного процесса в начальной, основной и старшей школе: варианты решения. Рекомендации для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опытьно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-экспериментальной работы школы./под 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ред.А.Г.Каспржак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и др. – Национальный фонд подготовки кадров. Институт новых технологий образования. – М.: Просвещение, 2004г.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+mj-lt"/>
              </a:rPr>
              <a:t> </a:t>
            </a:r>
            <a:r>
              <a:rPr lang="ru-RU" sz="2000" dirty="0" err="1">
                <a:solidFill>
                  <a:srgbClr val="000000"/>
                </a:solidFill>
                <a:latin typeface="+mj-lt"/>
              </a:rPr>
              <a:t>Якиманская</a:t>
            </a:r>
            <a:r>
              <a:rPr lang="ru-RU" sz="2000" dirty="0">
                <a:solidFill>
                  <a:srgbClr val="000000"/>
                </a:solidFill>
                <a:latin typeface="+mj-lt"/>
              </a:rPr>
              <a:t> И.С. Личностно-ориентированное обучение в современной школе -  М.: «Сентябрь», 1996г.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88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kern="1200" dirty="0">
                <a:ln w="3175" cmpd="sng"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современного урока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36226" y="1628801"/>
            <a:ext cx="7940229" cy="42600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D9B247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Garamond"/>
              </a:rPr>
              <a:t>    </a:t>
            </a:r>
            <a:r>
              <a:rPr kumimoji="0" lang="ru-RU" sz="350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uLnTx/>
                <a:uFillTx/>
                <a:latin typeface="+mj-lt"/>
              </a:rPr>
              <a:t>формирование у учащегося способности к рефлексивному контролю своей деятельности как источника мотива и умения учиться, познавательных интересов и готовности к успешному обучению</a:t>
            </a:r>
            <a:endParaRPr kumimoji="0" lang="ru-RU" sz="350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266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9"/>
          </a:xfrm>
        </p:spPr>
        <p:txBody>
          <a:bodyPr/>
          <a:lstStyle/>
          <a:p>
            <a:pPr marL="0" lvl="0" indent="0" algn="ctr" eaLnBrk="1" fontAlgn="auto" hangingPunct="1">
              <a:spcAft>
                <a:spcPts val="0"/>
              </a:spcAft>
              <a:buNone/>
            </a:pPr>
            <a:r>
              <a:rPr lang="ru-RU" sz="6000" b="1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Рефлексия как условие для формирования регулятивных </a:t>
            </a:r>
            <a:r>
              <a:rPr lang="ru-RU" sz="6000" b="1" kern="1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УУД</a:t>
            </a:r>
          </a:p>
          <a:p>
            <a:pPr marL="0" lvl="0" indent="0" eaLnBrk="1" fontAlgn="auto" hangingPunct="1">
              <a:spcAft>
                <a:spcPts val="0"/>
              </a:spcAft>
              <a:buNone/>
            </a:pPr>
            <a:endParaRPr lang="ru-RU" kern="1200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kern="100" dirty="0">
                <a:solidFill>
                  <a:srgbClr val="000000"/>
                </a:solidFill>
                <a:ea typeface="Times New Roman"/>
              </a:rPr>
              <a:t>Цель: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выявление </a:t>
            </a:r>
            <a:r>
              <a:rPr lang="ru-RU" kern="100" dirty="0">
                <a:solidFill>
                  <a:srgbClr val="000000"/>
                </a:solidFill>
                <a:ea typeface="Times New Roman"/>
              </a:rPr>
              <a:t>приёмов рефлексии,  способствующих формированию регулятивных универсальных учебных действий у обучающихся начальных классов.</a:t>
            </a:r>
            <a:endParaRPr lang="ru-RU" sz="2000" kern="100" dirty="0">
              <a:solidFill>
                <a:srgbClr val="000000"/>
              </a:solidFill>
              <a:latin typeface="Calibri"/>
              <a:ea typeface="SimSu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45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13"/>
          </a:xfrm>
        </p:spPr>
        <p:txBody>
          <a:bodyPr/>
          <a:lstStyle/>
          <a:p>
            <a:pPr marL="0" lvl="0" indent="0" algn="ctr" eaLnBrk="1" fontAlgn="auto" hangingPunct="1">
              <a:spcAft>
                <a:spcPts val="0"/>
              </a:spcAft>
              <a:buNone/>
            </a:pPr>
            <a:r>
              <a:rPr lang="ru-RU" sz="44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  <a:r>
              <a:rPr lang="ru-RU" sz="4400" b="1" kern="1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</a:t>
            </a:r>
            <a:r>
              <a:rPr lang="ru-RU" sz="4400" b="1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 </a:t>
            </a:r>
          </a:p>
          <a:p>
            <a:pPr lvl="0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lang="ru-RU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изучение </a:t>
            </a:r>
            <a:r>
              <a:rPr lang="ru-RU" sz="36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теоретических аспектов и         дидактических материалов по теме;</a:t>
            </a:r>
          </a:p>
          <a:p>
            <a:pPr lvl="0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lang="ru-RU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поиск </a:t>
            </a:r>
            <a:r>
              <a:rPr lang="ru-RU" sz="3600" kern="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/>
              </a:rPr>
              <a:t>конкретных вариантов </a:t>
            </a:r>
            <a:r>
              <a:rPr lang="ru-RU" sz="3600" kern="5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imSun"/>
              </a:rPr>
              <a:t>проведения рефлексии на уроках</a:t>
            </a:r>
            <a:r>
              <a:rPr lang="ru-RU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endParaRPr lang="ru-RU" sz="3600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0" eaLnBrk="1" fontAlgn="auto" hangingPunct="1">
              <a:spcAft>
                <a:spcPts val="0"/>
              </a:spcAft>
              <a:buFont typeface="Arial" pitchFamily="34" charset="0"/>
              <a:buChar char="•"/>
            </a:pPr>
            <a:r>
              <a:rPr lang="ru-RU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формирование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 условий </a:t>
            </a:r>
            <a:r>
              <a:rPr lang="ru-RU" sz="36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</a:t>
            </a:r>
            <a:r>
              <a:rPr lang="ru-RU" sz="3600" kern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развития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познавательной деятельности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младших школьников,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/>
              </a:rPr>
              <a:t>мышления.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701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4" cy="62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46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Диагностика рефлексивной самооценки своих действий у учащихся</a:t>
            </a:r>
            <a:endParaRPr 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6975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076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приемов рефлексии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ВИДЫ РЕФЛЕКСИИ: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Рефлексия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настроения и эмоционального состояния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Рефлексия деятельности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Рефлексия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содержания учебного предмета</a:t>
            </a:r>
          </a:p>
        </p:txBody>
      </p:sp>
    </p:spTree>
    <p:extLst>
      <p:ext uri="{BB962C8B-B14F-4D97-AF65-F5344CB8AC3E}">
        <p14:creationId xmlns:p14="http://schemas.microsoft.com/office/powerpoint/2010/main" val="258050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Italic"/>
              </a:rPr>
              <a:t>РЕФЛЕКСИЯ НАСТРОЕНИЯ И ЭМОЦИОНАЛЬНОГО СОСТОЯНИЯ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189" y="1340768"/>
            <a:ext cx="9144000" cy="5517232"/>
          </a:xfrm>
        </p:spPr>
        <p:txBody>
          <a:bodyPr/>
          <a:lstStyle/>
          <a:p>
            <a:pPr marL="0" indent="0">
              <a:buNone/>
            </a:pP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000" dirty="0" smtClean="0"/>
          </a:p>
          <a:p>
            <a:pPr marL="0" lvl="0" indent="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4-конечная звезда 3"/>
          <p:cNvSpPr/>
          <p:nvPr/>
        </p:nvSpPr>
        <p:spPr>
          <a:xfrm rot="21292342">
            <a:off x="5540112" y="5999627"/>
            <a:ext cx="679290" cy="746693"/>
          </a:xfrm>
          <a:prstGeom prst="star4">
            <a:avLst/>
          </a:prstGeom>
          <a:solidFill>
            <a:srgbClr val="D60825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5" name="4-конечная звезда 4"/>
          <p:cNvSpPr/>
          <p:nvPr/>
        </p:nvSpPr>
        <p:spPr>
          <a:xfrm rot="21392404">
            <a:off x="7977639" y="6077129"/>
            <a:ext cx="637997" cy="723931"/>
          </a:xfrm>
          <a:prstGeom prst="star4">
            <a:avLst/>
          </a:prstGeom>
          <a:solidFill>
            <a:srgbClr val="0070C0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6676909" y="6020190"/>
            <a:ext cx="718374" cy="837810"/>
          </a:xfrm>
          <a:prstGeom prst="star4">
            <a:avLst/>
          </a:prstGeom>
          <a:solidFill>
            <a:srgbClr val="00B050"/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689415"/>
              </p:ext>
            </p:extLst>
          </p:nvPr>
        </p:nvGraphicFramePr>
        <p:xfrm>
          <a:off x="124148" y="1462773"/>
          <a:ext cx="8496944" cy="4507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Приемы: 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just" eaLnBrk="1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"/>
                        <a:defRPr/>
                      </a:pPr>
                      <a:r>
                        <a:rPr lang="ru-RU" sz="1800" kern="50" dirty="0" smtClean="0">
                          <a:solidFill>
                            <a:prstClr val="black"/>
                          </a:solidFill>
                          <a:ea typeface="SimSun"/>
                        </a:rPr>
                        <a:t>карточки с изображением лица;                                                                             </a:t>
                      </a:r>
                      <a:endParaRPr lang="ru-RU" sz="1800" kern="50" dirty="0" smtClean="0">
                        <a:solidFill>
                          <a:prstClr val="black"/>
                        </a:solidFill>
                        <a:latin typeface="Symbol"/>
                        <a:ea typeface="SimSun"/>
                      </a:endParaRPr>
                    </a:p>
                    <a:p>
                      <a:pPr lvl="0" algn="just" eaLnBrk="1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"/>
                        <a:defRPr/>
                      </a:pPr>
                      <a:r>
                        <a:rPr lang="ru-RU" sz="1800" kern="50" dirty="0" smtClean="0">
                          <a:solidFill>
                            <a:prstClr val="black"/>
                          </a:solidFill>
                          <a:ea typeface="SimSun"/>
                        </a:rPr>
                        <a:t>показ большого пальца вверх или вниз;  </a:t>
                      </a:r>
                      <a:endParaRPr lang="ru-RU" sz="1800" kern="50" dirty="0" smtClean="0">
                        <a:solidFill>
                          <a:prstClr val="black"/>
                        </a:solidFill>
                        <a:latin typeface="Symbol"/>
                        <a:ea typeface="SimSun"/>
                      </a:endParaRPr>
                    </a:p>
                    <a:p>
                      <a:pPr lvl="0" algn="just" eaLnBrk="1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"/>
                        <a:defRPr/>
                      </a:pPr>
                      <a:r>
                        <a:rPr lang="ru-RU" sz="1800" kern="50" dirty="0" smtClean="0">
                          <a:solidFill>
                            <a:prstClr val="black"/>
                          </a:solidFill>
                          <a:ea typeface="SimSun"/>
                        </a:rPr>
                        <a:t>«солнышко» - мне всё удалось, «солнышко и тучка» - мне не всё удалось, «тучка» - у меня ничего не получилось; </a:t>
                      </a:r>
                      <a:endParaRPr lang="ru-RU" sz="1800" kern="50" dirty="0" smtClean="0">
                        <a:solidFill>
                          <a:prstClr val="black"/>
                        </a:solidFill>
                        <a:latin typeface="Symbol"/>
                        <a:ea typeface="SimSun"/>
                      </a:endParaRPr>
                    </a:p>
                    <a:p>
                      <a:pPr lvl="0" algn="just" eaLnBrk="1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"/>
                        <a:defRPr/>
                      </a:pPr>
                      <a:r>
                        <a:rPr lang="ru-RU" sz="1800" kern="50" dirty="0" smtClean="0">
                          <a:solidFill>
                            <a:prstClr val="black"/>
                          </a:solidFill>
                          <a:ea typeface="SimSun"/>
                        </a:rPr>
                        <a:t>«радостный сказочный герой» - всё хорошо, «грустный сказочный герой» - плоховато; </a:t>
                      </a:r>
                      <a:endParaRPr lang="ru-RU" sz="1800" kern="50" dirty="0" smtClean="0">
                        <a:solidFill>
                          <a:prstClr val="black"/>
                        </a:solidFill>
                        <a:latin typeface="Symbol"/>
                        <a:ea typeface="SimSun"/>
                      </a:endParaRPr>
                    </a:p>
                    <a:p>
                      <a:pPr lvl="0" algn="just" eaLnBrk="1" fontAlgn="auto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"/>
                        <a:defRPr/>
                      </a:pPr>
                      <a:r>
                        <a:rPr lang="ru-RU" sz="1800" kern="50" dirty="0" smtClean="0">
                          <a:solidFill>
                            <a:prstClr val="black"/>
                          </a:solidFill>
                          <a:ea typeface="SimSun"/>
                        </a:rPr>
                        <a:t>«маятник настроения» - отображает настроение ребёнка (Маятник в сторону картины с ясным небом или пасмурным). </a:t>
                      </a:r>
                      <a:endParaRPr lang="ru-RU" sz="1800" kern="50" dirty="0" smtClean="0">
                        <a:solidFill>
                          <a:prstClr val="black"/>
                        </a:solidFill>
                        <a:latin typeface="Symbol"/>
                        <a:ea typeface="SimSu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64" y="4897168"/>
            <a:ext cx="2090737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11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,Bold"/>
              </a:rPr>
              <a:t>РЕФЛЕКСИЯ ДЕЯТЕЛЬНОСТИ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marL="0" indent="0" algn="r" eaLnBrk="1" fontAlgn="t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b="1" kern="1200" dirty="0" smtClean="0">
              <a:solidFill>
                <a:srgbClr val="FF0000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66810"/>
              </p:ext>
            </p:extLst>
          </p:nvPr>
        </p:nvGraphicFramePr>
        <p:xfrm>
          <a:off x="395536" y="1397000"/>
          <a:ext cx="8424936" cy="1353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cs typeface="+mn-cs"/>
                        </a:rPr>
                        <a:t>Приемы: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uLnTx/>
                          <a:uFillTx/>
                          <a:latin typeface="+mn-lt"/>
                          <a:cs typeface="+mn-cs"/>
                        </a:rPr>
                        <a:t> </a:t>
                      </a:r>
                      <a:endParaRPr kumimoji="0" lang="ru-RU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«лесенка успеха»;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«наряди ёлку»;  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«дерево успеха»; и другие;</a:t>
                      </a:r>
                      <a:endParaRPr kumimoji="0" lang="ru-RU" sz="180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"/>
                        <a:tabLst/>
                        <a:defRPr/>
                      </a:pPr>
                      <a:r>
                        <a:rPr kumimoji="0" lang="ru-RU" sz="1800" b="0" i="0" u="none" strike="noStrike" kern="5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SimSun"/>
                          <a:cs typeface="Symbol"/>
                        </a:rPr>
                        <a:t>«светофор»</a:t>
                      </a:r>
                      <a:endParaRPr kumimoji="0" lang="ru-RU" sz="1050" b="0" i="0" u="none" strike="noStrike" kern="5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ymbol"/>
                        <a:ea typeface="SimSun"/>
                        <a:cs typeface="Symbo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3" descr="C:\Users\Asus\Desktop\svetofor.jpg"/>
          <p:cNvPicPr>
            <a:picLocks noChangeAspect="1" noChangeArrowheads="1"/>
          </p:cNvPicPr>
          <p:nvPr/>
        </p:nvPicPr>
        <p:blipFill>
          <a:blip r:embed="rId3" cstate="print"/>
          <a:srcRect b="2410"/>
          <a:stretch>
            <a:fillRect/>
          </a:stretch>
        </p:blipFill>
        <p:spPr bwMode="auto">
          <a:xfrm>
            <a:off x="467544" y="4123347"/>
            <a:ext cx="1296144" cy="2151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397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2219</TotalTime>
  <Words>475</Words>
  <Application>Microsoft Office PowerPoint</Application>
  <PresentationFormat>Экран (4:3)</PresentationFormat>
  <Paragraphs>93</Paragraphs>
  <Slides>16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Практические достижения  профессиональной деятельности  учителя начальных классов  МБОУ «СОШ №6 им.К.Минина»</vt:lpstr>
      <vt:lpstr>Задачи современного урока</vt:lpstr>
      <vt:lpstr>Презентация PowerPoint</vt:lpstr>
      <vt:lpstr>Презентация PowerPoint</vt:lpstr>
      <vt:lpstr>Презентация PowerPoint</vt:lpstr>
      <vt:lpstr>Диагностика рефлексивной самооценки своих действий у учащихся</vt:lpstr>
      <vt:lpstr>Классификация приемов рефлексии</vt:lpstr>
      <vt:lpstr>РЕФЛЕКСИЯ НАСТРОЕНИЯ И ЭМОЦИОНАЛЬНОГО СОСТОЯНИЯ</vt:lpstr>
      <vt:lpstr>РЕФЛЕКСИЯ ДЕЯТЕЛЬНОСТИ</vt:lpstr>
      <vt:lpstr>РЕФЛЕКСИЯ СОДЕРЖАНИЯ УЧЕБНОГО ПРЕДМЕТА</vt:lpstr>
      <vt:lpstr>прием «Синквейн»</vt:lpstr>
      <vt:lpstr>прием «Кластер»</vt:lpstr>
      <vt:lpstr>Динамика формирования рефлексивной самооценки своих действий  учащихся </vt:lpstr>
      <vt:lpstr>Образовательный эффект рефлексии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достижения профессиональной деятельности  учителя начальных классов  МБОУ «СОШ №6 им.К.Минина»  Пережогиной Елены Васильевны  г.Балахна 2017</dc:title>
  <dc:creator>Lena</dc:creator>
  <cp:lastModifiedBy>Lena</cp:lastModifiedBy>
  <cp:revision>93</cp:revision>
  <dcterms:created xsi:type="dcterms:W3CDTF">2017-03-09T15:47:47Z</dcterms:created>
  <dcterms:modified xsi:type="dcterms:W3CDTF">2017-08-25T14:46:40Z</dcterms:modified>
</cp:coreProperties>
</file>