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73" r:id="rId2"/>
    <p:sldId id="270" r:id="rId3"/>
    <p:sldId id="264" r:id="rId4"/>
    <p:sldId id="265" r:id="rId5"/>
    <p:sldId id="301" r:id="rId6"/>
    <p:sldId id="266" r:id="rId7"/>
    <p:sldId id="294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7" r:id="rId16"/>
    <p:sldId id="288" r:id="rId17"/>
    <p:sldId id="289" r:id="rId18"/>
    <p:sldId id="298" r:id="rId19"/>
    <p:sldId id="299" r:id="rId20"/>
    <p:sldId id="290" r:id="rId21"/>
    <p:sldId id="291" r:id="rId22"/>
    <p:sldId id="292" r:id="rId23"/>
    <p:sldId id="286" r:id="rId24"/>
    <p:sldId id="300" r:id="rId25"/>
    <p:sldId id="29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422"/>
    <a:srgbClr val="F57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2564" autoAdjust="0"/>
  </p:normalViewPr>
  <p:slideViewPr>
    <p:cSldViewPr>
      <p:cViewPr varScale="1">
        <p:scale>
          <a:sx n="79" d="100"/>
          <a:sy n="79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706D0D-32E5-4E1B-AAAE-9B08A2DBCD68}" type="datetimeFigureOut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DDC00B-913F-4A14-8548-39A7B4F40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89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51CE-5EBF-4D1C-AF03-3E7CC61E763E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D6EE-BC7D-464E-8E72-1E993E996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8626-0F96-45B4-95B1-E8DEF53D33DD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4468-7675-401C-AA2D-9226E3741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13FA9-1CD4-4B18-9B59-6F4D4D8744DD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83E5-9552-403E-945D-F2EAAF502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F3B0-F9EA-4012-B475-E2A36C8AEA36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DF03-BAC2-4AB5-ABDE-183470D83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0F00-EB94-4982-B0E7-9A1ED1945F95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B217C-250D-4372-9B85-BE605D7D9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4266-59F3-4FF3-9E60-B68DE912F3F3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4B08-3DC0-4408-B67F-1FC94D00A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1F49-BECA-4FBF-B772-3EB43A715191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8DB52-EFD7-43F5-ACCA-4BF20E5F3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AFBCA-462A-4E9B-BAEC-A3EC92A30D7B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8967-4CFA-4C65-A13A-FF8709119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F0278-7C5D-4B01-A497-5352C556B701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4761-A75F-4ACE-A033-1C29C21F9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3929-4409-4C9B-A66D-F4059154E882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9F54-9C10-4E51-A8AD-60F1DA148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0A05D-E24F-422C-8FA9-97D8529F7FB2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6433B-3332-4F6B-818A-22713C00A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E1DA93-533C-4F65-BF06-1889FA199AE0}" type="datetime1">
              <a:rPr lang="ru-RU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15F6D8-9188-43DA-B4D5-F7057F443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8001000" cy="6858000"/>
          </a:xfrm>
          <a:prstGeom prst="rtTriangle">
            <a:avLst/>
          </a:prstGeom>
          <a:blipFill dpi="0" rotWithShape="1">
            <a:blip r:embed="rId2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821512" cy="3571881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Итоговое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родительское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собрание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1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«В»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классе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2016-2017 </a:t>
            </a: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учебный год</a:t>
            </a:r>
          </a:p>
        </p:txBody>
      </p:sp>
      <p:sp>
        <p:nvSpPr>
          <p:cNvPr id="7" name="Прямоугольник 6"/>
          <p:cNvSpPr/>
          <p:nvPr/>
        </p:nvSpPr>
        <p:spPr>
          <a:xfrm rot="2909618">
            <a:off x="3826000" y="-1756755"/>
            <a:ext cx="160363" cy="102901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735263" y="2422525"/>
            <a:ext cx="1463675" cy="22463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727928" y="4047094"/>
            <a:ext cx="1481137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5441950" y="633413"/>
            <a:ext cx="1474788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1550988" y="3532188"/>
            <a:ext cx="1474787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398713" y="2935288"/>
            <a:ext cx="148272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4019550" y="1535113"/>
            <a:ext cx="18065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668713" y="2128838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803775" y="1157288"/>
            <a:ext cx="13112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6143625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6084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</a:rPr>
              <a:t>Чтение - не наказание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 bwMode="auto">
          <a:xfrm>
            <a:off x="251520" y="1428750"/>
            <a:ext cx="8568952" cy="365643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Не пытайтесь заставить ребенка читать, когда он активно настроен на другое занятие.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Читает вслух –   играет в театр.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002060"/>
                </a:solidFill>
              </a:rPr>
              <a:t>Чтение правильное, безошибочное, с пониманием.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94116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Читаем детские журналы и комиксы, разгадываем кроссворды. 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1745" name="Picture 1" descr="C:\Users\user\Desktop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-1"/>
            <a:ext cx="1907704" cy="159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251520" y="980728"/>
            <a:ext cx="8643937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Главное, чтобы </a:t>
            </a:r>
            <a:r>
              <a:rPr lang="ru-RU" sz="7200" b="1" u="sng" dirty="0">
                <a:solidFill>
                  <a:srgbClr val="FF0000"/>
                </a:solidFill>
              </a:rPr>
              <a:t>чтение</a:t>
            </a:r>
            <a:r>
              <a:rPr lang="ru-RU" sz="4400" b="1" u="sng" dirty="0">
                <a:solidFill>
                  <a:srgbClr val="FF0000"/>
                </a:solidFill>
              </a:rPr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составило достойную конкуренцию </a:t>
            </a:r>
            <a:r>
              <a:rPr lang="ru-RU" sz="6600" b="1" u="sng" dirty="0">
                <a:solidFill>
                  <a:srgbClr val="FF0000"/>
                </a:solidFill>
              </a:rPr>
              <a:t>телевизору.</a:t>
            </a:r>
          </a:p>
        </p:txBody>
      </p:sp>
      <p:pic>
        <p:nvPicPr>
          <p:cNvPr id="8" name="Picture 5" descr="Рисунок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276452"/>
            <a:ext cx="2448272" cy="236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AG0037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0552" y="3861048"/>
            <a:ext cx="2223448" cy="275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500812" cy="314325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Пишем без грязи – </a:t>
            </a:r>
            <a:r>
              <a:rPr lang="ru-RU" sz="6000" b="1" dirty="0" smtClean="0">
                <a:solidFill>
                  <a:srgbClr val="7030A0"/>
                </a:solidFill>
              </a:rPr>
              <a:t>развиваем мелкую моторику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2996952"/>
            <a:ext cx="8712968" cy="3286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1. Тренируем мелкую моторику – лепка, аппликация, рисование.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2.Раскрашиваем – штрихуем в разных направлениях -  картинки цветными карандашами. Основная задача -  штрихи ровные, одинаковые по интенсивности, не вылезают за границы рисунка. 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29697" name="Picture 1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833324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FF00"/>
                </a:solidFill>
              </a:rPr>
              <a:t>Альтернатива русскому языку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395536" y="1340768"/>
            <a:ext cx="8229600" cy="4900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002060"/>
                </a:solidFill>
              </a:rPr>
              <a:t>1. Игра в </a:t>
            </a:r>
            <a:r>
              <a:rPr lang="ru-RU" sz="3200" b="1" dirty="0" smtClean="0">
                <a:solidFill>
                  <a:srgbClr val="FF0000"/>
                </a:solidFill>
              </a:rPr>
              <a:t>«Города» </a:t>
            </a:r>
            <a:r>
              <a:rPr lang="ru-RU" sz="3200" b="1" dirty="0" smtClean="0">
                <a:solidFill>
                  <a:srgbClr val="002060"/>
                </a:solidFill>
              </a:rPr>
              <a:t>очень полезна –</a:t>
            </a:r>
          </a:p>
          <a:p>
            <a:pPr eaLnBrk="1" hangingPunct="1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Придумать слово не на первый, а на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второй, третий звук предыдущего слова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Разделить слово не на звуки, а на слоги</a:t>
            </a:r>
          </a:p>
          <a:p>
            <a:pPr eaLnBrk="1" hangingPunct="1">
              <a:spcBef>
                <a:spcPts val="0"/>
              </a:spcBef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Писать </a:t>
            </a:r>
            <a:r>
              <a:rPr lang="ru-RU" sz="8000" b="1" dirty="0" smtClean="0">
                <a:solidFill>
                  <a:srgbClr val="FF0000"/>
                </a:solidFill>
              </a:rPr>
              <a:t>часто,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но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</a:rPr>
              <a:t>мало</a:t>
            </a:r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5" descr="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89040"/>
            <a:ext cx="268508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Нескучная математика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Сладкая арифметика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Крестики-нолики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Прямой и обратный счет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Таблица</a:t>
            </a:r>
            <a:r>
              <a:rPr lang="ru-RU" sz="4000" b="1" dirty="0" smtClean="0">
                <a:solidFill>
                  <a:srgbClr val="002060"/>
                </a:solidFill>
              </a:rPr>
              <a:t> сложения и вычитания в пределах </a:t>
            </a:r>
            <a:r>
              <a:rPr lang="ru-RU" sz="4000" b="1" dirty="0" smtClean="0">
                <a:solidFill>
                  <a:srgbClr val="FF0000"/>
                </a:solidFill>
              </a:rPr>
              <a:t>10, 20 </a:t>
            </a:r>
            <a:r>
              <a:rPr lang="ru-RU" sz="4000" b="1" dirty="0" smtClean="0">
                <a:solidFill>
                  <a:srgbClr val="002060"/>
                </a:solidFill>
              </a:rPr>
              <a:t>выучить </a:t>
            </a:r>
            <a:r>
              <a:rPr lang="ru-RU" sz="4000" b="1" dirty="0" smtClean="0">
                <a:solidFill>
                  <a:srgbClr val="FF0000"/>
                </a:solidFill>
              </a:rPr>
              <a:t>до </a:t>
            </a:r>
            <a:r>
              <a:rPr lang="ru-RU" sz="4000" b="1" dirty="0" smtClean="0">
                <a:solidFill>
                  <a:srgbClr val="FF0000"/>
                </a:solidFill>
              </a:rPr>
              <a:t>автоматизма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Желательно выучить таблицу умножения</a:t>
            </a:r>
            <a:endParaRPr lang="ru-RU" sz="40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D:\Мои Рисунки\рисунки Таня\анимашки\анимашки\v25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786322"/>
            <a:ext cx="2071678" cy="2071678"/>
          </a:xfrm>
          <a:prstGeom prst="rect">
            <a:avLst/>
          </a:prstGeom>
          <a:noFill/>
        </p:spPr>
      </p:pic>
      <p:pic>
        <p:nvPicPr>
          <p:cNvPr id="6" name="Picture 8" descr="so0104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2083">
            <a:off x="6915121" y="1604303"/>
            <a:ext cx="1935597" cy="208739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16728" y="540885"/>
            <a:ext cx="88204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Что понравилось  в 1 класс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-много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-интересные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-гулять на улице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-домашняя работа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русский язык, музыка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-математика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столовая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учительница и все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проверочные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разные, интересные задания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перемены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\Desktop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083" y="1307218"/>
            <a:ext cx="3619397" cy="2625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0337840">
            <a:off x="6873070" y="4937982"/>
            <a:ext cx="1456242" cy="145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27584" y="299585"/>
            <a:ext cx="770485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не понравилось  в 1 классе?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не слушаются дети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дети бегают на переменах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-грязь в классе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-шум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C:\Users\user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1" y="4603398"/>
            <a:ext cx="2736304" cy="1829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9627657">
            <a:off x="7194564" y="2653963"/>
            <a:ext cx="1636358" cy="163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381975"/>
            <a:ext cx="82089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Что жду от  2 класса?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то новое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уроков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интересные уроки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нового шкафчика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оценки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и умножение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сложных заданий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успеха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побольше друзей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получать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3554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00808"/>
            <a:ext cx="2884382" cy="369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88640"/>
            <a:ext cx="73580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нас ждёт во 2 классе?</a:t>
            </a:r>
            <a:endParaRPr lang="ru-RU" sz="48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61048"/>
            <a:ext cx="1997875" cy="2605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4437112"/>
            <a:ext cx="34654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Английский язык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412776"/>
            <a:ext cx="497033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+ бассейн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7F0278-7C5D-4B01-A497-5352C556B701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751137" cy="47749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044874" cy="6036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374441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Каким был этот год для вашей семьи?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 какими проблемами  столкнулись?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вас радовало в общении со школой?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огорчало?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Picture 4" descr="tas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48883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83465" y="427591"/>
            <a:ext cx="799288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Я себе желаю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учиться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лучших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друзей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хороших отметок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грамоты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ольше перемен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любознательности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успеха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 новое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научиться лучше читать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-быть умным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C:\Users\user\Desktop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747825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899592" y="86435"/>
            <a:ext cx="766936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желаю своим родителям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долго жить и любви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счастья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удачи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расоты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тобы они водили меня в школу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добра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ружбы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меха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тобы у них было время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радости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C:\Users\user\Desktop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00355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83568" y="260648"/>
            <a:ext cx="799288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желаю учителю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любви, счастья, добра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здоровья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ставить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никогда на нас не обижалась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 и хороших учеников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нас хорошо учила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хорошей жизни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красоты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радости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хорошо отдыхать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 мечты сбывались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C:\Users\user\Desktop\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284984"/>
            <a:ext cx="2376264" cy="3099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496" y="0"/>
            <a:ext cx="7365504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БОЛЬШОЕ СПАСИБО!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5860"/>
            <a:ext cx="8352928" cy="4840303"/>
          </a:xfrm>
          <a:noFill/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Успех </a:t>
            </a:r>
            <a:r>
              <a:rPr lang="ru-RU" b="1" i="1" dirty="0" smtClean="0">
                <a:solidFill>
                  <a:srgbClr val="FF0000"/>
                </a:solidFill>
              </a:rPr>
              <a:t>человека - заслуга его самых </a:t>
            </a:r>
            <a:r>
              <a:rPr lang="ru-RU" b="1" i="1" dirty="0" smtClean="0">
                <a:solidFill>
                  <a:srgbClr val="FF0000"/>
                </a:solidFill>
              </a:rPr>
              <a:t>близких людей с незаметными, </a:t>
            </a:r>
            <a:r>
              <a:rPr lang="ru-RU" b="1" i="1" dirty="0" smtClean="0">
                <a:solidFill>
                  <a:srgbClr val="FF0000"/>
                </a:solidFill>
              </a:rPr>
              <a:t>на первый </a:t>
            </a:r>
            <a:r>
              <a:rPr lang="ru-RU" b="1" i="1" dirty="0" smtClean="0">
                <a:solidFill>
                  <a:srgbClr val="FF0000"/>
                </a:solidFill>
              </a:rPr>
              <a:t>взгляд, ежедневными </a:t>
            </a:r>
            <a:r>
              <a:rPr lang="ru-RU" b="1" i="1" dirty="0" smtClean="0">
                <a:solidFill>
                  <a:srgbClr val="FF0000"/>
                </a:solidFill>
              </a:rPr>
              <a:t>усилиями, трудом</a:t>
            </a:r>
            <a:r>
              <a:rPr lang="ru-RU" b="1" i="1" dirty="0" smtClean="0">
                <a:solidFill>
                  <a:srgbClr val="FF0000"/>
                </a:solidFill>
              </a:rPr>
              <a:t>, терпением и ответственностью.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Я благодарю Вас за творческий подход 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активную жизненную позицию.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От всей души желаю Вам  крепкого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здоровья, счастья   и благополучия!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 lvl="2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296144" cy="1331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7F0278-7C5D-4B01-A497-5352C556B701}" type="datetime1">
              <a:rPr lang="ru-RU" smtClean="0"/>
              <a:pPr>
                <a:defRPr/>
              </a:pPr>
              <a:t>10.05.2017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pic>
        <p:nvPicPr>
          <p:cNvPr id="4" name="Picture 2" descr="http://s019.radikal.ru/i611/1205/4d/ac6204288a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578215"/>
            <a:ext cx="9180512" cy="743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92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Математика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868" y="1310952"/>
            <a:ext cx="8568952" cy="4525963"/>
          </a:xfrm>
        </p:spPr>
        <p:txBody>
          <a:bodyPr/>
          <a:lstStyle/>
          <a:p>
            <a:r>
              <a:rPr lang="ru-RU" sz="36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3600" b="1" i="1" dirty="0" smtClean="0">
                <a:solidFill>
                  <a:srgbClr val="002060"/>
                </a:solidFill>
              </a:rPr>
              <a:t>. – </a:t>
            </a:r>
            <a:r>
              <a:rPr lang="ru-RU" sz="3600" b="1" i="1" dirty="0" smtClean="0">
                <a:solidFill>
                  <a:srgbClr val="002060"/>
                </a:solidFill>
              </a:rPr>
              <a:t>7 </a:t>
            </a:r>
            <a:r>
              <a:rPr lang="ru-RU" sz="3600" b="1" i="1" dirty="0" smtClean="0">
                <a:solidFill>
                  <a:srgbClr val="002060"/>
                </a:solidFill>
              </a:rPr>
              <a:t>ч. – </a:t>
            </a:r>
            <a:r>
              <a:rPr lang="ru-RU" sz="3600" b="1" i="1" dirty="0" smtClean="0">
                <a:solidFill>
                  <a:srgbClr val="002060"/>
                </a:solidFill>
              </a:rPr>
              <a:t>22%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Хор. – </a:t>
            </a:r>
            <a:r>
              <a:rPr lang="ru-RU" sz="3600" b="1" i="1" dirty="0" smtClean="0">
                <a:solidFill>
                  <a:srgbClr val="002060"/>
                </a:solidFill>
              </a:rPr>
              <a:t>7 </a:t>
            </a:r>
            <a:r>
              <a:rPr lang="ru-RU" sz="3600" b="1" i="1" dirty="0" smtClean="0">
                <a:solidFill>
                  <a:srgbClr val="002060"/>
                </a:solidFill>
              </a:rPr>
              <a:t>ч. – </a:t>
            </a:r>
            <a:r>
              <a:rPr lang="ru-RU" sz="3600" b="1" i="1" dirty="0" smtClean="0">
                <a:solidFill>
                  <a:srgbClr val="002060"/>
                </a:solidFill>
              </a:rPr>
              <a:t>22%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36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3600" b="1" i="1" dirty="0" smtClean="0">
                <a:solidFill>
                  <a:srgbClr val="002060"/>
                </a:solidFill>
              </a:rPr>
              <a:t>. – </a:t>
            </a:r>
            <a:r>
              <a:rPr lang="ru-RU" sz="3600" b="1" i="1" dirty="0" smtClean="0">
                <a:solidFill>
                  <a:srgbClr val="002060"/>
                </a:solidFill>
              </a:rPr>
              <a:t>12 </a:t>
            </a:r>
            <a:r>
              <a:rPr lang="ru-RU" sz="3600" b="1" i="1" dirty="0" smtClean="0">
                <a:solidFill>
                  <a:srgbClr val="002060"/>
                </a:solidFill>
              </a:rPr>
              <a:t>ч. – </a:t>
            </a:r>
            <a:r>
              <a:rPr lang="ru-RU" sz="3600" b="1" i="1" dirty="0" smtClean="0">
                <a:solidFill>
                  <a:srgbClr val="002060"/>
                </a:solidFill>
              </a:rPr>
              <a:t>39%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Ошибки:</a:t>
            </a:r>
          </a:p>
          <a:p>
            <a:pPr>
              <a:buNone/>
            </a:pPr>
            <a:r>
              <a:rPr lang="ru-RU" sz="2000" b="1" i="1" dirty="0" smtClean="0"/>
              <a:t>1. </a:t>
            </a:r>
            <a:r>
              <a:rPr lang="ru-RU" sz="2000" b="1" i="1" dirty="0" smtClean="0"/>
              <a:t>Простые задачи </a:t>
            </a:r>
            <a:r>
              <a:rPr lang="ru-RU" sz="2000" b="1" i="1" dirty="0" smtClean="0"/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19</a:t>
            </a:r>
            <a:r>
              <a:rPr lang="ru-RU" sz="2000" b="1" i="1" dirty="0" smtClean="0"/>
              <a:t> </a:t>
            </a:r>
            <a:r>
              <a:rPr lang="ru-RU" sz="2000" b="1" i="1" dirty="0" smtClean="0"/>
              <a:t>человек)</a:t>
            </a:r>
          </a:p>
          <a:p>
            <a:pPr>
              <a:buNone/>
            </a:pPr>
            <a:r>
              <a:rPr lang="ru-RU" sz="2000" b="1" i="1" dirty="0" smtClean="0"/>
              <a:t>2. Вычисления </a:t>
            </a:r>
            <a:r>
              <a:rPr lang="ru-RU" sz="2000" b="1" i="1" dirty="0" smtClean="0"/>
              <a:t>в </a:t>
            </a:r>
            <a:r>
              <a:rPr lang="ru-RU" sz="2000" b="1" i="1" dirty="0" smtClean="0"/>
              <a:t>пределах 20 </a:t>
            </a:r>
            <a:r>
              <a:rPr lang="ru-RU" sz="2000" b="1" i="1" dirty="0" smtClean="0"/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9</a:t>
            </a:r>
            <a:r>
              <a:rPr lang="ru-RU" sz="2000" b="1" i="1" dirty="0" smtClean="0"/>
              <a:t> </a:t>
            </a:r>
            <a:r>
              <a:rPr lang="ru-RU" sz="2000" b="1" i="1" dirty="0" smtClean="0"/>
              <a:t>человек)</a:t>
            </a:r>
          </a:p>
          <a:p>
            <a:pPr>
              <a:buNone/>
            </a:pPr>
            <a:r>
              <a:rPr lang="ru-RU" sz="2000" b="1" i="1" dirty="0" smtClean="0"/>
              <a:t>3.Уравнения, нахождение неизвестного компонента </a:t>
            </a:r>
            <a:r>
              <a:rPr lang="ru-RU" sz="2000" b="1" i="1" dirty="0" smtClean="0"/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13</a:t>
            </a:r>
            <a:r>
              <a:rPr lang="ru-RU" sz="2000" b="1" i="1" dirty="0" smtClean="0"/>
              <a:t> человек)</a:t>
            </a:r>
            <a:endParaRPr lang="ru-RU" sz="2000" b="1" i="1" dirty="0" smtClean="0"/>
          </a:p>
          <a:p>
            <a:pPr>
              <a:buNone/>
            </a:pPr>
            <a:r>
              <a:rPr lang="ru-RU" sz="2000" b="1" i="1" dirty="0" smtClean="0"/>
              <a:t>4. Отрезки (перевод  1 дм 1 см = …. см;  количество отрезков) – </a:t>
            </a:r>
            <a:r>
              <a:rPr lang="ru-RU" sz="2000" b="1" i="1" dirty="0" smtClean="0">
                <a:solidFill>
                  <a:srgbClr val="FF0000"/>
                </a:solidFill>
              </a:rPr>
              <a:t>13 </a:t>
            </a:r>
            <a:r>
              <a:rPr lang="ru-RU" sz="2000" b="1" i="1" dirty="0" smtClean="0"/>
              <a:t>человек</a:t>
            </a:r>
          </a:p>
          <a:p>
            <a:pPr>
              <a:buNone/>
            </a:pPr>
            <a:r>
              <a:rPr lang="ru-RU" sz="2400" b="1" i="1" dirty="0" smtClean="0"/>
              <a:t>Без ошибок: Ярослав Н., </a:t>
            </a:r>
            <a:r>
              <a:rPr lang="ru-RU" sz="2400" b="1" i="1" dirty="0" err="1" smtClean="0"/>
              <a:t>Тася</a:t>
            </a:r>
            <a:r>
              <a:rPr lang="ru-RU" sz="2400" b="1" i="1" dirty="0" smtClean="0"/>
              <a:t> К., Ксюша Ё., Кристина И., </a:t>
            </a:r>
          </a:p>
          <a:p>
            <a:pPr>
              <a:buNone/>
            </a:pPr>
            <a:r>
              <a:rPr lang="ru-RU" sz="2400" b="1" i="1" dirty="0" smtClean="0"/>
              <a:t>Дима Ш., Эвелина Ш., Милана Г.</a:t>
            </a:r>
            <a:endParaRPr lang="ru-RU" sz="2400" b="1" i="1" dirty="0" smtClean="0"/>
          </a:p>
          <a:p>
            <a:pPr algn="ctr">
              <a:buNone/>
            </a:pP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6" name="Picture 5" descr="flash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4"/>
            <a:ext cx="1512888" cy="20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Русский язык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91184"/>
            <a:ext cx="8229600" cy="5159598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8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28%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Хор. – </a:t>
            </a:r>
            <a:r>
              <a:rPr lang="ru-RU" sz="2800" b="1" i="1" dirty="0" smtClean="0">
                <a:solidFill>
                  <a:srgbClr val="002060"/>
                </a:solidFill>
              </a:rPr>
              <a:t>6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21%       </a:t>
            </a:r>
            <a:r>
              <a:rPr lang="ru-RU" sz="2800" b="1" i="1" dirty="0" smtClean="0">
                <a:solidFill>
                  <a:srgbClr val="C00000"/>
                </a:solidFill>
              </a:rPr>
              <a:t>диктант</a:t>
            </a: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4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13%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Ошибки:</a:t>
            </a:r>
          </a:p>
          <a:p>
            <a:pPr marL="457200" indent="-457200">
              <a:buAutoNum type="arabicPeriod"/>
            </a:pPr>
            <a:r>
              <a:rPr lang="ru-RU" sz="1800" b="1" i="1" dirty="0" smtClean="0"/>
              <a:t>Пропуск и замена букв – 8 человек</a:t>
            </a:r>
          </a:p>
          <a:p>
            <a:pPr marL="457200" indent="-457200">
              <a:buAutoNum type="arabicPeriod"/>
            </a:pPr>
            <a:r>
              <a:rPr lang="ru-RU" sz="1800" b="1" i="1" dirty="0" smtClean="0"/>
              <a:t> </a:t>
            </a:r>
            <a:r>
              <a:rPr lang="ru-RU" sz="1800" b="1" i="1" dirty="0" smtClean="0"/>
              <a:t>Запись предложения </a:t>
            </a:r>
            <a:r>
              <a:rPr lang="ru-RU" sz="1800" b="1" i="1" dirty="0" smtClean="0"/>
              <a:t>– 5 человек</a:t>
            </a:r>
          </a:p>
          <a:p>
            <a:pPr marL="457200" indent="-457200">
              <a:buAutoNum type="arabicPeriod"/>
            </a:pPr>
            <a:r>
              <a:rPr lang="ru-RU" sz="1800" b="1" i="1" dirty="0" smtClean="0"/>
              <a:t> </a:t>
            </a:r>
            <a:r>
              <a:rPr lang="ru-RU" sz="1800" b="1" i="1" dirty="0" smtClean="0"/>
              <a:t>Изученные орфограммы </a:t>
            </a:r>
            <a:r>
              <a:rPr lang="ru-RU" sz="1800" b="1" i="1" dirty="0" smtClean="0"/>
              <a:t>– 9 </a:t>
            </a:r>
            <a:r>
              <a:rPr lang="ru-RU" sz="1800" b="1" i="1" dirty="0" smtClean="0"/>
              <a:t>человек</a:t>
            </a:r>
          </a:p>
          <a:p>
            <a:pPr marL="0" indent="0">
              <a:buNone/>
            </a:pPr>
            <a:r>
              <a:rPr lang="ru-RU" sz="2000" b="1" i="1" dirty="0" smtClean="0"/>
              <a:t>Без ошибок: Маша Ш., Никита Ф., Илья </a:t>
            </a:r>
            <a:r>
              <a:rPr lang="ru-RU" sz="2000" b="1" i="1" dirty="0" err="1" smtClean="0"/>
              <a:t>Виногр</a:t>
            </a:r>
            <a:r>
              <a:rPr lang="ru-RU" sz="2000" b="1" i="1" dirty="0" smtClean="0"/>
              <a:t>., Ярослав П., Кристина И., Даша Ю., </a:t>
            </a:r>
            <a:r>
              <a:rPr lang="ru-RU" sz="2000" b="1" i="1" dirty="0" err="1" smtClean="0"/>
              <a:t>Тася</a:t>
            </a:r>
            <a:r>
              <a:rPr lang="ru-RU" sz="2000" b="1" i="1" dirty="0" smtClean="0"/>
              <a:t> К., Маша Ч., </a:t>
            </a:r>
            <a:endParaRPr lang="ru-RU" sz="2000" b="1" i="1" dirty="0" smtClean="0"/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3ч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10</a:t>
            </a:r>
            <a:r>
              <a:rPr lang="ru-RU" sz="2800" b="1" i="1" dirty="0" smtClean="0">
                <a:solidFill>
                  <a:srgbClr val="002060"/>
                </a:solidFill>
              </a:rPr>
              <a:t>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Хор. – </a:t>
            </a:r>
            <a:r>
              <a:rPr lang="ru-RU" sz="2800" b="1" i="1" dirty="0" smtClean="0">
                <a:solidFill>
                  <a:srgbClr val="002060"/>
                </a:solidFill>
              </a:rPr>
              <a:t>7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24%       </a:t>
            </a:r>
            <a:r>
              <a:rPr lang="ru-RU" sz="2800" b="1" i="1" dirty="0" smtClean="0">
                <a:solidFill>
                  <a:srgbClr val="C00000"/>
                </a:solidFill>
              </a:rPr>
              <a:t>грамматическое задание</a:t>
            </a: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10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35%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r>
              <a:rPr lang="ru-RU" sz="2000" b="1" i="1" dirty="0" smtClean="0"/>
              <a:t> </a:t>
            </a:r>
            <a:r>
              <a:rPr lang="ru-RU" sz="2000" b="1" i="1" dirty="0" smtClean="0"/>
              <a:t>Фонетический разбор– </a:t>
            </a:r>
            <a:r>
              <a:rPr lang="ru-RU" sz="2000" b="1" i="1" dirty="0" smtClean="0"/>
              <a:t>10 </a:t>
            </a:r>
            <a:r>
              <a:rPr lang="ru-RU" sz="2000" b="1" i="1" dirty="0" smtClean="0"/>
              <a:t>человек</a:t>
            </a:r>
          </a:p>
          <a:p>
            <a:pPr marL="0" indent="0">
              <a:buNone/>
            </a:pPr>
            <a:r>
              <a:rPr lang="ru-RU" sz="2000" b="1" i="1" dirty="0" smtClean="0"/>
              <a:t>Без ошибок: Даша Ю., Ксюша Ё., Матвей М.</a:t>
            </a:r>
            <a:endParaRPr lang="ru-RU" sz="2000" b="1" i="1" dirty="0" smtClean="0"/>
          </a:p>
          <a:p>
            <a:endParaRPr lang="ru-RU" sz="6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5" descr="P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48568"/>
            <a:ext cx="2092325" cy="278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Русский язык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159598"/>
          </a:xfrm>
        </p:spPr>
        <p:txBody>
          <a:bodyPr/>
          <a:lstStyle/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5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16%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Хор. – </a:t>
            </a:r>
            <a:r>
              <a:rPr lang="ru-RU" sz="2800" b="1" i="1" dirty="0" smtClean="0">
                <a:solidFill>
                  <a:srgbClr val="002060"/>
                </a:solidFill>
              </a:rPr>
              <a:t>12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37%       </a:t>
            </a:r>
            <a:r>
              <a:rPr lang="ru-RU" sz="2800" b="1" i="1" dirty="0" smtClean="0">
                <a:solidFill>
                  <a:srgbClr val="C00000"/>
                </a:solidFill>
              </a:rPr>
              <a:t>диктант словарный</a:t>
            </a:r>
            <a:endParaRPr lang="ru-RU" sz="28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 smtClean="0">
                <a:solidFill>
                  <a:srgbClr val="002060"/>
                </a:solidFill>
              </a:rPr>
              <a:t>7 </a:t>
            </a:r>
            <a:r>
              <a:rPr lang="ru-RU" sz="2800" b="1" i="1" dirty="0" smtClean="0">
                <a:solidFill>
                  <a:srgbClr val="002060"/>
                </a:solidFill>
              </a:rPr>
              <a:t>ч. – </a:t>
            </a:r>
            <a:r>
              <a:rPr lang="ru-RU" sz="2800" b="1" i="1" dirty="0" smtClean="0">
                <a:solidFill>
                  <a:srgbClr val="002060"/>
                </a:solidFill>
              </a:rPr>
              <a:t>22%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i="1" dirty="0" smtClean="0"/>
              <a:t>Без ошибок: Маша Ш., Матвей М., Артём П., Дима Г., </a:t>
            </a:r>
          </a:p>
          <a:p>
            <a:pPr marL="0" indent="0">
              <a:buNone/>
            </a:pPr>
            <a:r>
              <a:rPr lang="ru-RU" sz="2000" b="1" i="1" dirty="0" smtClean="0"/>
              <a:t>Дима Ш.</a:t>
            </a:r>
            <a:endParaRPr lang="ru-RU" sz="6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5" descr="P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570288"/>
            <a:ext cx="2092325" cy="278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145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Чтение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43792"/>
            <a:ext cx="8784976" cy="532859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Высок . – </a:t>
            </a:r>
            <a:r>
              <a:rPr lang="ru-RU" sz="2400" b="1" i="1" dirty="0" smtClean="0">
                <a:solidFill>
                  <a:srgbClr val="002060"/>
                </a:solidFill>
              </a:rPr>
              <a:t>20 </a:t>
            </a:r>
            <a:r>
              <a:rPr lang="ru-RU" sz="2400" b="1" i="1" dirty="0" smtClean="0">
                <a:solidFill>
                  <a:srgbClr val="002060"/>
                </a:solidFill>
              </a:rPr>
              <a:t>чел. </a:t>
            </a:r>
            <a:r>
              <a:rPr lang="ru-RU" sz="2400" b="1" i="1" dirty="0" smtClean="0">
                <a:solidFill>
                  <a:srgbClr val="002060"/>
                </a:solidFill>
              </a:rPr>
              <a:t>71%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норма техники чтения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400" b="1" i="1" dirty="0" smtClean="0">
                <a:solidFill>
                  <a:srgbClr val="002060"/>
                </a:solidFill>
              </a:rPr>
              <a:t>. – </a:t>
            </a:r>
            <a:r>
              <a:rPr lang="ru-RU" sz="2400" b="1" i="1" dirty="0" smtClean="0">
                <a:solidFill>
                  <a:srgbClr val="002060"/>
                </a:solidFill>
              </a:rPr>
              <a:t>7 </a:t>
            </a:r>
            <a:r>
              <a:rPr lang="ru-RU" sz="2400" b="1" i="1" dirty="0" smtClean="0">
                <a:solidFill>
                  <a:srgbClr val="002060"/>
                </a:solidFill>
              </a:rPr>
              <a:t>ч. – </a:t>
            </a:r>
            <a:r>
              <a:rPr lang="ru-RU" sz="2400" b="1" i="1" dirty="0" smtClean="0">
                <a:solidFill>
                  <a:srgbClr val="002060"/>
                </a:solidFill>
              </a:rPr>
              <a:t>25 </a:t>
            </a:r>
            <a:r>
              <a:rPr lang="ru-RU" sz="2400" b="1" i="1" dirty="0" smtClean="0">
                <a:solidFill>
                  <a:srgbClr val="002060"/>
                </a:solidFill>
              </a:rPr>
              <a:t>%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на конец учебного года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Низ. – </a:t>
            </a:r>
            <a:r>
              <a:rPr lang="ru-RU" sz="2400" b="1" i="1" dirty="0" smtClean="0">
                <a:solidFill>
                  <a:srgbClr val="002060"/>
                </a:solidFill>
              </a:rPr>
              <a:t>1 </a:t>
            </a:r>
            <a:r>
              <a:rPr lang="ru-RU" sz="2400" b="1" i="1" dirty="0" smtClean="0">
                <a:solidFill>
                  <a:srgbClr val="002060"/>
                </a:solidFill>
              </a:rPr>
              <a:t>ч. –  </a:t>
            </a:r>
            <a:r>
              <a:rPr lang="ru-RU" sz="2400" b="1" i="1" dirty="0" smtClean="0">
                <a:solidFill>
                  <a:srgbClr val="002060"/>
                </a:solidFill>
              </a:rPr>
              <a:t>4%    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30- 40 слов в </a:t>
            </a:r>
            <a:r>
              <a:rPr lang="ru-RU" sz="2800" b="1" i="1" dirty="0" smtClean="0">
                <a:solidFill>
                  <a:srgbClr val="FF0000"/>
                </a:solidFill>
              </a:rPr>
              <a:t>минуту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Без ошибок –  </a:t>
            </a:r>
            <a:r>
              <a:rPr lang="ru-RU" sz="2200" b="1" i="1" dirty="0" smtClean="0">
                <a:solidFill>
                  <a:srgbClr val="FF0000"/>
                </a:solidFill>
              </a:rPr>
              <a:t>16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 </a:t>
            </a:r>
            <a:r>
              <a:rPr lang="ru-RU" sz="2000" b="1" i="1" dirty="0" smtClean="0">
                <a:solidFill>
                  <a:srgbClr val="7030A0"/>
                </a:solidFill>
              </a:rPr>
              <a:t>(Лиза В., Милана Г., Дима Г., Ксюша Ё., 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Катя Е., Кристина И., Матвей М., Ярослав Н., Ярослав П., Артём П., Лиза С., Ксюша С., Маша Ч., Таня Ч., Эвелина Ш., Маша Ш.)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1-2 ошибки – </a:t>
            </a:r>
            <a:r>
              <a:rPr lang="ru-RU" sz="2200" b="1" i="1" dirty="0" smtClean="0">
                <a:solidFill>
                  <a:srgbClr val="FF0000"/>
                </a:solidFill>
              </a:rPr>
              <a:t>11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Целыми </a:t>
            </a:r>
            <a:r>
              <a:rPr lang="ru-RU" sz="2200" b="1" i="1" dirty="0" smtClean="0">
                <a:solidFill>
                  <a:srgbClr val="002060"/>
                </a:solidFill>
              </a:rPr>
              <a:t>словами –  </a:t>
            </a:r>
            <a:r>
              <a:rPr lang="ru-RU" sz="2200" b="1" i="1" dirty="0" smtClean="0">
                <a:solidFill>
                  <a:srgbClr val="FF0000"/>
                </a:solidFill>
              </a:rPr>
              <a:t>13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Слово – слог – </a:t>
            </a:r>
            <a:r>
              <a:rPr lang="ru-RU" sz="2200" b="1" i="1" dirty="0" smtClean="0">
                <a:solidFill>
                  <a:srgbClr val="FF0000"/>
                </a:solidFill>
              </a:rPr>
              <a:t>10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Выразительно –  </a:t>
            </a:r>
            <a:r>
              <a:rPr lang="ru-RU" sz="2200" b="1" i="1" dirty="0" smtClean="0">
                <a:solidFill>
                  <a:srgbClr val="FF0000"/>
                </a:solidFill>
              </a:rPr>
              <a:t>20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 </a:t>
            </a:r>
            <a:r>
              <a:rPr lang="ru-RU" sz="2000" b="1" i="1" dirty="0" smtClean="0">
                <a:solidFill>
                  <a:srgbClr val="7030A0"/>
                </a:solidFill>
              </a:rPr>
              <a:t>( </a:t>
            </a:r>
            <a:r>
              <a:rPr lang="ru-RU" sz="2000" b="1" i="1" dirty="0" smtClean="0">
                <a:solidFill>
                  <a:srgbClr val="7030A0"/>
                </a:solidFill>
              </a:rPr>
              <a:t>Рома А., Илья Вяткин, Лиза В., 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Милана Г., Ксюша Ё., Катя Е., Дима Е., Кристина И.,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Тася</a:t>
            </a:r>
            <a:r>
              <a:rPr lang="ru-RU" sz="2000" b="1" i="1" dirty="0" smtClean="0">
                <a:solidFill>
                  <a:srgbClr val="7030A0"/>
                </a:solidFill>
              </a:rPr>
              <a:t> К., Савва М., Матвей М., Рома Н., Ярослав Н., Саша С., Лиза С., Ксюша С., Аня Ф., Маша Ч., Эвелина Ш., Маша Ш.)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Осознанно – </a:t>
            </a:r>
            <a:r>
              <a:rPr lang="ru-RU" sz="2200" b="1" i="1" dirty="0" smtClean="0">
                <a:solidFill>
                  <a:srgbClr val="FF0000"/>
                </a:solidFill>
              </a:rPr>
              <a:t>27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098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35" y="3631112"/>
            <a:ext cx="1146201" cy="1375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628800"/>
            <a:ext cx="5862502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Домашнее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задание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на лето</a:t>
            </a:r>
            <a:endParaRPr lang="ru-RU" sz="8000" b="1" dirty="0">
              <a:latin typeface="Comic Sans MS" pitchFamily="66" charset="0"/>
            </a:endParaRPr>
          </a:p>
        </p:txBody>
      </p:sp>
      <p:pic>
        <p:nvPicPr>
          <p:cNvPr id="5" name="Picture 51" descr="j03441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365104"/>
            <a:ext cx="2083557" cy="186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8" descr="пенал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2" descr="тетрад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725144"/>
            <a:ext cx="2448272" cy="155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0" descr="ручк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459425">
            <a:off x="3979042" y="856047"/>
            <a:ext cx="1634585" cy="126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4" descr="точил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620688"/>
            <a:ext cx="1477888" cy="14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85813" y="1714500"/>
            <a:ext cx="7786687" cy="39243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b="1" dirty="0" smtClean="0">
                <a:solidFill>
                  <a:srgbClr val="C00000"/>
                </a:solidFill>
              </a:rPr>
              <a:t>Тренировать умения планировать свои действия и чувствовать время.</a:t>
            </a:r>
          </a:p>
        </p:txBody>
      </p:sp>
      <p:pic>
        <p:nvPicPr>
          <p:cNvPr id="4" name="Picture 5" descr="2h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-603448"/>
            <a:ext cx="3309442" cy="342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51520" y="1196752"/>
            <a:ext cx="8640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Обязательны прогулки,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физические нагрузки,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спорт, подвижные игры.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Еда и сон вовремя. </a:t>
            </a:r>
          </a:p>
        </p:txBody>
      </p:sp>
      <p:pic>
        <p:nvPicPr>
          <p:cNvPr id="3" name="Picture 6" descr="Рисунок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1752" y="4437112"/>
            <a:ext cx="2232248" cy="223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1" descr="C:\Users\user\Desktop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1247659" cy="1852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user\Desktop\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653136"/>
            <a:ext cx="1728192" cy="1775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953</TotalTime>
  <Words>956</Words>
  <Application>Microsoft Office PowerPoint</Application>
  <PresentationFormat>Экран (4:3)</PresentationFormat>
  <Paragraphs>202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Comic Sans MS</vt:lpstr>
      <vt:lpstr>Courier New</vt:lpstr>
      <vt:lpstr>Times New Roman</vt:lpstr>
      <vt:lpstr>Wingdings</vt:lpstr>
      <vt:lpstr>нач.школа 16. русский язык</vt:lpstr>
      <vt:lpstr>Итоговое  родительское  собрание в 1 «В» классе  2016-2017 учебный год</vt:lpstr>
      <vt:lpstr>Презентация PowerPoint</vt:lpstr>
      <vt:lpstr>Математика</vt:lpstr>
      <vt:lpstr>Русский язык</vt:lpstr>
      <vt:lpstr>Русский язык</vt:lpstr>
      <vt:lpstr>Чтение</vt:lpstr>
      <vt:lpstr>Презентация PowerPoint</vt:lpstr>
      <vt:lpstr>Презентация PowerPoint</vt:lpstr>
      <vt:lpstr>Презентация PowerPoint</vt:lpstr>
      <vt:lpstr>Чтение - не наказание</vt:lpstr>
      <vt:lpstr>Презентация PowerPoint</vt:lpstr>
      <vt:lpstr>Пишем без грязи – развиваем мелкую моторику</vt:lpstr>
      <vt:lpstr>Альтернатива русскому языку</vt:lpstr>
      <vt:lpstr>Нескучная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БОЛЬШОЕ СПАСИБО!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Ксения В. Чкворцова</cp:lastModifiedBy>
  <cp:revision>144</cp:revision>
  <dcterms:created xsi:type="dcterms:W3CDTF">2011-05-24T10:29:43Z</dcterms:created>
  <dcterms:modified xsi:type="dcterms:W3CDTF">2017-05-10T14:13:25Z</dcterms:modified>
</cp:coreProperties>
</file>