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1" d="100"/>
          <a:sy n="31" d="100"/>
        </p:scale>
        <p:origin x="-115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ABA4E-CD72-497B-97AA-7213B3980F60}" type="datetimeFigureOut">
              <a:rPr lang="en-US" smtClean="0"/>
              <a:pPr/>
              <a:t>3/17/2017</a:t>
            </a:fld>
            <a:endParaRPr lang="en-US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D2E57653-3E58-4892-A7ED-712530ACC68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ABA4E-CD72-497B-97AA-7213B3980F60}" type="datetimeFigureOut">
              <a:rPr lang="en-US" smtClean="0"/>
              <a:pPr/>
              <a:t>3/17/2017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ABA4E-CD72-497B-97AA-7213B3980F60}" type="datetimeFigureOut">
              <a:rPr lang="en-US" smtClean="0"/>
              <a:pPr/>
              <a:t>3/17/2017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ABA4E-CD72-497B-97AA-7213B3980F60}" type="datetimeFigureOut">
              <a:rPr lang="en-US" smtClean="0"/>
              <a:pPr/>
              <a:t>3/17/2017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kumimoji="0"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D2E57653-3E58-4892-A7ED-712530ACC68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ABA4E-CD72-497B-97AA-7213B3980F60}" type="datetimeFigureOut">
              <a:rPr lang="en-US" smtClean="0"/>
              <a:pPr/>
              <a:t>3/17/2017</a:t>
            </a:fld>
            <a:endParaRPr lang="en-US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ABA4E-CD72-497B-97AA-7213B3980F60}" type="datetimeFigureOut">
              <a:rPr lang="en-US" smtClean="0"/>
              <a:pPr/>
              <a:t>3/17/2017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ABA4E-CD72-497B-97AA-7213B3980F60}" type="datetimeFigureOut">
              <a:rPr lang="en-US" smtClean="0"/>
              <a:pPr/>
              <a:t>3/17/2017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D2E57653-3E58-4892-A7ED-712530ACC680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ABA4E-CD72-497B-97AA-7213B3980F60}" type="datetimeFigureOut">
              <a:rPr lang="en-US" smtClean="0"/>
              <a:pPr/>
              <a:t>3/17/2017</a:t>
            </a:fld>
            <a:endParaRPr lang="en-US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ABA4E-CD72-497B-97AA-7213B3980F60}" type="datetimeFigureOut">
              <a:rPr lang="en-US" smtClean="0"/>
              <a:pPr/>
              <a:t>3/17/2017</a:t>
            </a:fld>
            <a:endParaRPr lang="en-US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ABA4E-CD72-497B-97AA-7213B3980F60}" type="datetimeFigureOut">
              <a:rPr lang="en-US" smtClean="0"/>
              <a:pPr/>
              <a:t>3/17/2017</a:t>
            </a:fld>
            <a:endParaRPr lang="en-US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ABA4E-CD72-497B-97AA-7213B3980F60}" type="datetimeFigureOut">
              <a:rPr lang="en-US" smtClean="0"/>
              <a:pPr/>
              <a:t>3/17/2017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41ABA4E-CD72-497B-97AA-7213B3980F60}" type="datetimeFigureOut">
              <a:rPr lang="en-US" smtClean="0"/>
              <a:pPr/>
              <a:t>3/17/2017</a:t>
            </a:fld>
            <a:endParaRPr lang="en-US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kumimoji="0"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D2E57653-3E58-4892-A7ED-712530ACC680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biblio1969.ru/wp-content/uploads/2017/01/ekologiya.jpg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>
                <a:solidFill>
                  <a:schemeClr val="bg2">
                    <a:lumMod val="25000"/>
                  </a:schemeClr>
                </a:solidFill>
              </a:rPr>
              <a:t>Школьная форма из старых </a:t>
            </a:r>
            <a:r>
              <a:rPr lang="ru-RU" dirty="0" err="1">
                <a:solidFill>
                  <a:schemeClr val="bg2">
                    <a:lumMod val="25000"/>
                  </a:schemeClr>
                </a:solidFill>
              </a:rPr>
              <a:t>джинс</a:t>
            </a:r>
            <a:endParaRPr lang="ru-RU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25000" lnSpcReduction="20000"/>
          </a:bodyPr>
          <a:lstStyle/>
          <a:p>
            <a:pPr algn="r"/>
            <a:r>
              <a:rPr lang="ru-RU" sz="11200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</a:t>
            </a:r>
            <a:r>
              <a:rPr lang="ru-RU" sz="11200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ащийся:Курова</a:t>
            </a:r>
            <a:r>
              <a:rPr lang="ru-RU" sz="11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Дарья Юрьевна, 6 </a:t>
            </a:r>
            <a:r>
              <a:rPr lang="ru-RU" sz="11200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кл</a:t>
            </a:r>
            <a:r>
              <a:rPr lang="ru-RU" sz="11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 algn="r"/>
            <a:r>
              <a:rPr lang="ru-RU" sz="11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</a:t>
            </a:r>
            <a:r>
              <a:rPr lang="ru-RU" sz="11200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МБОУ</a:t>
            </a:r>
            <a:r>
              <a:rPr lang="ru-RU" sz="11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1200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СОШ</a:t>
            </a:r>
            <a:r>
              <a:rPr lang="ru-RU" sz="11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№58 Советского района г. Казани</a:t>
            </a:r>
          </a:p>
          <a:p>
            <a:pPr algn="r"/>
            <a:r>
              <a:rPr lang="ru-RU" sz="11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</a:t>
            </a:r>
          </a:p>
          <a:p>
            <a:pPr algn="r"/>
            <a:r>
              <a:rPr lang="ru-RU" sz="11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Руководитель: Мартынова Елена Павловна, учитель</a:t>
            </a:r>
          </a:p>
          <a:p>
            <a:pPr algn="r"/>
            <a:r>
              <a:rPr lang="ru-RU" sz="11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технологии, высшей квалификационной категории,</a:t>
            </a:r>
          </a:p>
          <a:p>
            <a:pPr algn="r"/>
            <a:r>
              <a:rPr lang="ru-RU" sz="11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</a:t>
            </a:r>
            <a:r>
              <a:rPr lang="ru-RU" sz="11200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МБОУ</a:t>
            </a:r>
            <a:r>
              <a:rPr lang="ru-RU" sz="11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1200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СОШ</a:t>
            </a:r>
            <a:r>
              <a:rPr lang="ru-RU" sz="11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№58 Советского района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52736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Опрос учащихся, родителей и учителей.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692696"/>
            <a:ext cx="8686800" cy="6165304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dirty="0"/>
              <a:t> </a:t>
            </a:r>
          </a:p>
          <a:p>
            <a:pPr>
              <a:buNone/>
            </a:pPr>
            <a:r>
              <a:rPr lang="ru-RU" sz="44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Был проведён опрос учащихся 7-11 классов в количестве 42 человек, 14 родителей и 12 учителей по вопросу </a:t>
            </a:r>
            <a:r>
              <a:rPr lang="ru-RU" sz="4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«Нужна ли школьная форма?».</a:t>
            </a:r>
            <a:endParaRPr lang="ru-RU" sz="44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44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Учащиеся ответили:</a:t>
            </a:r>
          </a:p>
          <a:p>
            <a:r>
              <a:rPr lang="ru-RU" sz="44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а) Да – 14 %</a:t>
            </a:r>
          </a:p>
          <a:p>
            <a:r>
              <a:rPr lang="ru-RU" sz="44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б) Нет – 86 %</a:t>
            </a:r>
          </a:p>
          <a:p>
            <a:pPr>
              <a:buNone/>
            </a:pPr>
            <a:r>
              <a:rPr lang="ru-RU" sz="44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</a:t>
            </a:r>
          </a:p>
          <a:p>
            <a:pPr>
              <a:buNone/>
            </a:pPr>
            <a:r>
              <a:rPr lang="ru-RU" sz="44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Родители ответили:</a:t>
            </a:r>
          </a:p>
          <a:p>
            <a:r>
              <a:rPr lang="ru-RU" sz="44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а) Да – 73 %</a:t>
            </a:r>
          </a:p>
          <a:p>
            <a:r>
              <a:rPr lang="ru-RU" sz="44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б) Нет – 27 %</a:t>
            </a:r>
          </a:p>
          <a:p>
            <a:endParaRPr lang="ru-RU" sz="44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ru-RU" sz="4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Учителя </a:t>
            </a:r>
            <a:r>
              <a:rPr lang="ru-RU" sz="44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ответили:</a:t>
            </a:r>
          </a:p>
          <a:p>
            <a:r>
              <a:rPr lang="ru-RU" sz="44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а) Да – 92 %</a:t>
            </a:r>
          </a:p>
          <a:p>
            <a:r>
              <a:rPr lang="ru-RU" sz="44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б) Нет – 8 %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0"/>
            <a:ext cx="8686800" cy="980728"/>
          </a:xfrm>
        </p:spPr>
        <p:txBody>
          <a:bodyPr/>
          <a:lstStyle/>
          <a:p>
            <a:r>
              <a:rPr lang="ru-RU" b="1" dirty="0">
                <a:solidFill>
                  <a:schemeClr val="bg2">
                    <a:lumMod val="25000"/>
                  </a:schemeClr>
                </a:solidFill>
              </a:rPr>
              <a:t>Джинсы.(информация)</a:t>
            </a:r>
            <a:endParaRPr lang="ru-RU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836712"/>
            <a:ext cx="9144000" cy="6021288"/>
          </a:xfrm>
        </p:spPr>
        <p:txBody>
          <a:bodyPr/>
          <a:lstStyle/>
          <a:p>
            <a:pPr>
              <a:buNone/>
            </a:pPr>
            <a:r>
              <a:rPr lang="ru-RU" i="1" dirty="0" smtClean="0">
                <a:solidFill>
                  <a:schemeClr val="tx1"/>
                </a:solidFill>
              </a:rPr>
              <a:t>    Джинсовая </a:t>
            </a:r>
            <a:r>
              <a:rPr lang="ru-RU" i="1" dirty="0">
                <a:solidFill>
                  <a:schemeClr val="tx1"/>
                </a:solidFill>
              </a:rPr>
              <a:t>ткань.</a:t>
            </a:r>
            <a:r>
              <a:rPr lang="ru-RU" dirty="0">
                <a:solidFill>
                  <a:schemeClr val="tx1"/>
                </a:solidFill>
              </a:rPr>
              <a:t> Первооткрывателем джинсов был американский фабрикант Леви Страус. Ткань, которую он использовал для пошива брюк, называлась </a:t>
            </a:r>
            <a:r>
              <a:rPr lang="ru-RU" i="1" dirty="0" err="1">
                <a:solidFill>
                  <a:schemeClr val="tx1"/>
                </a:solidFill>
              </a:rPr>
              <a:t>деним</a:t>
            </a:r>
            <a:r>
              <a:rPr lang="ru-RU" i="1" dirty="0">
                <a:solidFill>
                  <a:schemeClr val="tx1"/>
                </a:solidFill>
              </a:rPr>
              <a:t>. </a:t>
            </a:r>
            <a:r>
              <a:rPr lang="ru-RU" dirty="0">
                <a:solidFill>
                  <a:schemeClr val="tx1"/>
                </a:solidFill>
              </a:rPr>
              <a:t>Ее вывозили из Генуи ( по-итальянски «</a:t>
            </a:r>
            <a:r>
              <a:rPr lang="ru-RU" dirty="0" err="1">
                <a:solidFill>
                  <a:schemeClr val="tx1"/>
                </a:solidFill>
              </a:rPr>
              <a:t>Дженова</a:t>
            </a:r>
            <a:r>
              <a:rPr lang="ru-RU" dirty="0">
                <a:solidFill>
                  <a:schemeClr val="tx1"/>
                </a:solidFill>
              </a:rPr>
              <a:t>»), отсюда и пошло название джинсов.</a:t>
            </a:r>
          </a:p>
          <a:p>
            <a:pPr>
              <a:buNone/>
            </a:pPr>
            <a:r>
              <a:rPr lang="ru-RU" u="sng" dirty="0" smtClean="0">
                <a:solidFill>
                  <a:schemeClr val="tx1"/>
                </a:solidFill>
              </a:rPr>
              <a:t>   </a:t>
            </a:r>
          </a:p>
          <a:p>
            <a:pPr>
              <a:buNone/>
            </a:pPr>
            <a:r>
              <a:rPr lang="ru-RU" u="sng" dirty="0" smtClean="0">
                <a:solidFill>
                  <a:schemeClr val="tx1"/>
                </a:solidFill>
              </a:rPr>
              <a:t>    Натуральный</a:t>
            </a:r>
            <a:r>
              <a:rPr lang="ru-RU" u="sng" dirty="0">
                <a:solidFill>
                  <a:schemeClr val="tx1"/>
                </a:solidFill>
              </a:rPr>
              <a:t>  </a:t>
            </a:r>
            <a:r>
              <a:rPr lang="ru-RU" u="sng" dirty="0" err="1">
                <a:solidFill>
                  <a:schemeClr val="tx1"/>
                </a:solidFill>
              </a:rPr>
              <a:t>джинс</a:t>
            </a:r>
            <a:r>
              <a:rPr lang="ru-RU" u="sng" dirty="0">
                <a:solidFill>
                  <a:schemeClr val="tx1"/>
                </a:solidFill>
              </a:rPr>
              <a:t> – стопроцентный хлопок – материал  не только красивый, но и </a:t>
            </a:r>
            <a:r>
              <a:rPr lang="ru-RU" u="sng" dirty="0" smtClean="0">
                <a:solidFill>
                  <a:schemeClr val="tx1"/>
                </a:solidFill>
              </a:rPr>
              <a:t>прочный. А </a:t>
            </a:r>
            <a:r>
              <a:rPr lang="ru-RU" u="sng" dirty="0" err="1">
                <a:solidFill>
                  <a:schemeClr val="tx1"/>
                </a:solidFill>
              </a:rPr>
              <a:t>посему,в</a:t>
            </a:r>
            <a:r>
              <a:rPr lang="ru-RU" u="sng" dirty="0">
                <a:solidFill>
                  <a:schemeClr val="tx1"/>
                </a:solidFill>
              </a:rPr>
              <a:t> школе  ему самое место.</a:t>
            </a:r>
            <a:endParaRPr lang="ru-RU" dirty="0">
              <a:solidFill>
                <a:schemeClr val="tx1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991600" cy="1124744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bg2">
                    <a:lumMod val="25000"/>
                  </a:schemeClr>
                </a:solidFill>
              </a:rPr>
              <a:t>Банк идей и предложений. ( выбор оптимальной идеи)</a:t>
            </a:r>
            <a:endParaRPr lang="ru-RU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4" name="Содержимое 3" descr="C:\Users\Димон\Desktop\i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412776"/>
            <a:ext cx="1872208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Димон\Desktop\i (3)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34225" y="548680"/>
            <a:ext cx="2009775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Димон\Desktop\i (2)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15816" y="1124744"/>
            <a:ext cx="2215505" cy="3816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Users\Димон\Desktop\004135109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20072" y="3068960"/>
            <a:ext cx="1944216" cy="3789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Users\Димон\Desktop\i (1).jpg"/>
          <p:cNvPicPr/>
          <p:nvPr/>
        </p:nvPicPr>
        <p:blipFill>
          <a:blip r:embed="rId6" cstate="print">
            <a:lum bright="16000" contrast="54000"/>
          </a:blip>
          <a:srcRect r="8335" b="8978"/>
          <a:stretch>
            <a:fillRect/>
          </a:stretch>
        </p:blipFill>
        <p:spPr bwMode="auto">
          <a:xfrm>
            <a:off x="0" y="4581128"/>
            <a:ext cx="3024336" cy="22768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0"/>
            <a:ext cx="8686800" cy="980728"/>
          </a:xfrm>
        </p:spPr>
        <p:txBody>
          <a:bodyPr/>
          <a:lstStyle/>
          <a:p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Описание готовых изделий</a:t>
            </a:r>
            <a:endParaRPr lang="ru-RU" b="1" dirty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48000" endA="300" endPos="55000" dir="5400000" sy="-90000" algn="bl" rotWithShape="0"/>
              </a:effectLst>
            </a:endParaRPr>
          </a:p>
        </p:txBody>
      </p:sp>
      <p:pic>
        <p:nvPicPr>
          <p:cNvPr id="4" name="Содержимое 3" descr="L:\ФОТО\DSC06719.JPG"/>
          <p:cNvPicPr>
            <a:picLocks noGrp="1"/>
          </p:cNvPicPr>
          <p:nvPr>
            <p:ph idx="1"/>
          </p:nvPr>
        </p:nvPicPr>
        <p:blipFill>
          <a:blip r:embed="rId2" cstate="print"/>
          <a:srcRect l="25113" t="5034" r="28196" b="9731"/>
          <a:stretch>
            <a:fillRect/>
          </a:stretch>
        </p:blipFill>
        <p:spPr bwMode="auto">
          <a:xfrm>
            <a:off x="251520" y="1268760"/>
            <a:ext cx="1512168" cy="4032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G:\DCIM\101MSDCF\DSC07964.JPG"/>
          <p:cNvPicPr/>
          <p:nvPr/>
        </p:nvPicPr>
        <p:blipFill>
          <a:blip r:embed="rId3" cstate="print"/>
          <a:srcRect l="16346" t="8829" r="38462" b="3784"/>
          <a:stretch>
            <a:fillRect/>
          </a:stretch>
        </p:blipFill>
        <p:spPr bwMode="auto">
          <a:xfrm>
            <a:off x="7452320" y="1268760"/>
            <a:ext cx="1368152" cy="3514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G:\DCIM\101MSDCF\DSC06737.JPG"/>
          <p:cNvPicPr/>
          <p:nvPr/>
        </p:nvPicPr>
        <p:blipFill>
          <a:blip r:embed="rId4" cstate="print"/>
          <a:srcRect l="18012" t="280" r="35526" b="-102"/>
          <a:stretch>
            <a:fillRect/>
          </a:stretch>
        </p:blipFill>
        <p:spPr bwMode="auto">
          <a:xfrm>
            <a:off x="3419872" y="1196752"/>
            <a:ext cx="1656184" cy="3816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G:\DCIM\101MSDCF\DSC07975.JPG"/>
          <p:cNvPicPr/>
          <p:nvPr/>
        </p:nvPicPr>
        <p:blipFill>
          <a:blip r:embed="rId5" cstate="print"/>
          <a:srcRect r="8268" b="33449"/>
          <a:stretch>
            <a:fillRect/>
          </a:stretch>
        </p:blipFill>
        <p:spPr bwMode="auto">
          <a:xfrm>
            <a:off x="1691680" y="5517232"/>
            <a:ext cx="2079625" cy="11305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G:\DCIM\101MSDCF\DSC07980.JPG"/>
          <p:cNvPicPr/>
          <p:nvPr/>
        </p:nvPicPr>
        <p:blipFill>
          <a:blip r:embed="rId6" cstate="print"/>
          <a:srcRect l="19467" t="3400" r="16267" b="25600"/>
          <a:stretch>
            <a:fillRect/>
          </a:stretch>
        </p:blipFill>
        <p:spPr bwMode="auto">
          <a:xfrm>
            <a:off x="5652120" y="3356992"/>
            <a:ext cx="1728192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991600" cy="1124744"/>
          </a:xfrm>
        </p:spPr>
        <p:txBody>
          <a:bodyPr/>
          <a:lstStyle/>
          <a:p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        Экологическое </a:t>
            </a:r>
            <a:r>
              <a:rPr lang="ru-RU" b="1" dirty="0">
                <a:solidFill>
                  <a:schemeClr val="bg2">
                    <a:lumMod val="25000"/>
                  </a:schemeClr>
                </a:solidFill>
              </a:rPr>
              <a:t>обоснование.</a:t>
            </a:r>
            <a:endParaRPr lang="ru-RU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052736"/>
            <a:ext cx="9144000" cy="5805264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С </a:t>
            </a:r>
            <a:r>
              <a:rPr lang="ru-RU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экологической точки зрения  повторное использование и переработка — очень полезное дело. Преимущества этого решения в том, что джинсы не попадают на свалки, а мы не используем воду, удобрения и землю для выращивания нового хлопка. Безотходное производство, минимальные припуски на обработку, экологически чистые технологии – это направления моей работы. Я стремилась выполнить те или иные операции безопасно для своего здоровья и окружающих, соблюдение правил охраны и безопасности труда является показателем культуры и воспитанности.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80728"/>
          </a:xfrm>
        </p:spPr>
        <p:txBody>
          <a:bodyPr/>
          <a:lstStyle/>
          <a:p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         Эстетическое </a:t>
            </a:r>
            <a:r>
              <a:rPr lang="ru-RU" b="1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обоснование.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836712"/>
            <a:ext cx="9144000" cy="602128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Изделия </a:t>
            </a:r>
            <a:r>
              <a:rPr lang="ru-RU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моей коллекции получились красивыми, и я не побоюсь еще добавить - эксклюзивными.  А самое главное, что каждый день можно выглядеть по-разному: нарядно и красиво. Эстетические требования включают красоту, гармонию, соответствие с модой. Модели достаточно актуальны, с элементами спортивного стиля. Вполне подходят, как школьная форма, а в комплекте  с нарядной блузкой мой и как ансамбль для похода в гости</a:t>
            </a:r>
            <a:r>
              <a:rPr lang="ru-RU" dirty="0"/>
              <a:t>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0"/>
            <a:ext cx="8686800" cy="1124744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Заключение. Результаты исследования.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980728"/>
            <a:ext cx="9144000" cy="587727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Выдвинутая </a:t>
            </a:r>
            <a:r>
              <a:rPr lang="ru-RU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гипотеза нашла свое подтверждение</a:t>
            </a:r>
            <a:r>
              <a:rPr lang="ru-RU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отслужившие джинсы, как вид одежды, явились прекрасной основой для пошива школьной формы. Своим исследованием я подтвердила свою гипотезу, </a:t>
            </a:r>
            <a:r>
              <a:rPr lang="ru-RU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что старые джинсы пригодны для изготовления новых, замечательных вещей и так как им можно дать вторую жизнь, значит джинсы не выкидываются на свалку, т.е. сохраняется экология</a:t>
            </a:r>
            <a:r>
              <a:rPr lang="ru-RU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991600" cy="980728"/>
          </a:xfrm>
        </p:spPr>
        <p:txBody>
          <a:bodyPr/>
          <a:lstStyle/>
          <a:p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               Список </a:t>
            </a:r>
            <a:r>
              <a:rPr lang="ru-RU" b="1" dirty="0">
                <a:solidFill>
                  <a:schemeClr val="bg2">
                    <a:lumMod val="25000"/>
                  </a:schemeClr>
                </a:solidFill>
              </a:rPr>
              <a:t>литературы. </a:t>
            </a:r>
            <a:endParaRPr lang="ru-RU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Font typeface="Wingdings" pitchFamily="2" charset="2"/>
              <a:buChar char="§"/>
            </a:pPr>
            <a:r>
              <a:rPr lang="ru-RU" dirty="0" smtClean="0">
                <a:solidFill>
                  <a:schemeClr val="tx1"/>
                </a:solidFill>
              </a:rPr>
              <a:t>    1.М</a:t>
            </a:r>
            <a:r>
              <a:rPr lang="ru-RU" dirty="0">
                <a:solidFill>
                  <a:schemeClr val="tx1"/>
                </a:solidFill>
              </a:rPr>
              <a:t>. Н. </a:t>
            </a:r>
            <a:r>
              <a:rPr lang="ru-RU" dirty="0" err="1">
                <a:solidFill>
                  <a:schemeClr val="tx1"/>
                </a:solidFill>
              </a:rPr>
              <a:t>Мерцалова</a:t>
            </a:r>
            <a:r>
              <a:rPr lang="ru-RU" dirty="0">
                <a:solidFill>
                  <a:schemeClr val="tx1"/>
                </a:solidFill>
              </a:rPr>
              <a:t>. костюм разных времён и народов. том 1. — м.: академия моды, 1993. </a:t>
            </a:r>
            <a:r>
              <a:rPr lang="ru-RU" dirty="0" err="1">
                <a:solidFill>
                  <a:schemeClr val="tx1"/>
                </a:solidFill>
              </a:rPr>
              <a:t>isbn</a:t>
            </a:r>
            <a:r>
              <a:rPr lang="ru-RU" dirty="0">
                <a:solidFill>
                  <a:schemeClr val="tx1"/>
                </a:solidFill>
              </a:rPr>
              <a:t> 5-900136-02-7 с. 10—20.</a:t>
            </a:r>
            <a:br>
              <a:rPr lang="ru-RU" dirty="0">
                <a:solidFill>
                  <a:schemeClr val="tx1"/>
                </a:solidFill>
              </a:rPr>
            </a:br>
            <a:r>
              <a:rPr lang="ru-RU" dirty="0" err="1">
                <a:solidFill>
                  <a:schemeClr val="tx1"/>
                </a:solidFill>
              </a:rPr>
              <a:t>2.Д</a:t>
            </a:r>
            <a:r>
              <a:rPr lang="ru-RU" dirty="0">
                <a:solidFill>
                  <a:schemeClr val="tx1"/>
                </a:solidFill>
              </a:rPr>
              <a:t>. Надеждина.» Энциклопедия для малышей. чудо – всюду. мир людей.  - Ярославль: академия развития. – 2000. – 304 с.: ил</a:t>
            </a:r>
            <a:r>
              <a:rPr lang="ru-RU" dirty="0" smtClean="0">
                <a:solidFill>
                  <a:schemeClr val="tx1"/>
                </a:solidFill>
              </a:rPr>
              <a:t>.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>
                <a:solidFill>
                  <a:schemeClr val="tx1"/>
                </a:solidFill>
              </a:rPr>
              <a:t>по материалам сайта http://www.svk- </a:t>
            </a:r>
            <a:r>
              <a:rPr lang="ru-RU" dirty="0" err="1" smtClean="0">
                <a:solidFill>
                  <a:schemeClr val="tx1"/>
                </a:solidFill>
              </a:rPr>
              <a:t>html</a:t>
            </a:r>
            <a:endParaRPr lang="ru-RU" dirty="0" smtClean="0">
              <a:solidFill>
                <a:schemeClr val="tx1"/>
              </a:solidFill>
            </a:endParaRPr>
          </a:p>
          <a:p>
            <a:pPr>
              <a:buFont typeface="Wingdings" pitchFamily="2" charset="2"/>
              <a:buChar char="§"/>
            </a:pPr>
            <a:r>
              <a:rPr lang="ru-RU" dirty="0" smtClean="0">
                <a:solidFill>
                  <a:schemeClr val="tx1"/>
                </a:solidFill>
              </a:rPr>
              <a:t>http://www.caredge.ru/press/5632-starye-dzhinsy-novyj-ford-focus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</a:t>
            </a:r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pPr>
              <a:buNone/>
            </a:pPr>
            <a:r>
              <a:rPr lang="ru-RU" sz="4800" b="1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48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СПАСИБО ЗА ВНИМАНИЕ!</a:t>
            </a:r>
            <a:endParaRPr lang="ru-RU" sz="4800" b="1" dirty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u="sng" dirty="0" smtClean="0"/>
              <a:t>Введение</a:t>
            </a:r>
            <a:r>
              <a:rPr lang="ru-RU" b="1" u="sng" dirty="0"/>
              <a:t>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2017 ГОД В РОССИИ ОБЪЯВЛЕН ГОДОМ ЭКОЛОГИИ.</a:t>
            </a:r>
            <a:endParaRPr lang="ru-RU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 января Президент России Владимир Путин подписал указ, в соответствии с которым 2017 год в России объявлен годом экологии.</a:t>
            </a:r>
            <a:endParaRPr lang="ru-RU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dirty="0"/>
          </a:p>
        </p:txBody>
      </p:sp>
      <p:pic>
        <p:nvPicPr>
          <p:cNvPr id="4" name="Рисунок 3" descr="featured image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95936" y="4149080"/>
            <a:ext cx="4176464" cy="27089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                    Актуальность</a:t>
            </a:r>
            <a:endParaRPr lang="ru-RU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268760"/>
            <a:ext cx="8991600" cy="558924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В </a:t>
            </a:r>
            <a:r>
              <a:rPr lang="ru-RU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последнее время очень актуальна </a:t>
            </a:r>
            <a:r>
              <a:rPr 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тема рационального  </a:t>
            </a:r>
            <a:r>
              <a:rPr lang="ru-RU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использования отходов. Это связано не только с экономией ресурсов, а и с глобальным загрязнением окружающей среды бытовыми отходами.  Знаете ли вы, что из старых джинсов можно сделать массу полезных вещей для дома, детей, в подарок друзьям и т. д. Каждому современному человеку известен такой предмет гардероба, как джинсы. Заглянув в шкаф, вы наверняка обнаружите пару-тройку джинсовых вещей, которые не используются по прямому назначению.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               Цели и задачи.</a:t>
            </a:r>
            <a:endParaRPr lang="ru-RU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412776"/>
            <a:ext cx="8686800" cy="4667349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Цель </a:t>
            </a:r>
            <a:r>
              <a:rPr lang="ru-RU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проекта:</a:t>
            </a:r>
            <a:r>
              <a:rPr lang="ru-RU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Сбор информации об использовании старых джинсов, т.е изделий из вторичного сырья.</a:t>
            </a:r>
          </a:p>
          <a:p>
            <a:r>
              <a:rPr lang="ru-RU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Пошив изделия из </a:t>
            </a:r>
            <a:r>
              <a:rPr lang="ru-RU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джинс</a:t>
            </a:r>
            <a:r>
              <a:rPr lang="ru-RU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б/у</a:t>
            </a:r>
          </a:p>
          <a:p>
            <a:pPr>
              <a:buNone/>
            </a:pPr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Задачи </a:t>
            </a:r>
            <a:r>
              <a:rPr lang="ru-RU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проекта:             </a:t>
            </a:r>
            <a:endParaRPr lang="ru-RU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/>
            <a:r>
              <a:rPr lang="ru-RU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развить свой эстетический и художественный вкус, </a:t>
            </a:r>
          </a:p>
          <a:p>
            <a:pPr lvl="0"/>
            <a:r>
              <a:rPr lang="ru-RU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трудолюбие, целеустремленность, усидчивость, аккуратность.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                      Гипотеза:</a:t>
            </a:r>
            <a:endParaRPr lang="ru-RU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  <a:buNone/>
            </a:pPr>
            <a:r>
              <a:rPr 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Предположим</a:t>
            </a:r>
            <a:r>
              <a:rPr lang="ru-RU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что старые джинсы </a:t>
            </a:r>
            <a:r>
              <a:rPr 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пригодны для </a:t>
            </a:r>
            <a:r>
              <a:rPr lang="ru-RU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изготовления новых, замечательных вещей и так как им можно дать вторую жизнь, значит джинсы не выкидываются на свалку, т.е. сохраняется экология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          Методы исследования:</a:t>
            </a:r>
            <a:endParaRPr lang="ru-RU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5303838"/>
          </a:xfrm>
        </p:spPr>
        <p:txBody>
          <a:bodyPr/>
          <a:lstStyle/>
          <a:p>
            <a:pPr>
              <a:lnSpc>
                <a:spcPct val="150000"/>
              </a:lnSpc>
              <a:buNone/>
            </a:pPr>
            <a:r>
              <a:rPr 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Изучение </a:t>
            </a:r>
            <a:r>
              <a:rPr lang="ru-RU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Интернет-ресурсов в которых рассмотрены функции переделки  старых джинсов обработка, полученных знаний в процессе исследования, изучение литературных источников. Обработка, полученных знаний в процессе исследования и пошив школьной формы из старых </a:t>
            </a:r>
            <a:r>
              <a:rPr lang="ru-RU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джинс</a:t>
            </a:r>
            <a:r>
              <a:rPr lang="ru-RU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991600" cy="836712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bg2">
                    <a:lumMod val="25000"/>
                  </a:schemeClr>
                </a:solidFill>
              </a:rPr>
              <a:t>Историческая справка. Школьная </a:t>
            </a:r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форма.</a:t>
            </a:r>
            <a:endParaRPr lang="ru-RU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5" name="Рисунок 4" descr="http://shkola8.edusite.ru/images/6otkx.jpg"/>
          <p:cNvPicPr/>
          <p:nvPr/>
        </p:nvPicPr>
        <p:blipFill>
          <a:blip r:embed="rId2" cstate="print"/>
          <a:srcRect l="12766" r="14894"/>
          <a:stretch>
            <a:fillRect/>
          </a:stretch>
        </p:blipFill>
        <p:spPr bwMode="auto">
          <a:xfrm>
            <a:off x="6300192" y="1484784"/>
            <a:ext cx="2843808" cy="3384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shkola8.edusite.ru/images/vol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1920" y="836712"/>
            <a:ext cx="2232248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shkola8.edusite.ru/images/906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11760" y="3789040"/>
            <a:ext cx="3672408" cy="2852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shkola8.edusite.ru/images/p39_gim3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836712"/>
            <a:ext cx="1610995" cy="2352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://shkola8.edusite.ru/images/p39_gimnazistki.jpg"/>
          <p:cNvPicPr/>
          <p:nvPr/>
        </p:nvPicPr>
        <p:blipFill>
          <a:blip r:embed="rId6" cstate="print"/>
          <a:srcRect r="26128"/>
          <a:stretch>
            <a:fillRect/>
          </a:stretch>
        </p:blipFill>
        <p:spPr bwMode="auto">
          <a:xfrm>
            <a:off x="1691680" y="1484784"/>
            <a:ext cx="1764407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Содержимое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9540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Школьная форма в современной России.</a:t>
            </a:r>
            <a:endParaRPr lang="ru-RU" b="1" dirty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48000" endA="300" endPos="55000" dir="5400000" sy="-90000" algn="bl" rotWithShape="0"/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340768"/>
            <a:ext cx="8686800" cy="5517232"/>
          </a:xfrm>
        </p:spPr>
        <p:txBody>
          <a:bodyPr/>
          <a:lstStyle/>
          <a:p>
            <a:pPr>
              <a:buNone/>
            </a:pPr>
            <a:r>
              <a:rPr lang="ru-RU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 1 сентября 2013 года вновь была введена обязательная школьная форма, но каждое образовательное учреждение само решает, как должна выглядеть форма.</a:t>
            </a:r>
          </a:p>
          <a:p>
            <a:endParaRPr lang="ru-RU" dirty="0"/>
          </a:p>
        </p:txBody>
      </p:sp>
      <p:pic>
        <p:nvPicPr>
          <p:cNvPr id="4" name="Рисунок 3" descr="C:\Users\Димон\Desktop\8560image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573016"/>
            <a:ext cx="1944216" cy="31207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Димон\Desktop\467052885_w640_h2048_shkolnaya_obuv__k_boots.od.jpg"/>
          <p:cNvPicPr/>
          <p:nvPr/>
        </p:nvPicPr>
        <p:blipFill>
          <a:blip r:embed="rId3" cstate="print"/>
          <a:srcRect l="33191" t="6961" r="29770" b="30162"/>
          <a:stretch>
            <a:fillRect/>
          </a:stretch>
        </p:blipFill>
        <p:spPr bwMode="auto">
          <a:xfrm>
            <a:off x="6732240" y="3140968"/>
            <a:ext cx="1819647" cy="3717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Димон\Desktop\i (2)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32656"/>
            <a:ext cx="5940425" cy="2079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C:\Users\Димон\Desktop\i (5)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3212976"/>
            <a:ext cx="2806700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C:\Users\Димон\Desktop\i (3)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19872" y="3356992"/>
            <a:ext cx="5505450" cy="31791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120</TotalTime>
  <Words>520</Words>
  <Application>Microsoft Office PowerPoint</Application>
  <PresentationFormat>Экран (4:3)</PresentationFormat>
  <Paragraphs>60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Трек</vt:lpstr>
      <vt:lpstr>Школьная форма из старых джинс</vt:lpstr>
      <vt:lpstr>Введение.</vt:lpstr>
      <vt:lpstr>                    Актуальность</vt:lpstr>
      <vt:lpstr>               Цели и задачи.</vt:lpstr>
      <vt:lpstr>                      Гипотеза:</vt:lpstr>
      <vt:lpstr>          Методы исследования:</vt:lpstr>
      <vt:lpstr>Историческая справка. Школьная форма.</vt:lpstr>
      <vt:lpstr>Школьная форма в современной России.</vt:lpstr>
      <vt:lpstr>Слайд 9</vt:lpstr>
      <vt:lpstr>Опрос учащихся, родителей и учителей. </vt:lpstr>
      <vt:lpstr>Джинсы.(информация)</vt:lpstr>
      <vt:lpstr>Банк идей и предложений. ( выбор оптимальной идеи)</vt:lpstr>
      <vt:lpstr>Описание готовых изделий</vt:lpstr>
      <vt:lpstr>        Экологическое обоснование.</vt:lpstr>
      <vt:lpstr>         Эстетическое обоснование.</vt:lpstr>
      <vt:lpstr>Заключение. Результаты исследования.</vt:lpstr>
      <vt:lpstr>               Список литературы. 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Школьная форма из старых джинс</dc:title>
  <dc:creator>Димон</dc:creator>
  <cp:lastModifiedBy>Учитель</cp:lastModifiedBy>
  <cp:revision>9</cp:revision>
  <dcterms:created xsi:type="dcterms:W3CDTF">2017-03-05T13:06:23Z</dcterms:created>
  <dcterms:modified xsi:type="dcterms:W3CDTF">2017-03-17T08:39:08Z</dcterms:modified>
</cp:coreProperties>
</file>