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67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4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6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34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81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83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0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6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9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1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7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A69DE-1648-4906-B75A-252A7EDE35E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9B353-D922-4349-A228-8691B3D99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78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1054;&#1082;&#1080;&#1089;&#1083;&#1077;&#1085;&#1080;&#1077;%20&#1072;&#1083;&#1082;&#1080;&#1085;&#1086;&#1074;.om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83;&#1072;&#1073;.&#1088;&#1072;&#1073;.%20&#1089;&#1090;&#1088;&#1086;&#1077;&#1085;&#1080;&#1077;%20&#1072;&#1083;&#1082;&#1080;&#1085;&#1086;&#1074;.om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9;&#1090;&#1088;&#1086;&#1077;&#1085;&#1080;&#1077;%20&#1084;&#1086;&#1083;&#1077;&#1082;&#1091;&#1083;&#1099;%20&#1072;&#1094;&#1077;&#1090;&#1080;&#1083;&#1077;&#1085;&#1072;.sw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7;&#1090;&#1088;&#1086;&#1077;&#1085;&#1080;&#1077;,%20&#1080;&#1079;&#1086;&#1084;&#1077;&#1088;&#1080;&#1103;%20&#1080;%20&#1085;&#1086;&#1084;&#1077;&#1085;&#1082;&#1083;&#1072;&#1090;&#1091;&#1088;&#1072;%20&#1072;&#1083;&#1082;&#1080;&#1085;&#1086;&#1074;.om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7;&#1090;&#1088;&#1086;&#1077;&#1085;&#1080;&#1077;,%20&#1080;&#1079;&#1086;&#1084;&#1077;&#1088;&#1080;&#1103;%20&#1080;%20&#1085;&#1086;&#1084;&#1077;&#1085;&#1082;&#1083;&#1072;&#1090;&#1091;&#1088;&#1072;%20&#1072;&#1083;&#1082;&#1080;&#1085;&#1086;&#1074;.om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55;&#1086;&#1083;&#1091;&#1095;&#1077;&#1085;&#1080;&#1077;%20&#1080;%20&#1087;&#1088;&#1080;&#1084;&#1077;&#1085;&#1077;&#1085;&#1080;&#1077;%20&#1072;&#1083;&#1082;&#1080;&#1085;&#1086;&#1074;.om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0004.wm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051__Vzaimodeistvie_acetilena_s_hlorom.mp4" TargetMode="External"/><Relationship Id="rId2" Type="http://schemas.openxmlformats.org/officeDocument/2006/relationships/hyperlink" Target="&#1056;&#1077;&#1072;&#1082;&#1094;&#1080;&#1080;%20&#1087;&#1088;&#1080;&#1089;&#1086;&#1077;&#1076;&#1080;&#1085;&#1077;&#1085;&#1080;&#1103;%20&#1072;&#1083;&#1082;&#1080;&#1085;&#1086;&#1074;.om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Vzaimodeistvie_acetilena_s_bromnoi_vodoi.mp4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HC≡CH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?</a:t>
            </a:r>
          </a:p>
          <a:p>
            <a:pPr marL="0" indent="0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HC-CH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этАн</a:t>
            </a: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HC=CH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этЕн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36854"/>
            <a:ext cx="2520280" cy="9361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тИн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02" y="1556792"/>
            <a:ext cx="8721162" cy="37444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Алкины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8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Гидратация (присоединение воды).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Большое значение для промышленного синтеза кетонов и альдегидов имеет реакция присоединения воды (гидратация), которую называют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реакцией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Кучерова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84984"/>
            <a:ext cx="6564189" cy="10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7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Тримеризация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алкинов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Димеризация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алкинов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94" y="980728"/>
            <a:ext cx="433709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570000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4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63367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Окисление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алкинов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Взаимодействие алкинов с основаниями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&amp;Ocy;&amp;kcy;&amp;icy;&amp;scy;&amp;lcy;&amp;iecy;&amp;ncy;&amp;icy;&amp;iecy; &amp;acy;&amp;lcy;&amp;kcy;&amp;icy;&amp;ncy;&amp;o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32" y="1268760"/>
            <a:ext cx="8739577" cy="619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6279360" cy="114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43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797"/>
            <a:ext cx="8229600" cy="796950"/>
          </a:xfrm>
        </p:spPr>
        <p:txBody>
          <a:bodyPr/>
          <a:lstStyle/>
          <a:p>
            <a:r>
              <a:rPr lang="ru-RU" dirty="0" smtClean="0"/>
              <a:t>Применение 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776864" cy="5674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3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Интерактивная лабораторная работа: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Строение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алкинов»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21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06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Алкины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— углеводороды, содержащие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тройную связь между атомами углерода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образующие гомологический ряд с общей формулой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="1" baseline="-25000" dirty="0">
                <a:latin typeface="Times New Roman" pitchFamily="18" charset="0"/>
                <a:cs typeface="Times New Roman" pitchFamily="18" charset="0"/>
              </a:rPr>
              <a:t>2n-2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4200" y="5589240"/>
            <a:ext cx="2664296" cy="11521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Этин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Ацетилен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8573673" cy="238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01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21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Строение алкинов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" y="980727"/>
            <a:ext cx="8967787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96136" y="980727"/>
            <a:ext cx="3347864" cy="4320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АЦЕТИЛЕНА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Гомологический</a:t>
            </a:r>
            <a:r>
              <a:rPr lang="ru-RU" dirty="0" smtClean="0"/>
              <a:t> ряд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3285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2n-2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Этин</a:t>
            </a:r>
            <a:r>
              <a:rPr lang="ru-RU" dirty="0" smtClean="0"/>
              <a:t> </a:t>
            </a:r>
            <a:r>
              <a:rPr lang="ru-RU" dirty="0"/>
              <a:t>(ацетилен): </a:t>
            </a: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2</a:t>
            </a:r>
          </a:p>
          <a:p>
            <a:pPr marL="0" indent="0">
              <a:buNone/>
            </a:pPr>
            <a:r>
              <a:rPr lang="ru-RU" dirty="0" err="1"/>
              <a:t>Пропин</a:t>
            </a:r>
            <a:r>
              <a:rPr lang="ru-RU" dirty="0"/>
              <a:t>: </a:t>
            </a:r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4</a:t>
            </a:r>
          </a:p>
          <a:p>
            <a:pPr marL="0" indent="0">
              <a:buNone/>
            </a:pPr>
            <a:r>
              <a:rPr lang="ru-RU" dirty="0" err="1"/>
              <a:t>Бутин</a:t>
            </a:r>
            <a:r>
              <a:rPr lang="ru-RU" dirty="0"/>
              <a:t>: </a:t>
            </a:r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6</a:t>
            </a:r>
          </a:p>
          <a:p>
            <a:pPr marL="0" indent="0">
              <a:buNone/>
            </a:pPr>
            <a:r>
              <a:rPr lang="ru-RU" dirty="0" err="1"/>
              <a:t>Пентин</a:t>
            </a:r>
            <a:r>
              <a:rPr lang="ru-RU" dirty="0"/>
              <a:t>: </a:t>
            </a:r>
            <a:r>
              <a:rPr lang="en-US" dirty="0"/>
              <a:t>C</a:t>
            </a:r>
            <a:r>
              <a:rPr lang="en-US" baseline="-25000" dirty="0"/>
              <a:t>5</a:t>
            </a:r>
            <a:r>
              <a:rPr lang="en-US" dirty="0"/>
              <a:t>H</a:t>
            </a:r>
            <a:r>
              <a:rPr lang="en-US" baseline="-25000" dirty="0"/>
              <a:t>8</a:t>
            </a:r>
          </a:p>
          <a:p>
            <a:pPr marL="0" indent="0">
              <a:buNone/>
            </a:pPr>
            <a:r>
              <a:rPr lang="ru-RU" dirty="0" err="1"/>
              <a:t>Гексин</a:t>
            </a:r>
            <a:r>
              <a:rPr lang="ru-RU" dirty="0"/>
              <a:t>: </a:t>
            </a:r>
            <a:r>
              <a:rPr lang="en-US" dirty="0"/>
              <a:t>C</a:t>
            </a:r>
            <a:r>
              <a:rPr lang="en-US" baseline="-25000" dirty="0"/>
              <a:t>6</a:t>
            </a:r>
            <a:r>
              <a:rPr lang="en-US" dirty="0"/>
              <a:t>H</a:t>
            </a:r>
            <a:r>
              <a:rPr lang="en-US" baseline="-25000" dirty="0"/>
              <a:t>10</a:t>
            </a:r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34219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002" y="188640"/>
            <a:ext cx="8229600" cy="994122"/>
          </a:xfrm>
        </p:spPr>
        <p:txBody>
          <a:bodyPr/>
          <a:lstStyle/>
          <a:p>
            <a:r>
              <a:rPr lang="ru-RU" dirty="0" smtClean="0"/>
              <a:t>Изомеризация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алкинов характерна изомерия углеродного скелета, изомерия положения кратной связи.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Пространственная изомерия не характерна.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2204864"/>
            <a:ext cx="729396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Номенклатура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61662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Простейшим </a:t>
            </a:r>
            <a:r>
              <a:rPr lang="ru-RU" dirty="0" err="1"/>
              <a:t>алкином</a:t>
            </a:r>
            <a:r>
              <a:rPr lang="ru-RU" dirty="0"/>
              <a:t> является </a:t>
            </a:r>
            <a:r>
              <a:rPr lang="ru-RU" dirty="0" err="1" smtClean="0"/>
              <a:t>этин</a:t>
            </a:r>
            <a:r>
              <a:rPr lang="ru-RU" dirty="0" smtClean="0"/>
              <a:t>. По </a:t>
            </a:r>
            <a:r>
              <a:rPr lang="ru-RU" dirty="0"/>
              <a:t>номенклатуре </a:t>
            </a:r>
            <a:r>
              <a:rPr lang="ru-RU" dirty="0" smtClean="0"/>
              <a:t>IUPAC названия </a:t>
            </a:r>
            <a:r>
              <a:rPr lang="ru-RU" dirty="0"/>
              <a:t>алкинов образуются от названий соответствующих алканов заменой суффикса «-ан» на «-ин»; положение тройной связи указывается арабскими цифрами.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8497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41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Получение </a:t>
            </a:r>
            <a:r>
              <a:rPr lang="ru-RU" dirty="0" smtClean="0"/>
              <a:t>алкинов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Метановый способ</a:t>
            </a:r>
          </a:p>
          <a:p>
            <a:pPr marL="0" indent="0">
              <a:buNone/>
            </a:pP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5132184" cy="58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04638"/>
            <a:ext cx="885274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252" y="2564904"/>
            <a:ext cx="4996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Окислительный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пиролиз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0" y="1155086"/>
            <a:ext cx="8835508" cy="527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13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496944" cy="64087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Карбидный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 marL="0" indent="0">
              <a:buNone/>
            </a:pPr>
            <a:r>
              <a:rPr lang="ru-RU" dirty="0"/>
              <a:t>СаС</a:t>
            </a:r>
            <a:r>
              <a:rPr lang="ru-RU" baseline="-25000" dirty="0"/>
              <a:t>2</a:t>
            </a:r>
            <a:r>
              <a:rPr lang="ru-RU" dirty="0"/>
              <a:t> + 2Н</a:t>
            </a:r>
            <a:r>
              <a:rPr lang="ru-RU" baseline="-25000" dirty="0"/>
              <a:t>2</a:t>
            </a:r>
            <a:r>
              <a:rPr lang="en-US" dirty="0"/>
              <a:t>O → </a:t>
            </a:r>
            <a:r>
              <a:rPr lang="ru-RU" dirty="0" err="1"/>
              <a:t>Са</a:t>
            </a:r>
            <a:r>
              <a:rPr lang="ru-RU" dirty="0"/>
              <a:t>(ОН)</a:t>
            </a:r>
            <a:r>
              <a:rPr lang="ru-RU" baseline="-25000" dirty="0"/>
              <a:t>2</a:t>
            </a:r>
            <a:r>
              <a:rPr lang="ru-RU" dirty="0"/>
              <a:t> + </a:t>
            </a: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 ↑ </a:t>
            </a:r>
            <a:endParaRPr lang="ru-RU" dirty="0" smtClean="0"/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5746238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273" y="2905780"/>
            <a:ext cx="4531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Дегидрогалогенировани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8" descr="&amp;Dcy;&amp;iecy;&amp;gcy;&amp;icy;&amp;dcy;&amp;rcy;&amp;ocy;&amp;gcy;&amp;acy;&amp;lcy;&amp;ocy;&amp;gcy;&amp;iecy;&amp;ncy;&amp;icy;&amp;rcy;&amp;ocy;&amp;vcy;&amp;acy;&amp;ncy;&amp;icy;&amp;ie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72" y="3429000"/>
            <a:ext cx="5821927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2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Химические </a:t>
            </a:r>
            <a:r>
              <a:rPr lang="ru-RU" dirty="0" smtClean="0"/>
              <a:t>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3285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Галогенирование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7038768" cy="161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3850" y="3648109"/>
            <a:ext cx="4544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Гидрогалогенирование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47" y="4437111"/>
            <a:ext cx="7083189" cy="16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0446" y="6058374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бромоводород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присоединяется 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алкинам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соответствии с правилом Марковникова</a:t>
            </a:r>
          </a:p>
        </p:txBody>
      </p:sp>
    </p:spTree>
    <p:extLst>
      <p:ext uri="{BB962C8B-B14F-4D97-AF65-F5344CB8AC3E}">
        <p14:creationId xmlns:p14="http://schemas.microsoft.com/office/powerpoint/2010/main" val="17834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164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Строение алкинов</vt:lpstr>
      <vt:lpstr>Гомологический ряд</vt:lpstr>
      <vt:lpstr>Изомеризация</vt:lpstr>
      <vt:lpstr>Номенклатура </vt:lpstr>
      <vt:lpstr>Получение алкинов</vt:lpstr>
      <vt:lpstr>Презентация PowerPoint</vt:lpstr>
      <vt:lpstr>Химические свойства</vt:lpstr>
      <vt:lpstr>Презентация PowerPoint</vt:lpstr>
      <vt:lpstr>Презентация PowerPoint</vt:lpstr>
      <vt:lpstr>Презентация PowerPoint</vt:lpstr>
      <vt:lpstr>Применение 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</dc:creator>
  <cp:lastModifiedBy>Katya</cp:lastModifiedBy>
  <cp:revision>4</cp:revision>
  <dcterms:created xsi:type="dcterms:W3CDTF">2016-12-04T08:39:18Z</dcterms:created>
  <dcterms:modified xsi:type="dcterms:W3CDTF">2016-12-04T10:12:09Z</dcterms:modified>
</cp:coreProperties>
</file>