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20" r:id="rId4"/>
    <p:sldMasterId id="2147483792" r:id="rId5"/>
    <p:sldMasterId id="2147483876" r:id="rId6"/>
    <p:sldMasterId id="2147483936" r:id="rId7"/>
    <p:sldMasterId id="2147483996" r:id="rId8"/>
    <p:sldMasterId id="2147484044" r:id="rId9"/>
    <p:sldMasterId id="2147484056" r:id="rId10"/>
    <p:sldMasterId id="2147484068" r:id="rId11"/>
    <p:sldMasterId id="2147484080" r:id="rId12"/>
    <p:sldMasterId id="2147484092" r:id="rId13"/>
    <p:sldMasterId id="2147484104" r:id="rId14"/>
    <p:sldMasterId id="2147484116" r:id="rId15"/>
  </p:sldMasterIdLst>
  <p:sldIdLst>
    <p:sldId id="303" r:id="rId16"/>
    <p:sldId id="302" r:id="rId17"/>
    <p:sldId id="256" r:id="rId18"/>
    <p:sldId id="292" r:id="rId19"/>
    <p:sldId id="259" r:id="rId20"/>
    <p:sldId id="291" r:id="rId21"/>
    <p:sldId id="262" r:id="rId22"/>
    <p:sldId id="293" r:id="rId23"/>
    <p:sldId id="264" r:id="rId24"/>
    <p:sldId id="296" r:id="rId25"/>
    <p:sldId id="270" r:id="rId26"/>
    <p:sldId id="297" r:id="rId27"/>
    <p:sldId id="277" r:id="rId28"/>
    <p:sldId id="298" r:id="rId29"/>
    <p:sldId id="282" r:id="rId30"/>
    <p:sldId id="299" r:id="rId31"/>
    <p:sldId id="287" r:id="rId32"/>
    <p:sldId id="300" r:id="rId33"/>
    <p:sldId id="30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7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77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6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6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04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0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3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8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78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9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8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7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03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40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6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8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5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5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1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25475"/>
      </p:ext>
    </p:extLst>
  </p:cSld>
  <p:clrMapOvr>
    <a:masterClrMapping/>
  </p:clrMapOvr>
  <p:transition spd="slow">
    <p:wip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4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4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9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3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3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9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9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0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45969"/>
      </p:ext>
    </p:extLst>
  </p:cSld>
  <p:clrMapOvr>
    <a:masterClrMapping/>
  </p:clrMapOvr>
  <p:transition spd="slow">
    <p:wip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63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6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0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2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76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5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2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7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40963"/>
      </p:ext>
    </p:extLst>
  </p:cSld>
  <p:clrMapOvr>
    <a:masterClrMapping/>
  </p:clrMapOvr>
  <p:transition spd="slow">
    <p:wip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4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7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0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2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8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7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7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0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7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85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05534"/>
      </p:ext>
    </p:extLst>
  </p:cSld>
  <p:clrMapOvr>
    <a:masterClrMapping/>
  </p:clrMapOvr>
  <p:transition spd="slow">
    <p:wip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41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2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2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3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4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91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2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09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06600"/>
      </p:ext>
    </p:extLst>
  </p:cSld>
  <p:clrMapOvr>
    <a:masterClrMapping/>
  </p:clrMapOvr>
  <p:transition spd="slow">
    <p:wip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6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8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5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72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7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44742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85290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6891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75666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2159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50371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8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844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59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29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6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04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3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4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549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187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05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841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27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21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1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7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5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30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8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3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2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2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3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5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5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30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4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4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2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6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6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0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1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7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16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9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3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1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1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02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8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79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2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6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930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7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9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0704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585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2524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805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9961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093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078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139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154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0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7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1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52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5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3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2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0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5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9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06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3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22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92D050">
                <a:lumMod val="99000"/>
                <a:alpha val="74000"/>
              </a:srgbClr>
            </a:gs>
            <a:gs pos="36247">
              <a:srgbClr val="9ACF6C">
                <a:alpha val="37000"/>
              </a:srgbClr>
            </a:gs>
            <a:gs pos="19000">
              <a:srgbClr val="92D050">
                <a:lumMod val="99000"/>
                <a:alpha val="40000"/>
              </a:srgbClr>
            </a:gs>
            <a:gs pos="33000">
              <a:srgbClr val="92D050">
                <a:lumMod val="99000"/>
                <a:alpha val="33000"/>
              </a:srgbClr>
            </a:gs>
            <a:gs pos="84000">
              <a:srgbClr val="DAE3F3"/>
            </a:gs>
            <a:gs pos="66000">
              <a:srgbClr val="C6D4EE"/>
            </a:gs>
            <a:gs pos="75000">
              <a:srgbClr val="D2DDF1"/>
            </a:gs>
            <a:gs pos="50000">
              <a:schemeClr val="accent1">
                <a:tint val="44500"/>
                <a:satMod val="160000"/>
                <a:alpha val="73000"/>
              </a:schemeClr>
            </a:gs>
            <a:gs pos="93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8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92D050">
                <a:lumMod val="99000"/>
                <a:alpha val="74000"/>
              </a:srgbClr>
            </a:gs>
            <a:gs pos="36247">
              <a:srgbClr val="9ACF6C">
                <a:alpha val="37000"/>
              </a:srgbClr>
            </a:gs>
            <a:gs pos="19000">
              <a:srgbClr val="92D050">
                <a:lumMod val="99000"/>
                <a:alpha val="40000"/>
              </a:srgbClr>
            </a:gs>
            <a:gs pos="33000">
              <a:srgbClr val="92D050">
                <a:lumMod val="99000"/>
                <a:alpha val="33000"/>
              </a:srgbClr>
            </a:gs>
            <a:gs pos="84000">
              <a:srgbClr val="DAE3F3"/>
            </a:gs>
            <a:gs pos="66000">
              <a:srgbClr val="C6D4EE"/>
            </a:gs>
            <a:gs pos="75000">
              <a:srgbClr val="D2DDF1"/>
            </a:gs>
            <a:gs pos="50000">
              <a:schemeClr val="accent1">
                <a:tint val="44500"/>
                <a:satMod val="160000"/>
                <a:alpha val="73000"/>
              </a:schemeClr>
            </a:gs>
            <a:gs pos="93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8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03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7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8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2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3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4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search?q=Kensington+Gardens&amp;newwindow=1&amp;biw=1366&amp;bih=667&amp;source=lnms&amp;tbm=isch&amp;sa=X&amp;ved=0ahUKEwiS8IKC9avLAhWlJ5oKHdilDCYQ_AUIBigB&amp;dpr=1" TargetMode="External"/><Relationship Id="rId13" Type="http://schemas.openxmlformats.org/officeDocument/2006/relationships/hyperlink" Target="https://www.google.ru/search?q=Regent's+Park&amp;newwindow=1&amp;rlz=1C2GKLA_enRU649RU649&amp;biw=1366&amp;bih=667&amp;source=lnms&amp;tbm=isch&amp;sa=X&amp;ved=0ahUKEwi0vc3O-KvLAhWIVywKHcTNBtsQ_AUIBigB&amp;dpr=1" TargetMode="External"/><Relationship Id="rId3" Type="http://schemas.openxmlformats.org/officeDocument/2006/relationships/hyperlink" Target="https://www.royalparks.org.uk/" TargetMode="External"/><Relationship Id="rId7" Type="http://schemas.openxmlformats.org/officeDocument/2006/relationships/hyperlink" Target="https://www.google.ru/search?q=hyde+park&amp;newwindow=1&amp;rlz=1C2GKLA_enRU649RU649&amp;biw=1366&amp;bih=667&amp;source=lnms&amp;tbm=isch&amp;sa=X&amp;ved=0ahUKEwisx7uC6qvLAhUFYpoKHfhXCvwQ_AUIBigB" TargetMode="External"/><Relationship Id="rId12" Type="http://schemas.openxmlformats.org/officeDocument/2006/relationships/hyperlink" Target="https://www.google.ru/search?q=Regent's+Park&amp;newwindow=1&amp;rlz=1C2GKLA_enRU649RU649&amp;biw=1366&amp;bih=667&amp;source=lnms&amp;tbm=isch&amp;sa=X&amp;ved=0ahUKEwi0vc3O-KvLAhWIVywKHcTNBtsQ_AUIBigB&amp;dpr=1#newwindow=1&amp;tbm=isch&amp;q=regent%27s+park+zoo&amp;imgrc=4Mi7JMTKGeOHxM%3A" TargetMode="External"/><Relationship Id="rId2" Type="http://schemas.openxmlformats.org/officeDocument/2006/relationships/hyperlink" Target="http://www.visitlondon.com/" TargetMode="External"/><Relationship Id="rId1" Type="http://schemas.openxmlformats.org/officeDocument/2006/relationships/slideLayout" Target="../slideLayouts/slideLayout156.xml"/><Relationship Id="rId6" Type="http://schemas.openxmlformats.org/officeDocument/2006/relationships/hyperlink" Target="https://www.google.ru/search?q=Greenwich+Park&amp;newwindow=1&amp;rlz=1C2GKLA_enRU649RU649&amp;biw=1366&amp;bih=667&amp;source=lnms&amp;tbm=isch&amp;sa=X&amp;ved=0ahUKEwi59Nz0hazLAhXRa5oKHUJVDZsQ_AUIBygC&amp;dpr=1" TargetMode="External"/><Relationship Id="rId11" Type="http://schemas.openxmlformats.org/officeDocument/2006/relationships/hyperlink" Target="https://www.google.ru/search?q=Green+Park&amp;newwindow=1&amp;biw=1366&amp;bih=667&amp;source=lnms&amp;tbm=isch&amp;sa=X&amp;ved=0ahUKEwjwtfKMjqzLAhWDd5oKHUAfAiMQ_AUIBygC&amp;dpr=1" TargetMode="External"/><Relationship Id="rId5" Type="http://schemas.openxmlformats.org/officeDocument/2006/relationships/hyperlink" Target="https://www.google.ru/search?q=bushy+park&amp;newwindow=1&amp;biw=1366&amp;bih=667&amp;source=lnms&amp;tbm=isch&amp;sa=X&amp;ved=0ahUKEwjus9foiKzLAhXmApoKHQdpBPMQ_AUIBygC&amp;dpr=1" TargetMode="External"/><Relationship Id="rId15" Type="http://schemas.openxmlformats.org/officeDocument/2006/relationships/hyperlink" Target="http://www.inlondonguide.co.uk/underground-tube-maps.html" TargetMode="External"/><Relationship Id="rId10" Type="http://schemas.openxmlformats.org/officeDocument/2006/relationships/hyperlink" Target="https://www.google.ru/search?q=St+James's+Park&amp;newwindow=1&amp;biw=1366&amp;bih=667&amp;source=lnms&amp;tbm=isch&amp;sa=X&amp;ved=0ahUKEwivk8ughazLAhXjbZoKHVSHB_kQ_AUIBigB&amp;dpr=1" TargetMode="External"/><Relationship Id="rId4" Type="http://schemas.openxmlformats.org/officeDocument/2006/relationships/hyperlink" Target="https://www.google.ru/search?q=the+Royal+Parks+of+London&amp;newwindow=1&amp;rlz=1C2GKLA_enRU649RU649&amp;biw=1366&amp;bih=667&amp;source=lnms&amp;tbm=isch&amp;sa=X&amp;ved=0ahUKEwi217mSk6zLAhVGApoKHTCfDV0Q_AUIBigB&amp;dpr=1" TargetMode="External"/><Relationship Id="rId9" Type="http://schemas.openxmlformats.org/officeDocument/2006/relationships/hyperlink" Target="https://www.google.ru/search?q=richmond+park&amp;newwindow=1&amp;rlz=1C2GKLA_enRU649RU649&amp;biw=1366&amp;bih=667&amp;source=lnms&amp;tbm=isch&amp;sa=X&amp;ved=0ahUKEwjyi9DK_qvLAhVLAZoKHQzwClQQ_AUIBigB&amp;dpr=1" TargetMode="External"/><Relationship Id="rId14" Type="http://schemas.openxmlformats.org/officeDocument/2006/relationships/hyperlink" Target="https://www.google.ru/search?q=%D0%B0%D0%B2%D1%82%D0%BE%D0%B1%D1%83%D1%81+%D0%B0%D0%BD%D0%B3%D0%BB%D0%B8%D0%B9%D1%81%D0%BA%D0%B8%D0%B9&amp;newwindow=1&amp;biw=1366&amp;bih=623&amp;espv=2&amp;source=lnms&amp;tbm=isch&amp;sa=X&amp;ved=0ahUKEwjAsLmDs6zLAhUGMZoKHcDuDmkQ_AUICCgD&amp;dpr=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13.xml"/><Relationship Id="rId7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11" Type="http://schemas.openxmlformats.org/officeDocument/2006/relationships/slide" Target="slide7.xml"/><Relationship Id="rId5" Type="http://schemas.openxmlformats.org/officeDocument/2006/relationships/slide" Target="slide9.xml"/><Relationship Id="rId10" Type="http://schemas.openxmlformats.org/officeDocument/2006/relationships/slide" Target="slide5.xml"/><Relationship Id="rId4" Type="http://schemas.openxmlformats.org/officeDocument/2006/relationships/image" Target="../media/image3.pn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6.png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916416" cy="1800200"/>
          </a:xfrm>
          <a:solidFill>
            <a:srgbClr val="FFFFFF">
              <a:alpha val="45098"/>
            </a:srgbClr>
          </a:solidFill>
          <a:ln>
            <a:solidFill>
              <a:srgbClr val="99CCFF"/>
            </a:solidFill>
          </a:ln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Edwardian Script ITC" pitchFamily="66" charset="0"/>
              </a:rPr>
              <a:t>The Royal Parks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2232248"/>
          </a:xfrm>
          <a:solidFill>
            <a:schemeClr val="bg1">
              <a:alpha val="49000"/>
            </a:schemeClr>
          </a:solidFill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</a:pPr>
            <a:r>
              <a:rPr lang="ru-RU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резентация к уроку</a:t>
            </a:r>
            <a:endParaRPr lang="en-US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>
              <a:spcBef>
                <a:spcPts val="0"/>
              </a:spcBef>
            </a:pPr>
            <a:r>
              <a:rPr lang="ru-RU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учащихся </a:t>
            </a:r>
            <a:r>
              <a:rPr lang="ru-RU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5-6 </a:t>
            </a:r>
            <a:r>
              <a:rPr lang="ru-RU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классов</a:t>
            </a:r>
          </a:p>
          <a:p>
            <a:pPr lvl="0" algn="r">
              <a:spcBef>
                <a:spcPts val="0"/>
              </a:spcBef>
            </a:pPr>
            <a:endParaRPr lang="en-US" sz="20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>
              <a:spcBef>
                <a:spcPts val="0"/>
              </a:spcBef>
            </a:pPr>
            <a:r>
              <a:rPr lang="ru-RU" sz="20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Аксёнова Анастасия Сергеевна,</a:t>
            </a:r>
            <a:endParaRPr lang="ru-RU" sz="20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>
              <a:spcBef>
                <a:spcPts val="0"/>
              </a:spcBef>
            </a:pPr>
            <a:r>
              <a:rPr lang="ru-RU" sz="20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английского языка</a:t>
            </a:r>
          </a:p>
          <a:p>
            <a:pPr lvl="0" algn="r">
              <a:spcBef>
                <a:spcPts val="0"/>
              </a:spcBef>
            </a:pPr>
            <a:r>
              <a:rPr lang="ru-RU" sz="20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ЦО №18 г</a:t>
            </a:r>
            <a:r>
              <a:rPr lang="ru-RU" sz="20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sz="20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Тулы</a:t>
            </a:r>
            <a:endParaRPr lang="ru-RU" sz="20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>
              <a:spcBef>
                <a:spcPts val="0"/>
              </a:spcBef>
            </a:pPr>
            <a:endParaRPr lang="ru-RU" sz="20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>
              <a:spcBef>
                <a:spcPts val="0"/>
              </a:spcBef>
            </a:pPr>
            <a:r>
              <a:rPr lang="ru-RU" sz="20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2016</a:t>
            </a:r>
            <a:endParaRPr lang="ru-RU" sz="2000" b="1" i="1" dirty="0">
              <a:solidFill>
                <a:srgbClr val="8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63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770" y="3922250"/>
            <a:ext cx="4109653" cy="156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8830" y="2414163"/>
            <a:ext cx="3400742" cy="115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2276873"/>
            <a:ext cx="3539812" cy="1376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7" y="332656"/>
            <a:ext cx="8136904" cy="201622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Hyde Park is home to …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2641695"/>
            <a:ext cx="2642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b) pelicans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3247" y="4097234"/>
            <a:ext cx="30723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c) the Joy of 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Life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fountain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33204" y="2413978"/>
            <a:ext cx="30156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a) Peter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Pan </a:t>
            </a:r>
            <a:endParaRPr lang="en-US" sz="360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statue</a:t>
            </a:r>
          </a:p>
        </p:txBody>
      </p:sp>
    </p:spTree>
    <p:extLst>
      <p:ext uri="{BB962C8B-B14F-4D97-AF65-F5344CB8AC3E}">
        <p14:creationId xmlns:p14="http://schemas.microsoft.com/office/powerpoint/2010/main" val="33442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7"/>
            <a:ext cx="7992888" cy="2736305"/>
          </a:xfrm>
        </p:spPr>
        <p:txBody>
          <a:bodyPr>
            <a:prstTxWarp prst="textDeflate">
              <a:avLst/>
            </a:prstTxWarp>
            <a:no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  <a:t>Kensington Gardens, </a:t>
            </a:r>
            <a:b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</a:br>
            <a: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  <a:t>A Royal Park</a:t>
            </a:r>
            <a:endParaRPr lang="ru-RU" sz="54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Pictures\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063" y="2708920"/>
            <a:ext cx="7181699" cy="423386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46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803" y="2340937"/>
            <a:ext cx="3408526" cy="130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770" y="3914251"/>
            <a:ext cx="4622018" cy="156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0936"/>
            <a:ext cx="4591136" cy="1250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7" y="1196752"/>
            <a:ext cx="8136904" cy="115212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itchFamily="34" charset="0"/>
              </a:rPr>
              <a:t>It is home to … </a:t>
            </a:r>
            <a: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73980" y="2457080"/>
            <a:ext cx="29147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b) Peter </a:t>
            </a:r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Pan</a:t>
            </a:r>
          </a:p>
          <a:p>
            <a:pPr algn="ctr"/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statue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03247" y="4097234"/>
            <a:ext cx="3613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c) the old </a:t>
            </a:r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Royal</a:t>
            </a:r>
          </a:p>
          <a:p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Observatory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2321" y="2390938"/>
            <a:ext cx="41495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a) The Serpentine</a:t>
            </a:r>
          </a:p>
          <a:p>
            <a:pPr algn="ctr"/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Bridge</a:t>
            </a:r>
          </a:p>
        </p:txBody>
      </p:sp>
    </p:spTree>
    <p:extLst>
      <p:ext uri="{BB962C8B-B14F-4D97-AF65-F5344CB8AC3E}">
        <p14:creationId xmlns:p14="http://schemas.microsoft.com/office/powerpoint/2010/main" val="254057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31137"/>
            <a:ext cx="7772400" cy="1944216"/>
          </a:xfrm>
        </p:spPr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en-US" sz="7200" b="1" dirty="0">
                <a:solidFill>
                  <a:srgbClr val="008000"/>
                </a:solidFill>
                <a:latin typeface="Arial Rounded MT Bold" pitchFamily="34" charset="0"/>
              </a:rPr>
              <a:t>The Regent’s Park</a:t>
            </a:r>
            <a:endParaRPr lang="ru-RU" sz="72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Pictures\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094" y="2420888"/>
            <a:ext cx="6646655" cy="4169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305" y="2027667"/>
            <a:ext cx="4109653" cy="156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7533" y="3914250"/>
            <a:ext cx="4622018" cy="156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17" y="2219147"/>
            <a:ext cx="4011231" cy="155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34399"/>
            <a:ext cx="8136904" cy="115212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3300"/>
                </a:solidFill>
                <a:latin typeface="Arial Rounded MT Bold" pitchFamily="34" charset="0"/>
              </a:rPr>
              <a:t>The Regent’s </a:t>
            </a:r>
            <a:r>
              <a:rPr lang="en-US" b="1" dirty="0" smtClean="0">
                <a:solidFill>
                  <a:srgbClr val="003300"/>
                </a:solidFill>
                <a:latin typeface="Arial Rounded MT Bold" pitchFamily="34" charset="0"/>
              </a:rPr>
              <a:t>Park is </a:t>
            </a:r>
            <a:r>
              <a:rPr lang="en-US" b="1" dirty="0">
                <a:solidFill>
                  <a:srgbClr val="003300"/>
                </a:solidFill>
                <a:latin typeface="Arial Rounded MT Bold" pitchFamily="34" charset="0"/>
              </a:rPr>
              <a:t>host to </a:t>
            </a:r>
            <a:r>
              <a:rPr lang="en-US" b="1" dirty="0" smtClean="0">
                <a:solidFill>
                  <a:srgbClr val="003300"/>
                </a:solidFill>
                <a:latin typeface="Arial Rounded MT Bold" pitchFamily="34" charset="0"/>
              </a:rPr>
              <a:t>…</a:t>
            </a:r>
            <a:br>
              <a:rPr lang="en-US" b="1" dirty="0" smtClean="0">
                <a:solidFill>
                  <a:srgbClr val="003300"/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82013" y="2457629"/>
            <a:ext cx="36984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b) </a:t>
            </a:r>
            <a:r>
              <a:rPr lang="en-US" sz="4000" dirty="0">
                <a:solidFill>
                  <a:srgbClr val="003300"/>
                </a:solidFill>
                <a:latin typeface="Arial Rounded MT Bold" pitchFamily="34" charset="0"/>
                <a:ea typeface="+mj-ea"/>
                <a:cs typeface="+mj-cs"/>
              </a:rPr>
              <a:t>London Zoo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3247" y="4097234"/>
            <a:ext cx="40305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c) the </a:t>
            </a:r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Serpentine</a:t>
            </a:r>
          </a:p>
          <a:p>
            <a:pPr algn="ctr"/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Gallery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2387456"/>
            <a:ext cx="34403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a) </a:t>
            </a:r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the Prime</a:t>
            </a:r>
          </a:p>
          <a:p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 Meridian Line </a:t>
            </a:r>
            <a:endParaRPr lang="en-US" sz="3600" dirty="0" smtClean="0">
              <a:solidFill>
                <a:srgbClr val="0033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1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6600" dirty="0" smtClean="0">
                <a:solidFill>
                  <a:srgbClr val="006600"/>
                </a:solidFill>
                <a:latin typeface="Arial Rounded MT Bold" pitchFamily="34" charset="0"/>
              </a:rPr>
              <a:t>St James's Park</a:t>
            </a:r>
            <a:endParaRPr lang="ru-RU" sz="6600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Pictures\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455" y="2348880"/>
            <a:ext cx="6903286" cy="41299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00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36" y="2407078"/>
            <a:ext cx="3408526" cy="130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770" y="3914251"/>
            <a:ext cx="4622018" cy="156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457080"/>
            <a:ext cx="4104456" cy="1250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7" y="1196752"/>
            <a:ext cx="8136904" cy="115212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rial Rounded MT Bold" pitchFamily="34" charset="0"/>
              </a:rPr>
              <a:t>It is </a:t>
            </a:r>
            <a: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  <a:t>famous for its … </a:t>
            </a:r>
            <a:b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Arial Rounded MT Bold" pitchFamily="34" charset="0"/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18890" y="2543254"/>
            <a:ext cx="29964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b) </a:t>
            </a:r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Speaker’s</a:t>
            </a:r>
          </a:p>
          <a:p>
            <a:pPr algn="ctr"/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Corner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03247" y="4097234"/>
            <a:ext cx="3613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c) the old </a:t>
            </a:r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Royal</a:t>
            </a:r>
          </a:p>
          <a:p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Observatory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9046" y="2617934"/>
            <a:ext cx="2627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 Rounded MT Bold" pitchFamily="34" charset="0"/>
              </a:rPr>
              <a:t>a) </a:t>
            </a:r>
            <a:r>
              <a:rPr lang="en-US" sz="3600" dirty="0">
                <a:solidFill>
                  <a:srgbClr val="0070C0"/>
                </a:solidFill>
                <a:latin typeface="Arial Rounded MT Bold" pitchFamily="34" charset="0"/>
              </a:rPr>
              <a:t>pelicans</a:t>
            </a:r>
          </a:p>
        </p:txBody>
      </p:sp>
    </p:spTree>
    <p:extLst>
      <p:ext uri="{BB962C8B-B14F-4D97-AF65-F5344CB8AC3E}">
        <p14:creationId xmlns:p14="http://schemas.microsoft.com/office/powerpoint/2010/main" val="29519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en-US" sz="8000" b="1" dirty="0">
                <a:solidFill>
                  <a:srgbClr val="006600"/>
                </a:solidFill>
                <a:latin typeface="Arial Rounded MT Bold" pitchFamily="34" charset="0"/>
              </a:rPr>
              <a:t>The Green Park</a:t>
            </a:r>
            <a:endParaRPr lang="ru-RU" sz="8000" b="1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Pictures\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44" y="2348880"/>
            <a:ext cx="7634707" cy="42967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11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159" y="2822415"/>
            <a:ext cx="3240368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19" y="2822415"/>
            <a:ext cx="3673974" cy="124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33566"/>
            <a:ext cx="8229600" cy="182553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6600"/>
                </a:solidFill>
                <a:latin typeface="Arial Rounded MT Bold" pitchFamily="34" charset="0"/>
              </a:rPr>
              <a:t>The Green </a:t>
            </a:r>
            <a:r>
              <a:rPr lang="en-US" b="1" dirty="0" smtClean="0">
                <a:solidFill>
                  <a:srgbClr val="006600"/>
                </a:solidFill>
                <a:latin typeface="Arial Rounded MT Bold" pitchFamily="34" charset="0"/>
              </a:rPr>
              <a:t>Park is … of </a:t>
            </a:r>
            <a:r>
              <a:rPr lang="en-US" b="1" dirty="0">
                <a:solidFill>
                  <a:srgbClr val="006600"/>
                </a:solidFill>
                <a:latin typeface="Arial Rounded MT Bold" pitchFamily="34" charset="0"/>
              </a:rPr>
              <a:t>the capital's eight Royal Parks.</a:t>
            </a:r>
            <a: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006600"/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</a:b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8730" y="2867109"/>
            <a:ext cx="26853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6600"/>
                </a:solidFill>
                <a:latin typeface="Arial Rounded MT Bold" pitchFamily="34" charset="0"/>
              </a:rPr>
              <a:t>b) t</a:t>
            </a:r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he most</a:t>
            </a:r>
          </a:p>
          <a:p>
            <a:pPr algn="ctr"/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beautiful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50011" y="2968355"/>
            <a:ext cx="32394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a) the largest 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3234222" cy="124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89217" y="4175756"/>
            <a:ext cx="20553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c) </a:t>
            </a:r>
            <a:r>
              <a:rPr lang="en-US" sz="3600" dirty="0">
                <a:solidFill>
                  <a:srgbClr val="006600"/>
                </a:solidFill>
                <a:latin typeface="Arial Rounded MT Bold" pitchFamily="34" charset="0"/>
              </a:rPr>
              <a:t>t</a:t>
            </a:r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he </a:t>
            </a:r>
          </a:p>
          <a:p>
            <a:r>
              <a:rPr lang="en-US" sz="3600" dirty="0" smtClean="0">
                <a:solidFill>
                  <a:srgbClr val="006600"/>
                </a:solidFill>
                <a:latin typeface="Arial Rounded MT Bold" pitchFamily="34" charset="0"/>
              </a:rPr>
              <a:t>smallest</a:t>
            </a:r>
            <a:endParaRPr lang="en-US" sz="3600" dirty="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52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301006"/>
          </a:xfrm>
        </p:spPr>
        <p:txBody>
          <a:bodyPr/>
          <a:lstStyle/>
          <a:p>
            <a:r>
              <a:rPr lang="en-US" b="1" dirty="0">
                <a:solidFill>
                  <a:srgbClr val="7CCA62">
                    <a:lumMod val="50000"/>
                  </a:srgbClr>
                </a:solidFill>
                <a:latin typeface="Times New Roman"/>
              </a:rPr>
              <a:t>Information resources: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036496" cy="590465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5600" dirty="0">
                <a:solidFill>
                  <a:prstClr val="black"/>
                </a:solidFill>
                <a:hlinkClick r:id="rId2"/>
              </a:rPr>
              <a:t>http://www.visitlondon.com/</a:t>
            </a:r>
            <a:r>
              <a:rPr lang="en-US" sz="5600" dirty="0">
                <a:solidFill>
                  <a:prstClr val="black"/>
                </a:solidFill>
              </a:rPr>
              <a:t> Free London Attractions</a:t>
            </a:r>
          </a:p>
          <a:p>
            <a:r>
              <a:rPr lang="en-US" sz="5600" dirty="0" smtClean="0">
                <a:hlinkClick r:id="rId3"/>
              </a:rPr>
              <a:t>https://www.royalparks.org.uk/</a:t>
            </a:r>
            <a:r>
              <a:rPr lang="en-US" sz="5600" dirty="0" smtClean="0"/>
              <a:t>  the Royal Parks of London</a:t>
            </a:r>
          </a:p>
          <a:p>
            <a:r>
              <a:rPr lang="en-US" sz="5600" dirty="0" smtClean="0">
                <a:hlinkClick r:id="rId4"/>
              </a:rPr>
              <a:t>https://www.google.ru/search?q=the+Royal+Parks+of+London&amp;newwindow=1&amp;rlz=1C2GKLA_enRU649RU649&amp;biw=1366&amp;bih=667&amp;source=lnms&amp;tbm=isch&amp;sa=X&amp;ved=0ahUKEwi217mSk6zLAhVGApoKHTCfDV0Q_AUIBigB&amp;dpr=1</a:t>
            </a:r>
            <a:r>
              <a:rPr lang="en-US" sz="5600" dirty="0" smtClean="0"/>
              <a:t> the Royal Parks of London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5"/>
              </a:rPr>
              <a:t>https://www.google.ru/search?q=bushy+park&amp;newwindow=1&amp;biw=1366&amp;bih=667&amp;source=lnms&amp;tbm=isch&amp;sa=X&amp;ved=0ahUKEwjus9foiKzLAhXmApoKHQdpBPMQ_AUIBygC&amp;dpr=1</a:t>
            </a:r>
            <a:r>
              <a:rPr lang="en-US" sz="5600" dirty="0">
                <a:solidFill>
                  <a:prstClr val="black"/>
                </a:solidFill>
              </a:rPr>
              <a:t> Bushy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6"/>
              </a:rPr>
              <a:t>https://www.google.ru/search?q=Greenwich+Park&amp;newwindow=1&amp;rlz=1C2GKLA_enRU649RU649&amp;biw=1366&amp;bih=667&amp;source=lnms&amp;tbm=isch&amp;sa=X&amp;ved=0ahUKEwi59Nz0hazLAhXRa5oKHUJVDZsQ_AUIBygC&amp;dpr=1</a:t>
            </a:r>
            <a:r>
              <a:rPr lang="en-US" sz="5600" dirty="0">
                <a:solidFill>
                  <a:prstClr val="black"/>
                </a:solidFill>
              </a:rPr>
              <a:t> Greenwich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7"/>
              </a:rPr>
              <a:t>https://www.google.ru/search?q=hyde+park&amp;newwindow=1&amp;rlz=1C2GKLA_enRU649RU649&amp;biw=1366&amp;bih=667&amp;source=lnms&amp;tbm=isch&amp;sa=X&amp;ved=0ahUKEwisx7uC6qvLAhUFYpoKHfhXCvwQ_AUIBigB</a:t>
            </a:r>
            <a:r>
              <a:rPr lang="en-US" sz="5600" dirty="0">
                <a:solidFill>
                  <a:prstClr val="black"/>
                </a:solidFill>
              </a:rPr>
              <a:t> Hyde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8"/>
              </a:rPr>
              <a:t>https://www.google.ru/search?q=Kensington+Gardens&amp;newwindow=1&amp;biw=1366&amp;bih=667&amp;source=lnms&amp;tbm=isch&amp;sa=X&amp;ved=0ahUKEwiS8IKC9avLAhWlJ5oKHdilDCYQ_AUIBigB&amp;dpr=1</a:t>
            </a:r>
            <a:r>
              <a:rPr lang="en-US" sz="5600" dirty="0">
                <a:solidFill>
                  <a:prstClr val="black"/>
                </a:solidFill>
              </a:rPr>
              <a:t> Kensington </a:t>
            </a:r>
            <a:r>
              <a:rPr lang="en-US" sz="5600" dirty="0" smtClean="0">
                <a:solidFill>
                  <a:prstClr val="black"/>
                </a:solidFill>
              </a:rPr>
              <a:t>Gardens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9"/>
              </a:rPr>
              <a:t>https://www.google.ru/search?q=richmond+park&amp;newwindow=1&amp;rlz=1C2GKLA_enRU649RU649&amp;biw=1366&amp;bih=667&amp;source=lnms&amp;tbm=isch&amp;sa=X&amp;ved=0ahUKEwjyi9DK_qvLAhVLAZoKHQzwClQQ_AUIBigB&amp;dpr=1</a:t>
            </a:r>
            <a:r>
              <a:rPr lang="en-US" sz="5600" dirty="0">
                <a:solidFill>
                  <a:prstClr val="black"/>
                </a:solidFill>
              </a:rPr>
              <a:t> Richmond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0"/>
              </a:rPr>
              <a:t>https://www.google.ru/search?q=St+James%27s+Park&amp;newwindow=1&amp;biw=1366&amp;bih=667&amp;source=lnms&amp;tbm=isch&amp;sa=X&amp;ved=0ahUKEwivk8ughazLAhXjbZoKHVSHB_kQ_AUIBigB&amp;dpr=1</a:t>
            </a:r>
            <a:r>
              <a:rPr lang="en-US" sz="5600" dirty="0">
                <a:solidFill>
                  <a:prstClr val="black"/>
                </a:solidFill>
              </a:rPr>
              <a:t> St James's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1"/>
              </a:rPr>
              <a:t>https://www.google.ru/search?q=Green+Park&amp;newwindow=1&amp;biw=1366&amp;bih=667&amp;source=lnms&amp;tbm=isch&amp;sa=X&amp;ved=0ahUKEwjwtfKMjqzLAhWDd5oKHUAfAiMQ_AUIBygC&amp;dpr=1</a:t>
            </a:r>
            <a:r>
              <a:rPr lang="en-US" sz="5600" dirty="0">
                <a:solidFill>
                  <a:prstClr val="black"/>
                </a:solidFill>
              </a:rPr>
              <a:t> the Green </a:t>
            </a:r>
            <a:r>
              <a:rPr lang="en-US" sz="5600" dirty="0" smtClean="0">
                <a:solidFill>
                  <a:prstClr val="black"/>
                </a:solidFill>
              </a:rPr>
              <a:t>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2"/>
              </a:rPr>
              <a:t>https://www.google.ru/search?q=Regent%27s+Park&amp;newwindow=1&amp;rlz=1C2GKLA_enRU649RU649&amp;biw=1366&amp;bih=667&amp;source=lnms&amp;tbm=isch&amp;sa=X&amp;ved=0ahUKEwi0vc3O-KvLAhWIVywKHcTNBtsQ_AUIBigB&amp;dpr=1#newwindow=1&amp;tbm=isch&amp;q=regent%27s+park+zoo&amp;imgrc=4Mi7JMTKGeOHxM%3A</a:t>
            </a:r>
            <a:r>
              <a:rPr lang="en-US" sz="5600" dirty="0">
                <a:solidFill>
                  <a:prstClr val="black"/>
                </a:solidFill>
              </a:rPr>
              <a:t> London Zoo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3"/>
              </a:rPr>
              <a:t>https://www.google.ru/search?q=Regent%27s+Park&amp;newwindow=1&amp;rlz=1C2GKLA_enRU649RU649&amp;biw=1366&amp;bih=667&amp;source=lnms&amp;tbm=isch&amp;sa=X&amp;ved=0ahUKEwi0vc3O-KvLAhWIVywKHcTNBtsQ_AUIBigB&amp;dpr=1</a:t>
            </a:r>
            <a:r>
              <a:rPr lang="en-US" sz="5600" dirty="0">
                <a:solidFill>
                  <a:prstClr val="black"/>
                </a:solidFill>
              </a:rPr>
              <a:t> the Regent's </a:t>
            </a:r>
            <a:r>
              <a:rPr lang="en-US" sz="5600" dirty="0" smtClean="0">
                <a:solidFill>
                  <a:prstClr val="black"/>
                </a:solidFill>
              </a:rPr>
              <a:t>Park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4"/>
              </a:rPr>
              <a:t>https://www.google.ru/search?q=%D0%B0%D0%B2%D1%82%D0%BE%D0%B1%D1%83%D1%81+%</a:t>
            </a:r>
            <a:r>
              <a:rPr lang="en-US" sz="5600" dirty="0" smtClean="0">
                <a:solidFill>
                  <a:prstClr val="black"/>
                </a:solidFill>
                <a:hlinkClick r:id="rId14"/>
              </a:rPr>
              <a:t>D0%B0%D0%BD%D0%B3%D0%BB%D0%B8%D0%B9%D1%81%D0%BA%D0%B8%D0%B9&amp;newwindow=1&amp;biw=1366&amp;bih=623&amp;espv=2&amp;source=lnms&amp;tbm=isch&amp;sa=X&amp;ved=0ahUKEwjAsLmDs6zLAhUGMZoKHcDuDmkQ_AUICCgD&amp;dpr=1</a:t>
            </a:r>
            <a:r>
              <a:rPr lang="en-US" sz="5600" dirty="0">
                <a:solidFill>
                  <a:prstClr val="black"/>
                </a:solidFill>
              </a:rPr>
              <a:t>  The English </a:t>
            </a:r>
            <a:r>
              <a:rPr lang="en-US" sz="5600" dirty="0" smtClean="0">
                <a:solidFill>
                  <a:prstClr val="black"/>
                </a:solidFill>
              </a:rPr>
              <a:t>Bus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5"/>
              </a:rPr>
              <a:t>http://</a:t>
            </a:r>
            <a:r>
              <a:rPr lang="en-US" sz="5600" dirty="0" smtClean="0">
                <a:solidFill>
                  <a:prstClr val="black"/>
                </a:solidFill>
                <a:hlinkClick r:id="rId15"/>
              </a:rPr>
              <a:t>www.inlondonguide.co.uk/underground-tube-maps.html</a:t>
            </a:r>
            <a:r>
              <a:rPr lang="en-US" sz="5600" dirty="0" smtClean="0">
                <a:solidFill>
                  <a:prstClr val="black"/>
                </a:solidFill>
              </a:rPr>
              <a:t> map</a:t>
            </a:r>
            <a:endParaRPr lang="en-US" sz="5600" dirty="0">
              <a:solidFill>
                <a:prstClr val="black"/>
              </a:solidFill>
            </a:endParaRPr>
          </a:p>
          <a:p>
            <a:pPr lvl="0"/>
            <a:endParaRPr lang="en-US" sz="5600" dirty="0">
              <a:solidFill>
                <a:prstClr val="black"/>
              </a:solidFill>
            </a:endParaRPr>
          </a:p>
          <a:p>
            <a:pPr lvl="0"/>
            <a:endParaRPr lang="en-US" sz="5600" dirty="0">
              <a:solidFill>
                <a:prstClr val="black"/>
              </a:solidFill>
            </a:endParaRPr>
          </a:p>
          <a:p>
            <a:endParaRPr lang="en-US" sz="4800" dirty="0" smtClean="0"/>
          </a:p>
          <a:p>
            <a:endParaRPr lang="en-US" sz="4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94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37046"/>
            <a:ext cx="8838312" cy="574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0280" y="-372665"/>
            <a:ext cx="7772400" cy="2001465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altLang="ru-RU" sz="4000" b="1" i="1" dirty="0">
                <a:solidFill>
                  <a:srgbClr val="003300"/>
                </a:solidFill>
                <a:latin typeface="Caladea" pitchFamily="18" charset="0"/>
                <a:ea typeface="+mn-ea"/>
                <a:cs typeface="Times New Roman" pitchFamily="18" charset="0"/>
              </a:rPr>
              <a:t>Quiz</a:t>
            </a:r>
            <a:endParaRPr lang="ru-RU" altLang="ru-RU" sz="4000" b="1" i="1" dirty="0">
              <a:solidFill>
                <a:srgbClr val="0033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9" name="Picture 1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538" y="1372418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171" y="3660553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2139" y="3810885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590" y="4067267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647582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891" y="6136787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690" y="6063801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192" y="5551038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611559" y="188640"/>
            <a:ext cx="842194" cy="648072"/>
          </a:xfrm>
          <a:prstGeom prst="actionButtonHome">
            <a:avLst/>
          </a:prstGeom>
          <a:solidFill>
            <a:srgbClr val="339933">
              <a:alpha val="62745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4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472" y="908720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dirty="0" smtClean="0">
                <a:solidFill>
                  <a:srgbClr val="006600"/>
                </a:solidFill>
                <a:latin typeface="Arial Rounded MT Bold" pitchFamily="34" charset="0"/>
              </a:rPr>
              <a:t>Bushy Park</a:t>
            </a:r>
            <a:endParaRPr lang="ru-RU" sz="7200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Pictures\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348879"/>
            <a:ext cx="6502776" cy="43402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5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581" y="2044865"/>
            <a:ext cx="27686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5327" y="2020887"/>
            <a:ext cx="27686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376264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3300"/>
                </a:solidFill>
                <a:latin typeface="Arial Rounded MT Bold" pitchFamily="34" charset="0"/>
              </a:rPr>
              <a:t>Bushy Park is home to …</a:t>
            </a:r>
            <a:br>
              <a:rPr lang="en-US" b="1" dirty="0" smtClean="0">
                <a:solidFill>
                  <a:srgbClr val="003300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003300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003300"/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30015" y="2123057"/>
            <a:ext cx="2162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b) swans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351" y="2190807"/>
            <a:ext cx="2627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a) </a:t>
            </a:r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pelicans</a:t>
            </a: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955" y="3717032"/>
            <a:ext cx="27622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414856" y="3791253"/>
            <a:ext cx="1776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c) </a:t>
            </a:r>
            <a:r>
              <a:rPr lang="en-US" sz="3600" dirty="0">
                <a:solidFill>
                  <a:srgbClr val="003300"/>
                </a:solidFill>
                <a:latin typeface="Arial Rounded MT Bold" pitchFamily="34" charset="0"/>
              </a:rPr>
              <a:t>deer</a:t>
            </a:r>
          </a:p>
        </p:txBody>
      </p:sp>
    </p:spTree>
    <p:extLst>
      <p:ext uri="{BB962C8B-B14F-4D97-AF65-F5344CB8AC3E}">
        <p14:creationId xmlns:p14="http://schemas.microsoft.com/office/powerpoint/2010/main" val="229116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988424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b="1" dirty="0" smtClean="0">
                <a:solidFill>
                  <a:srgbClr val="008000"/>
                </a:solidFill>
                <a:latin typeface="Arial Rounded MT Bold" pitchFamily="34" charset="0"/>
              </a:rPr>
              <a:t>Richmond Park</a:t>
            </a:r>
            <a:endParaRPr lang="ru-RU" sz="72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Pictures\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520740" cy="43370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401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980" y="3326807"/>
            <a:ext cx="27686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5327" y="2020887"/>
            <a:ext cx="27686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216024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Richmond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Park is home to …</a:t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30015" y="2123057"/>
            <a:ext cx="2079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</a:rPr>
              <a:t>b) ducks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09459" y="3472749"/>
            <a:ext cx="2627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</a:rPr>
              <a:t>c) pelicans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77115"/>
            <a:ext cx="27622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5616" y="2123055"/>
            <a:ext cx="1776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</a:rPr>
              <a:t>a) deer</a:t>
            </a:r>
          </a:p>
        </p:txBody>
      </p:sp>
    </p:spTree>
    <p:extLst>
      <p:ext uri="{BB962C8B-B14F-4D97-AF65-F5344CB8AC3E}">
        <p14:creationId xmlns:p14="http://schemas.microsoft.com/office/powerpoint/2010/main" val="187438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dirty="0" smtClean="0">
                <a:solidFill>
                  <a:srgbClr val="008000"/>
                </a:solidFill>
                <a:latin typeface="Arial Rounded MT Bold" pitchFamily="34" charset="0"/>
              </a:rPr>
              <a:t>Greenwich Park</a:t>
            </a:r>
            <a:endParaRPr lang="ru-RU" sz="7200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Pictures\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382269"/>
            <a:ext cx="6994966" cy="43924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5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305" y="2027667"/>
            <a:ext cx="4109653" cy="156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770" y="3914251"/>
            <a:ext cx="4622018" cy="1566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77115"/>
            <a:ext cx="4312500" cy="166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7" y="1196752"/>
            <a:ext cx="8136904" cy="115212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Arial Rounded MT Bold" pitchFamily="34" charset="0"/>
              </a:rPr>
              <a:t>The park is host to </a:t>
            </a:r>
            <a:r>
              <a:rPr lang="en-US" b="1" dirty="0" smtClean="0">
                <a:solidFill>
                  <a:srgbClr val="7030A0"/>
                </a:solidFill>
                <a:latin typeface="Arial Rounded MT Bold" pitchFamily="34" charset="0"/>
              </a:rPr>
              <a:t>…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1378496" cy="28411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09606" y="2149059"/>
            <a:ext cx="34403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  <a:latin typeface="Arial Rounded MT Bold" pitchFamily="34" charset="0"/>
              </a:rPr>
              <a:t>b) the </a:t>
            </a:r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Prime</a:t>
            </a:r>
          </a:p>
          <a:p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7030A0"/>
                </a:solidFill>
                <a:latin typeface="Arial Rounded MT Bold" pitchFamily="34" charset="0"/>
              </a:rPr>
              <a:t>Meridian Line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3247" y="4097234"/>
            <a:ext cx="38788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  <a:latin typeface="Arial Rounded MT Bold" pitchFamily="34" charset="0"/>
              </a:rPr>
              <a:t>c) the </a:t>
            </a:r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stunning</a:t>
            </a:r>
          </a:p>
          <a:p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dirty="0">
                <a:solidFill>
                  <a:srgbClr val="7030A0"/>
                </a:solidFill>
                <a:latin typeface="Arial Rounded MT Bold" pitchFamily="34" charset="0"/>
              </a:rPr>
              <a:t>Albert Memorial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4803" y="2186363"/>
            <a:ext cx="36459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a) the famous</a:t>
            </a:r>
          </a:p>
          <a:p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dirty="0" err="1">
                <a:solidFill>
                  <a:srgbClr val="7030A0"/>
                </a:solidFill>
                <a:latin typeface="Arial Rounded MT Bold" pitchFamily="34" charset="0"/>
              </a:rPr>
              <a:t>Archiles</a:t>
            </a:r>
            <a:r>
              <a:rPr lang="en-US" sz="3600" dirty="0">
                <a:solidFill>
                  <a:srgbClr val="7030A0"/>
                </a:solidFill>
                <a:latin typeface="Arial Rounded MT Bold" pitchFamily="34" charset="0"/>
              </a:rPr>
              <a:t> statue</a:t>
            </a:r>
          </a:p>
        </p:txBody>
      </p:sp>
    </p:spTree>
    <p:extLst>
      <p:ext uri="{BB962C8B-B14F-4D97-AF65-F5344CB8AC3E}">
        <p14:creationId xmlns:p14="http://schemas.microsoft.com/office/powerpoint/2010/main" val="401592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990656" cy="2306687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8800" b="1" dirty="0" smtClean="0">
                <a:solidFill>
                  <a:srgbClr val="008000"/>
                </a:solidFill>
                <a:latin typeface="Arial Rounded MT Bold" pitchFamily="34" charset="0"/>
              </a:rPr>
              <a:t>Hyde Park</a:t>
            </a:r>
            <a:endParaRPr lang="ru-RU" sz="88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Pictures\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64903"/>
            <a:ext cx="7347214" cy="40544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66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339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19</vt:i4>
      </vt:variant>
    </vt:vector>
  </HeadingPairs>
  <TitlesOfParts>
    <vt:vector size="34" baseType="lpstr">
      <vt:lpstr>Тема Office</vt:lpstr>
      <vt:lpstr>1_Тема Office</vt:lpstr>
      <vt:lpstr>4_Тема Office</vt:lpstr>
      <vt:lpstr>6_Тема Office</vt:lpstr>
      <vt:lpstr>12_Тема Office</vt:lpstr>
      <vt:lpstr>19_Тема Office</vt:lpstr>
      <vt:lpstr>24_Тема Office</vt:lpstr>
      <vt:lpstr>29_Тема Office</vt:lpstr>
      <vt:lpstr>33_Тема Office</vt:lpstr>
      <vt:lpstr>3_Тема Office</vt:lpstr>
      <vt:lpstr>32_Тема Office</vt:lpstr>
      <vt:lpstr>34_Тема Office</vt:lpstr>
      <vt:lpstr>35_Тема Office</vt:lpstr>
      <vt:lpstr>2_Тема Office</vt:lpstr>
      <vt:lpstr>5_Тема Office</vt:lpstr>
      <vt:lpstr>The Royal Parks</vt:lpstr>
      <vt:lpstr>Quiz</vt:lpstr>
      <vt:lpstr>Bushy Park</vt:lpstr>
      <vt:lpstr>Bushy Park is home to …   </vt:lpstr>
      <vt:lpstr>Richmond Park</vt:lpstr>
      <vt:lpstr>Richmond Park is home to …   </vt:lpstr>
      <vt:lpstr>Greenwich Park</vt:lpstr>
      <vt:lpstr>The park is host to …   </vt:lpstr>
      <vt:lpstr>Hyde Park</vt:lpstr>
      <vt:lpstr>Hyde Park is home to … </vt:lpstr>
      <vt:lpstr>Kensington Gardens,  A Royal Park</vt:lpstr>
      <vt:lpstr>It is home to …   </vt:lpstr>
      <vt:lpstr>The Regent’s Park</vt:lpstr>
      <vt:lpstr>The Regent’s Park is host to …   </vt:lpstr>
      <vt:lpstr>St James's Park</vt:lpstr>
      <vt:lpstr>It is famous for its …   </vt:lpstr>
      <vt:lpstr>The Green Park</vt:lpstr>
      <vt:lpstr>The Green Park is … of the capital's eight Royal Parks.  </vt:lpstr>
      <vt:lpstr>Information resources: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Bushy Park</dc:title>
  <dc:creator>Windows User</dc:creator>
  <cp:lastModifiedBy>Windows User</cp:lastModifiedBy>
  <cp:revision>30</cp:revision>
  <dcterms:created xsi:type="dcterms:W3CDTF">2016-03-06T11:30:33Z</dcterms:created>
  <dcterms:modified xsi:type="dcterms:W3CDTF">2017-08-26T15:00:19Z</dcterms:modified>
</cp:coreProperties>
</file>