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7" r:id="rId2"/>
    <p:sldId id="258" r:id="rId3"/>
    <p:sldId id="260" r:id="rId4"/>
    <p:sldId id="261" r:id="rId5"/>
    <p:sldId id="274" r:id="rId6"/>
    <p:sldId id="263" r:id="rId7"/>
    <p:sldId id="262" r:id="rId8"/>
    <p:sldId id="275" r:id="rId9"/>
    <p:sldId id="276" r:id="rId10"/>
    <p:sldId id="264" r:id="rId11"/>
    <p:sldId id="265" r:id="rId12"/>
    <p:sldId id="266" r:id="rId13"/>
    <p:sldId id="267" r:id="rId14"/>
    <p:sldId id="277" r:id="rId15"/>
    <p:sldId id="268" r:id="rId16"/>
    <p:sldId id="269" r:id="rId17"/>
    <p:sldId id="271" r:id="rId18"/>
    <p:sldId id="270" r:id="rId19"/>
    <p:sldId id="272" r:id="rId20"/>
    <p:sldId id="273" r:id="rId21"/>
    <p:sldId id="25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82" d="100"/>
          <a:sy n="82" d="100"/>
        </p:scale>
        <p:origin x="126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Начальная</a:t>
            </a:r>
            <a:r>
              <a:rPr lang="ru-RU" sz="2200" baseline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7.6458665609659179E-2"/>
          <c:y val="0.13667865406259208"/>
          <c:w val="0.78595168659473336"/>
          <c:h val="0.54434559009872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 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Здоровье</c:v>
                </c:pt>
                <c:pt idx="1">
                  <c:v>Огонь</c:v>
                </c:pt>
                <c:pt idx="2">
                  <c:v>Орудие труда</c:v>
                </c:pt>
                <c:pt idx="3">
                  <c:v>Ценность</c:v>
                </c:pt>
                <c:pt idx="4">
                  <c:v>Строительство</c:v>
                </c:pt>
                <c:pt idx="5">
                  <c:v>Удобрение</c:v>
                </c:pt>
                <c:pt idx="6">
                  <c:v>Техника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11</c:v>
                </c:pt>
                <c:pt idx="4">
                  <c:v>21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561248"/>
        <c:axId val="1375562880"/>
      </c:barChart>
      <c:catAx>
        <c:axId val="1375561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75562880"/>
        <c:crosses val="autoZero"/>
        <c:auto val="1"/>
        <c:lblAlgn val="ctr"/>
        <c:lblOffset val="100"/>
        <c:noMultiLvlLbl val="0"/>
      </c:catAx>
      <c:valAx>
        <c:axId val="1375562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556124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/>
            </a:pPr>
            <a:endParaRPr lang="ru-RU"/>
          </a:p>
        </c:txPr>
      </c:legendEntry>
      <c:layout>
        <c:manualLayout>
          <c:xMode val="edge"/>
          <c:yMode val="edge"/>
          <c:x val="0.86211901596621099"/>
          <c:y val="0.48261646451521506"/>
          <c:w val="0.13310574025469038"/>
          <c:h val="0.111554380802494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Бабушки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Массаж</c:v>
                </c:pt>
                <c:pt idx="1">
                  <c:v>Баня</c:v>
                </c:pt>
                <c:pt idx="2">
                  <c:v>Лекарство</c:v>
                </c:pt>
                <c:pt idx="3">
                  <c:v>Больные места</c:v>
                </c:pt>
                <c:pt idx="4">
                  <c:v>Успокоение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8275744"/>
        <c:axId val="1378276832"/>
      </c:barChart>
      <c:catAx>
        <c:axId val="1378275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78276832"/>
        <c:crosses val="autoZero"/>
        <c:auto val="1"/>
        <c:lblAlgn val="ctr"/>
        <c:lblOffset val="100"/>
        <c:noMultiLvlLbl val="0"/>
      </c:catAx>
      <c:valAx>
        <c:axId val="1378276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8275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301E56-0BCC-4666-9E5F-ED5DBF9D42FB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4CED763F-5600-408A-82CC-7BA63BE1BBE3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Магматические</a:t>
          </a:r>
          <a:endParaRPr lang="ru-RU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EA4E0CE-CC3A-4634-9C08-B609536F059C}" type="parTrans" cxnId="{657A79F2-99B8-493F-AB7F-CF8FCE9BDD5E}">
      <dgm:prSet/>
      <dgm:spPr/>
      <dgm:t>
        <a:bodyPr/>
        <a:lstStyle/>
        <a:p>
          <a:endParaRPr lang="ru-RU"/>
        </a:p>
      </dgm:t>
    </dgm:pt>
    <dgm:pt modelId="{D193C6C4-4A77-42B1-BD60-9D4E4EF5F79F}" type="sibTrans" cxnId="{657A79F2-99B8-493F-AB7F-CF8FCE9BDD5E}">
      <dgm:prSet/>
      <dgm:spPr/>
      <dgm:t>
        <a:bodyPr/>
        <a:lstStyle/>
        <a:p>
          <a:endParaRPr lang="ru-RU"/>
        </a:p>
      </dgm:t>
    </dgm:pt>
    <dgm:pt modelId="{35258AF1-187B-4727-A666-7D3B2714FBDD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Осадочные</a:t>
          </a:r>
          <a:endParaRPr lang="ru-RU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0844600-3958-473F-8D7D-0C00FB647B7C}" type="parTrans" cxnId="{28DC33AB-5A96-43DF-8EBD-BB29F725A16B}">
      <dgm:prSet/>
      <dgm:spPr/>
      <dgm:t>
        <a:bodyPr/>
        <a:lstStyle/>
        <a:p>
          <a:endParaRPr lang="ru-RU"/>
        </a:p>
      </dgm:t>
    </dgm:pt>
    <dgm:pt modelId="{E6A833C2-DC3F-4495-8754-67BB628C5BF4}" type="sibTrans" cxnId="{28DC33AB-5A96-43DF-8EBD-BB29F725A16B}">
      <dgm:prSet/>
      <dgm:spPr/>
      <dgm:t>
        <a:bodyPr/>
        <a:lstStyle/>
        <a:p>
          <a:endParaRPr lang="ru-RU"/>
        </a:p>
      </dgm:t>
    </dgm:pt>
    <dgm:pt modelId="{D50B371E-F498-4A54-B14A-9BFE09132572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Метаморфические</a:t>
          </a:r>
          <a:endParaRPr lang="ru-RU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AF372A3-BA18-4EFB-B217-3D9858C2D3C4}" type="parTrans" cxnId="{3A009AD4-0005-454D-8479-1DD1BE722B81}">
      <dgm:prSet/>
      <dgm:spPr/>
      <dgm:t>
        <a:bodyPr/>
        <a:lstStyle/>
        <a:p>
          <a:endParaRPr lang="ru-RU"/>
        </a:p>
      </dgm:t>
    </dgm:pt>
    <dgm:pt modelId="{FE172586-3E44-4407-86C0-7A508AAA8FE3}" type="sibTrans" cxnId="{3A009AD4-0005-454D-8479-1DD1BE722B81}">
      <dgm:prSet/>
      <dgm:spPr/>
      <dgm:t>
        <a:bodyPr/>
        <a:lstStyle/>
        <a:p>
          <a:endParaRPr lang="ru-RU"/>
        </a:p>
      </dgm:t>
    </dgm:pt>
    <dgm:pt modelId="{5C045AB1-E356-4E2E-B9AC-D175AB818932}" type="pres">
      <dgm:prSet presAssocID="{9E301E56-0BCC-4666-9E5F-ED5DBF9D42FB}" presName="compositeShape" presStyleCnt="0">
        <dgm:presLayoutVars>
          <dgm:dir/>
          <dgm:resizeHandles/>
        </dgm:presLayoutVars>
      </dgm:prSet>
      <dgm:spPr/>
    </dgm:pt>
    <dgm:pt modelId="{38953B79-76B4-48FE-8F70-874309F2E4B9}" type="pres">
      <dgm:prSet presAssocID="{9E301E56-0BCC-4666-9E5F-ED5DBF9D42FB}" presName="pyramid" presStyleLbl="node1" presStyleIdx="0" presStyleCnt="1" custLinFactNeighborX="-14715"/>
      <dgm:spPr/>
    </dgm:pt>
    <dgm:pt modelId="{297592C5-44C4-427A-A68C-1FB3312E9899}" type="pres">
      <dgm:prSet presAssocID="{9E301E56-0BCC-4666-9E5F-ED5DBF9D42FB}" presName="theList" presStyleCnt="0"/>
      <dgm:spPr/>
    </dgm:pt>
    <dgm:pt modelId="{9EF96D74-18E1-429F-8B74-D1ED2317C3F6}" type="pres">
      <dgm:prSet presAssocID="{4CED763F-5600-408A-82CC-7BA63BE1BBE3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B8A48-0AA3-4364-BF34-4E8661CF7771}" type="pres">
      <dgm:prSet presAssocID="{4CED763F-5600-408A-82CC-7BA63BE1BBE3}" presName="aSpace" presStyleCnt="0"/>
      <dgm:spPr/>
    </dgm:pt>
    <dgm:pt modelId="{3F803BB5-BCF1-4CFD-9E54-063490A6D57F}" type="pres">
      <dgm:prSet presAssocID="{35258AF1-187B-4727-A666-7D3B2714FBDD}" presName="aNode" presStyleLbl="fgAcc1" presStyleIdx="1" presStyleCnt="3" custLinFactNeighborX="529" custLinFactNeighborY="-8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8B593-0DD1-4CC8-81AB-703DE33B9596}" type="pres">
      <dgm:prSet presAssocID="{35258AF1-187B-4727-A666-7D3B2714FBDD}" presName="aSpace" presStyleCnt="0"/>
      <dgm:spPr/>
    </dgm:pt>
    <dgm:pt modelId="{73D8B2DA-F68B-4D82-984E-92EA6307909E}" type="pres">
      <dgm:prSet presAssocID="{D50B371E-F498-4A54-B14A-9BFE0913257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1A1EBC-E9B7-4D30-8348-A647D52AE16A}" type="pres">
      <dgm:prSet presAssocID="{D50B371E-F498-4A54-B14A-9BFE09132572}" presName="aSpace" presStyleCnt="0"/>
      <dgm:spPr/>
    </dgm:pt>
  </dgm:ptLst>
  <dgm:cxnLst>
    <dgm:cxn modelId="{97394D16-6667-4AB6-B670-19EC59D64C20}" type="presOf" srcId="{9E301E56-0BCC-4666-9E5F-ED5DBF9D42FB}" destId="{5C045AB1-E356-4E2E-B9AC-D175AB818932}" srcOrd="0" destOrd="0" presId="urn:microsoft.com/office/officeart/2005/8/layout/pyramid2"/>
    <dgm:cxn modelId="{9A910528-D481-4A8A-BCE7-A5627215D9D7}" type="presOf" srcId="{D50B371E-F498-4A54-B14A-9BFE09132572}" destId="{73D8B2DA-F68B-4D82-984E-92EA6307909E}" srcOrd="0" destOrd="0" presId="urn:microsoft.com/office/officeart/2005/8/layout/pyramid2"/>
    <dgm:cxn modelId="{657A79F2-99B8-493F-AB7F-CF8FCE9BDD5E}" srcId="{9E301E56-0BCC-4666-9E5F-ED5DBF9D42FB}" destId="{4CED763F-5600-408A-82CC-7BA63BE1BBE3}" srcOrd="0" destOrd="0" parTransId="{5EA4E0CE-CC3A-4634-9C08-B609536F059C}" sibTransId="{D193C6C4-4A77-42B1-BD60-9D4E4EF5F79F}"/>
    <dgm:cxn modelId="{28DC33AB-5A96-43DF-8EBD-BB29F725A16B}" srcId="{9E301E56-0BCC-4666-9E5F-ED5DBF9D42FB}" destId="{35258AF1-187B-4727-A666-7D3B2714FBDD}" srcOrd="1" destOrd="0" parTransId="{E0844600-3958-473F-8D7D-0C00FB647B7C}" sibTransId="{E6A833C2-DC3F-4495-8754-67BB628C5BF4}"/>
    <dgm:cxn modelId="{8DA1DB87-EB82-413B-8957-E8F20D573A34}" type="presOf" srcId="{35258AF1-187B-4727-A666-7D3B2714FBDD}" destId="{3F803BB5-BCF1-4CFD-9E54-063490A6D57F}" srcOrd="0" destOrd="0" presId="urn:microsoft.com/office/officeart/2005/8/layout/pyramid2"/>
    <dgm:cxn modelId="{93BE29EC-5269-425D-902D-3F56B0799E3A}" type="presOf" srcId="{4CED763F-5600-408A-82CC-7BA63BE1BBE3}" destId="{9EF96D74-18E1-429F-8B74-D1ED2317C3F6}" srcOrd="0" destOrd="0" presId="urn:microsoft.com/office/officeart/2005/8/layout/pyramid2"/>
    <dgm:cxn modelId="{3A009AD4-0005-454D-8479-1DD1BE722B81}" srcId="{9E301E56-0BCC-4666-9E5F-ED5DBF9D42FB}" destId="{D50B371E-F498-4A54-B14A-9BFE09132572}" srcOrd="2" destOrd="0" parTransId="{AAF372A3-BA18-4EFB-B217-3D9858C2D3C4}" sibTransId="{FE172586-3E44-4407-86C0-7A508AAA8FE3}"/>
    <dgm:cxn modelId="{313AB4B4-2EDF-4398-8712-3CCFE252FA7F}" type="presParOf" srcId="{5C045AB1-E356-4E2E-B9AC-D175AB818932}" destId="{38953B79-76B4-48FE-8F70-874309F2E4B9}" srcOrd="0" destOrd="0" presId="urn:microsoft.com/office/officeart/2005/8/layout/pyramid2"/>
    <dgm:cxn modelId="{EE2404C7-CDFF-4309-B605-7BF48F64FE05}" type="presParOf" srcId="{5C045AB1-E356-4E2E-B9AC-D175AB818932}" destId="{297592C5-44C4-427A-A68C-1FB3312E9899}" srcOrd="1" destOrd="0" presId="urn:microsoft.com/office/officeart/2005/8/layout/pyramid2"/>
    <dgm:cxn modelId="{55EA88C8-E17F-4956-AC6D-4CE7A9FC6FC8}" type="presParOf" srcId="{297592C5-44C4-427A-A68C-1FB3312E9899}" destId="{9EF96D74-18E1-429F-8B74-D1ED2317C3F6}" srcOrd="0" destOrd="0" presId="urn:microsoft.com/office/officeart/2005/8/layout/pyramid2"/>
    <dgm:cxn modelId="{DFCA7D87-5542-49BD-91CB-DA9DB1309F7D}" type="presParOf" srcId="{297592C5-44C4-427A-A68C-1FB3312E9899}" destId="{949B8A48-0AA3-4364-BF34-4E8661CF7771}" srcOrd="1" destOrd="0" presId="urn:microsoft.com/office/officeart/2005/8/layout/pyramid2"/>
    <dgm:cxn modelId="{0DB6CC2E-3A42-4F73-8D7B-70900923B197}" type="presParOf" srcId="{297592C5-44C4-427A-A68C-1FB3312E9899}" destId="{3F803BB5-BCF1-4CFD-9E54-063490A6D57F}" srcOrd="2" destOrd="0" presId="urn:microsoft.com/office/officeart/2005/8/layout/pyramid2"/>
    <dgm:cxn modelId="{F1CF6DED-61B8-412B-A2EA-BEC1C8A105D4}" type="presParOf" srcId="{297592C5-44C4-427A-A68C-1FB3312E9899}" destId="{3398B593-0DD1-4CC8-81AB-703DE33B9596}" srcOrd="3" destOrd="0" presId="urn:microsoft.com/office/officeart/2005/8/layout/pyramid2"/>
    <dgm:cxn modelId="{595A302F-0CFF-4365-BBA5-DAB28314D787}" type="presParOf" srcId="{297592C5-44C4-427A-A68C-1FB3312E9899}" destId="{73D8B2DA-F68B-4D82-984E-92EA6307909E}" srcOrd="4" destOrd="0" presId="urn:microsoft.com/office/officeart/2005/8/layout/pyramid2"/>
    <dgm:cxn modelId="{7747373E-84DA-4FA1-93A1-0CAAC91CF9A8}" type="presParOf" srcId="{297592C5-44C4-427A-A68C-1FB3312E9899}" destId="{2C1A1EBC-E9B7-4D30-8348-A647D52AE16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01778-D429-42AC-93A8-16005CB1B493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51600-E57F-4CAF-8D3D-0EAC838C3A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57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51600-E57F-4CAF-8D3D-0EAC838C3A8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644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tdata.ru/u23/photo9F6A/20491151106-0/original.jpg" TargetMode="External"/><Relationship Id="rId13" Type="http://schemas.openxmlformats.org/officeDocument/2006/relationships/hyperlink" Target="http://www.kraskamen.ru/i/gallery/1/big/135.jpg" TargetMode="External"/><Relationship Id="rId18" Type="http://schemas.openxmlformats.org/officeDocument/2006/relationships/hyperlink" Target="http://www.sevstone.ru/museum/osadochnye/1830-konglomerat.jpg" TargetMode="External"/><Relationship Id="rId3" Type="http://schemas.openxmlformats.org/officeDocument/2006/relationships/hyperlink" Target="http://multiprof.ru/legendy-o-kamnyah" TargetMode="External"/><Relationship Id="rId7" Type="http://schemas.openxmlformats.org/officeDocument/2006/relationships/hyperlink" Target="http://img-fotki.yandex.ru/get/4401/5429730.88/0_625e8_285f7354_XL.jpg" TargetMode="External"/><Relationship Id="rId12" Type="http://schemas.openxmlformats.org/officeDocument/2006/relationships/hyperlink" Target="http://briliantstyle.ru/wp-content/uploads/2013/01/15opy9.png" TargetMode="External"/><Relationship Id="rId17" Type="http://schemas.openxmlformats.org/officeDocument/2006/relationships/hyperlink" Target="http://www.kabinetgeo.narod.ru/and_porf_big.JPG" TargetMode="External"/><Relationship Id="rId2" Type="http://schemas.openxmlformats.org/officeDocument/2006/relationships/hyperlink" Target="https://magiczarabotok.wordpress.com/2011/05/13/&#1089;&#1074;&#1072;&#1088;&#1086;&#1075;/" TargetMode="External"/><Relationship Id="rId16" Type="http://schemas.openxmlformats.org/officeDocument/2006/relationships/hyperlink" Target="http://budzon.com.ua/uploads/shop/products/large/e448edf4f5e01f283bdff251d4bf9661.jpg" TargetMode="External"/><Relationship Id="rId20" Type="http://schemas.openxmlformats.org/officeDocument/2006/relationships/hyperlink" Target="http://5stones.ru/wp-content/uploads/2011/06/Magic_ston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gistar-rempel.ru/viewtopic.php?id=1504" TargetMode="External"/><Relationship Id="rId11" Type="http://schemas.openxmlformats.org/officeDocument/2006/relationships/hyperlink" Target="http://truetreasures.ru/wp-content/uploads/2015/10/6T0VjCqabxc-2.png" TargetMode="External"/><Relationship Id="rId5" Type="http://schemas.openxmlformats.org/officeDocument/2006/relationships/hyperlink" Target="http://www.fashion-astrology.com/upload/iblock/86d/86d867fd99c68caaf6fb3f114a7d6d5c.jpg" TargetMode="External"/><Relationship Id="rId15" Type="http://schemas.openxmlformats.org/officeDocument/2006/relationships/hyperlink" Target="http://cssfan.ru/wp-content/uploads/2012/11/zabor24.jpg" TargetMode="External"/><Relationship Id="rId10" Type="http://schemas.openxmlformats.org/officeDocument/2006/relationships/hyperlink" Target="http://kukla-v-podarok.ru/image/data/model_73/russkie-remesla-22.jpg" TargetMode="External"/><Relationship Id="rId19" Type="http://schemas.openxmlformats.org/officeDocument/2006/relationships/hyperlink" Target="http://www.ecosystema.ru/08nature/min/2_5_4_12.jpg" TargetMode="External"/><Relationship Id="rId4" Type="http://schemas.openxmlformats.org/officeDocument/2006/relationships/hyperlink" Target="http://cs4633.vk.me/u54631392/video/m_2d0a2341.jpg" TargetMode="External"/><Relationship Id="rId9" Type="http://schemas.openxmlformats.org/officeDocument/2006/relationships/hyperlink" Target="http://renessans-acad.ru/images/slides/egypt1/l/img015.jpg" TargetMode="External"/><Relationship Id="rId14" Type="http://schemas.openxmlformats.org/officeDocument/2006/relationships/hyperlink" Target="http://i.imgur.com/SP5fVS0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исследователь Дальний восток»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Древние помощники</a:t>
            </a:r>
            <a:endParaRPr lang="ru-RU" sz="6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3356992"/>
            <a:ext cx="4427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Неверова Таисия,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3 класса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 «СОШ №1 «Полюс»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Лабор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Александра Ивановна,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F:\камни проект фото\WP_20160325_16_07_31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02943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Папа инженер - строитель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cssfan.ru/wp-content/uploads/2012/11/zabor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168352" cy="2376264"/>
          </a:xfrm>
          <a:prstGeom prst="rect">
            <a:avLst/>
          </a:prstGeom>
          <a:noFill/>
        </p:spPr>
      </p:pic>
      <p:pic>
        <p:nvPicPr>
          <p:cNvPr id="11268" name="Picture 4" descr="http://i.imgur.com/SP5fVS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21"/>
          <a:stretch>
            <a:fillRect/>
          </a:stretch>
        </p:blipFill>
        <p:spPr bwMode="auto">
          <a:xfrm>
            <a:off x="4283968" y="1484784"/>
            <a:ext cx="4464496" cy="2232248"/>
          </a:xfrm>
          <a:prstGeom prst="rect">
            <a:avLst/>
          </a:prstGeom>
          <a:noFill/>
        </p:spPr>
      </p:pic>
      <p:pic>
        <p:nvPicPr>
          <p:cNvPr id="11270" name="Picture 6" descr="http://www.kraskamen.ru/i/gallery/1/big/1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4149080"/>
            <a:ext cx="3506477" cy="2304256"/>
          </a:xfrm>
          <a:prstGeom prst="rect">
            <a:avLst/>
          </a:prstGeom>
          <a:noFill/>
        </p:spPr>
      </p:pic>
      <p:pic>
        <p:nvPicPr>
          <p:cNvPr id="11272" name="Picture 8" descr="http://budzon.com.ua/uploads/shop/products/large/e448edf4f5e01f283bdff251d4bf96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334390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Искусственные декоративные камни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F:\камни проект фото\WP_20160329_22_38_21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2770770" cy="3456384"/>
          </a:xfrm>
          <a:prstGeom prst="rect">
            <a:avLst/>
          </a:prstGeom>
          <a:noFill/>
        </p:spPr>
      </p:pic>
      <p:pic>
        <p:nvPicPr>
          <p:cNvPr id="1027" name="Picture 3" descr="F:\камни проект фото\WP_20160329_22_38_25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1"/>
          <a:stretch>
            <a:fillRect/>
          </a:stretch>
        </p:blipFill>
        <p:spPr bwMode="auto">
          <a:xfrm>
            <a:off x="6228184" y="1340768"/>
            <a:ext cx="2621091" cy="3528392"/>
          </a:xfrm>
          <a:prstGeom prst="rect">
            <a:avLst/>
          </a:prstGeom>
          <a:noFill/>
        </p:spPr>
      </p:pic>
      <p:pic>
        <p:nvPicPr>
          <p:cNvPr id="1028" name="Picture 4" descr="F:\камни проект фото\WP_20160329_22_40_32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492896"/>
            <a:ext cx="2880320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980728"/>
            <a:ext cx="4968552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Камни применяются: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орудие труда;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мельницах;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1048"/>
            <a:ext cx="4145600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20688"/>
            <a:ext cx="4199333" cy="3149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7984" y="4365104"/>
            <a:ext cx="471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изготовления  посуды;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источник энергии(уголь);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соли, как удобрение.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Лечебные камни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briliantstyle.ru/wp-content/uploads/2013/01/15opy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2857500" cy="2857500"/>
          </a:xfrm>
          <a:prstGeom prst="rect">
            <a:avLst/>
          </a:prstGeom>
          <a:noFill/>
        </p:spPr>
      </p:pic>
      <p:pic>
        <p:nvPicPr>
          <p:cNvPr id="31747" name="Picture 3" descr="F:\камни проект фото\Картинки инт\сапфир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88840"/>
            <a:ext cx="2483768" cy="2483768"/>
          </a:xfrm>
          <a:prstGeom prst="rect">
            <a:avLst/>
          </a:prstGeom>
          <a:noFill/>
        </p:spPr>
      </p:pic>
      <p:pic>
        <p:nvPicPr>
          <p:cNvPr id="31749" name="Picture 5" descr="http://truetreasures.ru/wp-content/uploads/2015/10/6T0VjCqabxc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772816"/>
            <a:ext cx="3810000" cy="2857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41277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Рубин                            Розовый кварц                       Сапфир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95536" y="4653136"/>
            <a:ext cx="22322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бессонницы, воспаления суставов, лечит позвоночник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3419872" y="4670104"/>
            <a:ext cx="20162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 астмы, боли в спине, давление крови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6876256" y="4725144"/>
            <a:ext cx="19442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ечит сердечно – сосудистую и нервную систему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 применяете ли вы камни в лечебных целях?»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1925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 №1</a:t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«Влияют ли камни на рост и развитие растений»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F:\камни проект фото\WP_20151101_21_06_17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8392" cy="2491405"/>
          </a:xfrm>
          <a:prstGeom prst="rect">
            <a:avLst/>
          </a:prstGeom>
          <a:noFill/>
        </p:spPr>
      </p:pic>
      <p:pic>
        <p:nvPicPr>
          <p:cNvPr id="37891" name="Picture 3" descr="F:\камни проект фото\WP_20151109_22_49_48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3455615" cy="23078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6056" y="177281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 день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43983" y="4509120"/>
          <a:ext cx="8404481" cy="218967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00713"/>
                <a:gridCol w="2801884"/>
                <a:gridCol w="2801884"/>
              </a:tblGrid>
              <a:tr h="423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Камни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Посадили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6 день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Гравий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1 Ноября (по 5 семян)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 см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Горный хрусталь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 Ноября (по 5 семян)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1см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Белый кварц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1 Ноября (по 5 семян)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 см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Кремний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 Ноября (по 5 семян)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 см 5 мм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3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Без камня</a:t>
                      </a:r>
                      <a:endParaRPr lang="ru-RU" sz="200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1 Ноября (по 5 семян)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0 см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 №2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F:\камни проект фото\WP_20160222_13_08_52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628800"/>
            <a:ext cx="2736304" cy="1843117"/>
          </a:xfrm>
          <a:prstGeom prst="rect">
            <a:avLst/>
          </a:prstGeom>
          <a:noFill/>
        </p:spPr>
      </p:pic>
      <p:pic>
        <p:nvPicPr>
          <p:cNvPr id="39940" name="Picture 4" descr="F:\камни проект фото\WP_20160227_16_09_14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2941024" cy="1652057"/>
          </a:xfrm>
          <a:prstGeom prst="rect">
            <a:avLst/>
          </a:prstGeom>
          <a:noFill/>
        </p:spPr>
      </p:pic>
      <p:pic>
        <p:nvPicPr>
          <p:cNvPr id="39941" name="Picture 5" descr="F:\камни проект фото\WP_20160310_18_38_33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81128"/>
            <a:ext cx="2858051" cy="1605448"/>
          </a:xfrm>
          <a:prstGeom prst="rect">
            <a:avLst/>
          </a:prstGeom>
          <a:noFill/>
        </p:spPr>
      </p:pic>
      <p:pic>
        <p:nvPicPr>
          <p:cNvPr id="2050" name="Picture 2" descr="F:\камни проект фото\WP_20160220_12_55_36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2916832" cy="1800200"/>
          </a:xfrm>
          <a:prstGeom prst="rect">
            <a:avLst/>
          </a:prstGeom>
          <a:noFill/>
        </p:spPr>
      </p:pic>
      <p:pic>
        <p:nvPicPr>
          <p:cNvPr id="2051" name="Picture 3" descr="F:\камни проект фото\WP_20160224_14_30_17_Pr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2604125" cy="1728192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581128"/>
            <a:ext cx="2208244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995936" y="12687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неделя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2" y="12687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неделя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42210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неделя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42210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неделя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4288" y="42210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неделя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5616" y="12687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посадка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60648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основании проведенной работы, можно сделать вывод, что камни влияют на рост растений.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916832"/>
          <a:ext cx="8784977" cy="475252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96754"/>
                <a:gridCol w="1354871"/>
                <a:gridCol w="1275071"/>
                <a:gridCol w="1275071"/>
                <a:gridCol w="1275071"/>
                <a:gridCol w="1275939"/>
                <a:gridCol w="1032200"/>
              </a:tblGrid>
              <a:tr h="1070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Камни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Посадили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 Неделя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Рост,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 - во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Неделя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Рост,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 - во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 Неделя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Рост,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Кол - во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 Неделя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Рост,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Кол - во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5 Неделя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Рост,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 Кол - во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05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Гравий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20 Февраля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(по 6 семян)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 см, 1 росток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19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 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23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30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32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4 ростка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551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Горный хрусталь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 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(по 6 семян)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 см, 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21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25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34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 38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05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Белый кварц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 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(по 6 семян)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2см 5мм,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20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24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 ростков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29 см 5мм,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 ростков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31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5 ростков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05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Кремний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 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(по 6 семян)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 см, 1 росток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13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19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26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28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05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Без камня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 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(по 6 семян)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 см 5 мм,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 росток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11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1 росток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17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 росток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21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23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4 ростка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  <a:tr h="605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Без камня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20 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(по 6 семян)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см,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ростков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см,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ростков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ростков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 ростков</a:t>
                      </a:r>
                      <a:endParaRPr lang="ru-RU" sz="14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 см,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 ростков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005" marR="6500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35416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моя гипотеза подтвердилась, что камни используются как в строительстве, так и для украшений и дополняется тем, что они применяются при лечении, для массажа, в банях, прогрева больных мест, изготовления лекарств, в быту и положительно влияют на рост растений.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Ландшафтный каменный дизайн</a:t>
            </a:r>
            <a:endParaRPr lang="ru-RU" dirty="0"/>
          </a:p>
        </p:txBody>
      </p:sp>
      <p:pic>
        <p:nvPicPr>
          <p:cNvPr id="4" name="Picture 3" descr="F:\камни проект фото\WP_20160327_18_53_46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3024336" cy="2464274"/>
          </a:xfrm>
          <a:prstGeom prst="rect">
            <a:avLst/>
          </a:prstGeom>
          <a:noFill/>
        </p:spPr>
      </p:pic>
      <p:pic>
        <p:nvPicPr>
          <p:cNvPr id="5" name="Picture 4" descr="F:\камни проект фото\WP_20160327_18_57_39_Pr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408822" cy="2375900"/>
          </a:xfrm>
          <a:prstGeom prst="rect">
            <a:avLst/>
          </a:prstGeom>
          <a:noFill/>
        </p:spPr>
      </p:pic>
      <p:pic>
        <p:nvPicPr>
          <p:cNvPr id="6" name="Picture 6" descr="F:\камни проект фото\WP_20160327_18_55_15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365104"/>
            <a:ext cx="3341171" cy="2088232"/>
          </a:xfrm>
          <a:prstGeom prst="rect">
            <a:avLst/>
          </a:prstGeom>
          <a:noFill/>
        </p:spPr>
      </p:pic>
      <p:pic>
        <p:nvPicPr>
          <p:cNvPr id="7" name="Picture 2" descr="F:\камни проект фото\WP_20160327_18_52_44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64"/>
          <a:stretch>
            <a:fillRect/>
          </a:stretch>
        </p:blipFill>
        <p:spPr bwMode="auto">
          <a:xfrm>
            <a:off x="5580112" y="3933056"/>
            <a:ext cx="2520280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Легенды, мифы и сказки о камнях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F:\камни проект фото\Картинки инт\d18dd0b7d0be-d181d0b2d0b0d180d0bed0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268760"/>
            <a:ext cx="1608259" cy="30243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35896" y="45811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Миф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Свароге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cs4633.vk.me/u54631392/video/m_2d0a23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3024336" cy="226825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436510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Легенда « Янтарные слёзы»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 descr="http://www.fashion-astrology.com/upload/iblock/86d/86d867fd99c68caaf6fb3f114a7d6d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085184"/>
            <a:ext cx="2124075" cy="159067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796136" y="429309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Суп из камня</a:t>
            </a:r>
            <a:endParaRPr lang="ru-RU" dirty="0"/>
          </a:p>
        </p:txBody>
      </p:sp>
      <p:pic>
        <p:nvPicPr>
          <p:cNvPr id="21506" name="Picture 2" descr="http://img.yakaboo.ua/media/catalog/product/i/m/img_0026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484784"/>
            <a:ext cx="2304256" cy="2650444"/>
          </a:xfrm>
          <a:prstGeom prst="rect">
            <a:avLst/>
          </a:prstGeom>
          <a:noFill/>
        </p:spPr>
      </p:pic>
      <p:pic>
        <p:nvPicPr>
          <p:cNvPr id="3" name="Picture 2" descr="http://5stones.ru/wp-content/uploads/2011/06/Magic_ston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97152"/>
            <a:ext cx="259282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19256" cy="129614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Ссылки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97152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hlinkClick r:id="rId2"/>
              </a:rPr>
              <a:t>https://magiczarabotok.wordpress.com/2011/05/13/</a:t>
            </a:r>
            <a:r>
              <a:rPr lang="ru-RU" sz="1400" dirty="0" err="1" smtClean="0">
                <a:hlinkClick r:id="rId2"/>
              </a:rPr>
              <a:t>сварог</a:t>
            </a:r>
            <a:r>
              <a:rPr lang="ru-RU" sz="1400" dirty="0" smtClean="0">
                <a:hlinkClick r:id="rId2"/>
              </a:rPr>
              <a:t>/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Миф: </a:t>
            </a:r>
            <a:r>
              <a:rPr lang="en-US" sz="1400" dirty="0" smtClean="0">
                <a:hlinkClick r:id="rId3"/>
              </a:rPr>
              <a:t>http://multiprof.ru/legendy-o-kamnyah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http://cs4633.vk.me/u54631392/video/m_2d0a2341.jpg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http://www.fashion-astrology.com/upload/iblock/86d/86d867fd99c68caaf6fb3f114a7d6d5c.jpg</a:t>
            </a:r>
            <a:endParaRPr lang="ru-RU" sz="1400" dirty="0" smtClean="0"/>
          </a:p>
          <a:p>
            <a:r>
              <a:rPr lang="ru-RU" sz="1400" dirty="0" smtClean="0"/>
              <a:t>Легенда: </a:t>
            </a:r>
            <a:r>
              <a:rPr lang="en-US" sz="1400" dirty="0" smtClean="0">
                <a:hlinkClick r:id="rId3"/>
              </a:rPr>
              <a:t>http://multiprof.ru/legendy-o-kamnyah</a:t>
            </a:r>
            <a:endParaRPr lang="ru-RU" sz="1400" dirty="0" smtClean="0"/>
          </a:p>
          <a:p>
            <a:r>
              <a:rPr lang="ru-RU" sz="1400" dirty="0" smtClean="0"/>
              <a:t>Сказка:</a:t>
            </a:r>
            <a:r>
              <a:rPr lang="en-US" sz="1400" dirty="0" smtClean="0">
                <a:hlinkClick r:id="rId6"/>
              </a:rPr>
              <a:t>http://magistar-rempel.ru/viewtopic.php?id=1504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7"/>
              </a:rPr>
              <a:t>         </a:t>
            </a:r>
            <a:r>
              <a:rPr lang="en-US" sz="1400" dirty="0" smtClean="0">
                <a:hlinkClick r:id="rId7"/>
              </a:rPr>
              <a:t>http://img-fotki.yandex.ru/get/4401/5429730.88/0_625e8_285f7354_XL.jpg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http://mtdata.ru/u23/photo9F6A/20491151106-0/original.jpg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http://renessans-acad.ru/images/slides/egypt1/l/img015.jpg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http://kukla-v-podarok.ru/image/data/model_73/russkie-remesla-22.jpg</a:t>
            </a:r>
            <a:endParaRPr lang="ru-RU" sz="1400" dirty="0" smtClean="0"/>
          </a:p>
          <a:p>
            <a:r>
              <a:rPr lang="en-US" sz="1400" dirty="0" smtClean="0">
                <a:hlinkClick r:id="rId11"/>
              </a:rPr>
              <a:t>http://truetreasures.ru/wp-content/uploads/2015/10/6T0VjCqabxc-2.png</a:t>
            </a:r>
            <a:endParaRPr lang="ru-RU" sz="1400" dirty="0" smtClean="0"/>
          </a:p>
          <a:p>
            <a:r>
              <a:rPr lang="en-US" sz="1400" dirty="0" smtClean="0">
                <a:hlinkClick r:id="rId12"/>
              </a:rPr>
              <a:t>http://briliantstyle.ru/wp-content/uploads/2013/01/15opy9.png</a:t>
            </a:r>
            <a:endParaRPr lang="ru-RU" sz="1400" dirty="0" smtClean="0"/>
          </a:p>
          <a:p>
            <a:r>
              <a:rPr lang="en-US" sz="1400" dirty="0" smtClean="0">
                <a:hlinkClick r:id="rId13"/>
              </a:rPr>
              <a:t>http://www.kraskamen.ru/i/gallery/1/big/135.jpg</a:t>
            </a:r>
            <a:endParaRPr lang="ru-RU" sz="1400" dirty="0" smtClean="0"/>
          </a:p>
          <a:p>
            <a:r>
              <a:rPr lang="en-US" sz="1400" dirty="0" smtClean="0">
                <a:hlinkClick r:id="rId14"/>
              </a:rPr>
              <a:t>http://i.imgur.com/SP5fVS0.jpg</a:t>
            </a:r>
            <a:endParaRPr lang="ru-RU" sz="1400" dirty="0" smtClean="0"/>
          </a:p>
          <a:p>
            <a:r>
              <a:rPr lang="en-US" sz="1400" dirty="0" smtClean="0">
                <a:hlinkClick r:id="rId15"/>
              </a:rPr>
              <a:t>http://cssfan.ru/wp-content/uploads/2012/11/zabor24.jpg</a:t>
            </a:r>
            <a:endParaRPr lang="ru-RU" sz="1400" dirty="0" smtClean="0"/>
          </a:p>
          <a:p>
            <a:r>
              <a:rPr lang="en-US" sz="1400" dirty="0" smtClean="0">
                <a:hlinkClick r:id="rId16"/>
              </a:rPr>
              <a:t>http://budzon.com.ua/uploads/shop/products/large/e448edf4f5e01f283bdff251d4bf9661.jpg</a:t>
            </a:r>
            <a:endParaRPr lang="ru-RU" sz="1400" dirty="0" smtClean="0"/>
          </a:p>
          <a:p>
            <a:r>
              <a:rPr lang="en-US" sz="1400" dirty="0" smtClean="0">
                <a:hlinkClick r:id="rId17"/>
              </a:rPr>
              <a:t>http://www.kabinetgeo.narod.ru/and_porf_big.JPG</a:t>
            </a:r>
            <a:endParaRPr lang="ru-RU" sz="1400" dirty="0" smtClean="0"/>
          </a:p>
          <a:p>
            <a:r>
              <a:rPr lang="en-US" sz="1400" dirty="0" smtClean="0">
                <a:hlinkClick r:id="rId18"/>
              </a:rPr>
              <a:t>http://www.sevstone.ru/museum/osadochnye/1830-konglomerat.jpg</a:t>
            </a:r>
            <a:endParaRPr lang="ru-RU" sz="1400" dirty="0" smtClean="0"/>
          </a:p>
          <a:p>
            <a:r>
              <a:rPr lang="en-US" sz="1400" dirty="0" smtClean="0">
                <a:hlinkClick r:id="rId19"/>
              </a:rPr>
              <a:t>http://www.ecosystema.ru/08nature/min/2_5_4_12.jpg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20"/>
              </a:rPr>
              <a:t>         </a:t>
            </a:r>
            <a:r>
              <a:rPr lang="en-US" sz="1400" dirty="0" smtClean="0">
                <a:hlinkClick r:id="rId20"/>
              </a:rPr>
              <a:t>http://5stones.ru/wp-content/uploads/2011/06/Magic_stone.jpg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камней с древних времён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renessans-acad.ru/images/slides/egypt1/l/img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248472" cy="3016946"/>
          </a:xfrm>
          <a:prstGeom prst="rect">
            <a:avLst/>
          </a:prstGeom>
          <a:noFill/>
        </p:spPr>
      </p:pic>
      <p:pic>
        <p:nvPicPr>
          <p:cNvPr id="17412" name="Picture 4" descr="http://kukla-v-podarok.ru/image/data/model_73/russkie-remesla-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995936" cy="2875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147248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камни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применять только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строительный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и для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украшения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выяснить какую пользу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приносят камни.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опросить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 начальной школы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изучить разные источники информации,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провести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исследование,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сделать вывод.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Опрос: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«Приносят ли камни пользу?»</a:t>
            </a:r>
            <a:endParaRPr lang="ru-RU" sz="5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889448"/>
          <a:ext cx="849694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Горные породы или минералы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F:\камни проектно исслед. работа\IMG_20160401_122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2904323" cy="2376264"/>
          </a:xfrm>
          <a:prstGeom prst="rect">
            <a:avLst/>
          </a:prstGeom>
          <a:noFill/>
        </p:spPr>
      </p:pic>
      <p:pic>
        <p:nvPicPr>
          <p:cNvPr id="14338" name="Picture 2" descr="F:\камни проектно исслед. работа\IMG_20160401_122415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230759" cy="2550599"/>
          </a:xfrm>
          <a:prstGeom prst="rect">
            <a:avLst/>
          </a:prstGeom>
          <a:noFill/>
        </p:spPr>
      </p:pic>
      <p:pic>
        <p:nvPicPr>
          <p:cNvPr id="14339" name="Picture 3" descr="F:\камни проектно исслед. работа\IMG_20160401_1225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808312" cy="2717721"/>
          </a:xfrm>
          <a:prstGeom prst="rect">
            <a:avLst/>
          </a:prstGeom>
          <a:noFill/>
        </p:spPr>
      </p:pic>
      <p:pic>
        <p:nvPicPr>
          <p:cNvPr id="14340" name="Picture 4" descr="F:\камни проектно исслед. работа\IMG_20160401_1226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358770"/>
            <a:ext cx="3312368" cy="248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83568" y="908720"/>
          <a:ext cx="7992888" cy="553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95736" y="429309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Горные породы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84168" y="692696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Метаморфические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www.sevstone.ru/museum/osadochnye/1830-konglomer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3384376" cy="2390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03848" y="371703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Осадочные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4" name="Picture 6" descr="http://www.kabinetgeo.narod.ru/and_porf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2736304" cy="268841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620688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Магматические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6" name="Picture 8" descr="http://www.ecosystema.ru/08nature/min/2_5_4_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196752"/>
            <a:ext cx="334419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Знаки зодиака и месяца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xn--80aaaebbcbnhwcjffwfufcwpfec7dedze42avc.xn--p1ai/images/Kamny_zodiak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504056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yjeweler.ru/wp-content/uploads/2011/01/birth-stones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437112"/>
            <a:ext cx="5040560" cy="222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1788</TotalTime>
  <Words>663</Words>
  <Application>Microsoft Office PowerPoint</Application>
  <PresentationFormat>Экран (4:3)</PresentationFormat>
  <Paragraphs>214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«Юный исследователь Дальний восток»</vt:lpstr>
      <vt:lpstr>Легенды, мифы и сказки о камнях</vt:lpstr>
      <vt:lpstr>Использование камней с древних времён</vt:lpstr>
      <vt:lpstr>Презентация PowerPoint</vt:lpstr>
      <vt:lpstr>Опрос:  «Приносят ли камни пользу?»</vt:lpstr>
      <vt:lpstr>Горные породы или минералы</vt:lpstr>
      <vt:lpstr>Презентация PowerPoint</vt:lpstr>
      <vt:lpstr>Презентация PowerPoint</vt:lpstr>
      <vt:lpstr>Знаки зодиака и месяца</vt:lpstr>
      <vt:lpstr>Папа инженер - строитель</vt:lpstr>
      <vt:lpstr>Искусственные декоративные камни</vt:lpstr>
      <vt:lpstr>Презентация PowerPoint</vt:lpstr>
      <vt:lpstr>Лечебные камни</vt:lpstr>
      <vt:lpstr>Опрос: «А применяете ли вы камни в лечебных целях?»</vt:lpstr>
      <vt:lpstr>Исследование №1 «Влияют ли камни на рост и развитие растений» </vt:lpstr>
      <vt:lpstr>Исследование №2</vt:lpstr>
      <vt:lpstr>Презентация PowerPoint</vt:lpstr>
      <vt:lpstr>Вывод:</vt:lpstr>
      <vt:lpstr>Ландшафтный каменный дизайн</vt:lpstr>
      <vt:lpstr>Спасибо за внимание!</vt:lpstr>
      <vt:lpstr>Ссылки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Древние помощники</dc:title>
  <dc:creator>Евгения</dc:creator>
  <cp:lastModifiedBy>1</cp:lastModifiedBy>
  <cp:revision>112</cp:revision>
  <dcterms:created xsi:type="dcterms:W3CDTF">2016-03-25T06:35:11Z</dcterms:created>
  <dcterms:modified xsi:type="dcterms:W3CDTF">2017-08-25T11:40:46Z</dcterms:modified>
</cp:coreProperties>
</file>