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93" r:id="rId34"/>
    <p:sldId id="292" r:id="rId35"/>
    <p:sldId id="288" r:id="rId36"/>
    <p:sldId id="289" r:id="rId37"/>
    <p:sldId id="290" r:id="rId38"/>
    <p:sldId id="291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187" autoAdjust="0"/>
    <p:restoredTop sz="94660"/>
  </p:normalViewPr>
  <p:slideViewPr>
    <p:cSldViewPr>
      <p:cViewPr varScale="1">
        <p:scale>
          <a:sx n="111" d="100"/>
          <a:sy n="111" d="100"/>
        </p:scale>
        <p:origin x="-160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26.08.2017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26.08.2017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26.08.2017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26.08.2017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26.08.2017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26.08.2017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26.08.2017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26.08.2017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1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1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18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2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5.xml"/><Relationship Id="rId13" Type="http://schemas.openxmlformats.org/officeDocument/2006/relationships/slide" Target="slide25.xml"/><Relationship Id="rId18" Type="http://schemas.openxmlformats.org/officeDocument/2006/relationships/slide" Target="slide35.xml"/><Relationship Id="rId26" Type="http://schemas.openxmlformats.org/officeDocument/2006/relationships/slide" Target="slide51.xml"/><Relationship Id="rId3" Type="http://schemas.openxmlformats.org/officeDocument/2006/relationships/slide" Target="slide5.xml"/><Relationship Id="rId21" Type="http://schemas.openxmlformats.org/officeDocument/2006/relationships/slide" Target="slide41.xml"/><Relationship Id="rId7" Type="http://schemas.openxmlformats.org/officeDocument/2006/relationships/slide" Target="slide13.xml"/><Relationship Id="rId12" Type="http://schemas.openxmlformats.org/officeDocument/2006/relationships/slide" Target="slide23.xml"/><Relationship Id="rId17" Type="http://schemas.openxmlformats.org/officeDocument/2006/relationships/slide" Target="slide33.xml"/><Relationship Id="rId25" Type="http://schemas.openxmlformats.org/officeDocument/2006/relationships/slide" Target="slide49.xml"/><Relationship Id="rId2" Type="http://schemas.openxmlformats.org/officeDocument/2006/relationships/slide" Target="slide3.xml"/><Relationship Id="rId16" Type="http://schemas.openxmlformats.org/officeDocument/2006/relationships/slide" Target="slide31.xml"/><Relationship Id="rId20" Type="http://schemas.openxmlformats.org/officeDocument/2006/relationships/slide" Target="slide39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1.xml"/><Relationship Id="rId11" Type="http://schemas.openxmlformats.org/officeDocument/2006/relationships/slide" Target="slide21.xml"/><Relationship Id="rId24" Type="http://schemas.openxmlformats.org/officeDocument/2006/relationships/slide" Target="slide47.xml"/><Relationship Id="rId5" Type="http://schemas.openxmlformats.org/officeDocument/2006/relationships/slide" Target="slide9.xml"/><Relationship Id="rId15" Type="http://schemas.openxmlformats.org/officeDocument/2006/relationships/slide" Target="slide29.xml"/><Relationship Id="rId23" Type="http://schemas.openxmlformats.org/officeDocument/2006/relationships/slide" Target="slide45.xml"/><Relationship Id="rId10" Type="http://schemas.openxmlformats.org/officeDocument/2006/relationships/slide" Target="slide19.xml"/><Relationship Id="rId19" Type="http://schemas.openxmlformats.org/officeDocument/2006/relationships/slide" Target="slide37.xml"/><Relationship Id="rId4" Type="http://schemas.openxmlformats.org/officeDocument/2006/relationships/slide" Target="slide7.xml"/><Relationship Id="rId9" Type="http://schemas.openxmlformats.org/officeDocument/2006/relationships/slide" Target="slide17.xml"/><Relationship Id="rId14" Type="http://schemas.openxmlformats.org/officeDocument/2006/relationships/slide" Target="slide27.xml"/><Relationship Id="rId22" Type="http://schemas.openxmlformats.org/officeDocument/2006/relationships/slide" Target="slide43.xml"/><Relationship Id="rId27" Type="http://schemas.openxmlformats.org/officeDocument/2006/relationships/slide" Target="slide5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2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24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26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28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" Target="slide3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" Target="slide32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" Target="slide34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" Target="slide36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" Target="slide38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" Target="slide40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slide" Target="slide42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slide" Target="slide44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slide" Target="slide46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slide" Target="slide48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slide" Target="slide50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slide" Target="slide52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85728"/>
            <a:ext cx="7643866" cy="1500198"/>
          </a:xfrm>
        </p:spPr>
        <p:txBody>
          <a:bodyPr/>
          <a:lstStyle/>
          <a:p>
            <a:r>
              <a:rPr lang="ru-RU" dirty="0" smtClean="0">
                <a:solidFill>
                  <a:schemeClr val="accent1"/>
                </a:solidFill>
              </a:rPr>
              <a:t>Знаете ли вы Республику Коми?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4414" y="4714884"/>
            <a:ext cx="6400800" cy="190025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92D050"/>
                </a:solidFill>
              </a:rPr>
              <a:t>Выполнила учитель начальных классов МБОУ «СОШ»с.Визинга </a:t>
            </a:r>
          </a:p>
          <a:p>
            <a:r>
              <a:rPr lang="ru-RU" dirty="0" smtClean="0">
                <a:solidFill>
                  <a:srgbClr val="92D050"/>
                </a:solidFill>
              </a:rPr>
              <a:t>Кучерова Снежана Юрьевна </a:t>
            </a:r>
          </a:p>
        </p:txBody>
      </p:sp>
      <p:pic>
        <p:nvPicPr>
          <p:cNvPr id="4" name="Рисунок 3" descr="1 слайд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1643050"/>
            <a:ext cx="2753340" cy="285752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Ответ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Воркута</a:t>
            </a:r>
          </a:p>
          <a:p>
            <a:r>
              <a:rPr lang="ru-RU" dirty="0" smtClean="0"/>
              <a:t>Печора</a:t>
            </a:r>
          </a:p>
          <a:p>
            <a:r>
              <a:rPr lang="ru-RU" dirty="0" smtClean="0"/>
              <a:t>Визинга</a:t>
            </a:r>
          </a:p>
          <a:p>
            <a:r>
              <a:rPr lang="ru-RU" dirty="0" err="1" smtClean="0"/>
              <a:t>Озын</a:t>
            </a:r>
            <a:r>
              <a:rPr lang="ru-RU" dirty="0" smtClean="0"/>
              <a:t> шор</a:t>
            </a:r>
          </a:p>
          <a:p>
            <a:r>
              <a:rPr lang="ru-RU" dirty="0" smtClean="0"/>
              <a:t>Усинск</a:t>
            </a:r>
          </a:p>
          <a:p>
            <a:r>
              <a:rPr lang="ru-RU" dirty="0" err="1" smtClean="0"/>
              <a:t>Прилузский</a:t>
            </a:r>
            <a:r>
              <a:rPr lang="ru-RU" dirty="0" smtClean="0"/>
              <a:t> район</a:t>
            </a:r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слайд 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858016" y="0"/>
            <a:ext cx="2062755" cy="2839060"/>
          </a:xfrm>
          <a:prstGeom prst="rect">
            <a:avLst/>
          </a:prstGeom>
        </p:spPr>
      </p:pic>
      <p:pic>
        <p:nvPicPr>
          <p:cNvPr id="5" name="Рисунок 4" descr="слайд 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357818" y="4246397"/>
            <a:ext cx="1825970" cy="2611603"/>
          </a:xfrm>
          <a:prstGeom prst="rect">
            <a:avLst/>
          </a:prstGeom>
        </p:spPr>
      </p:pic>
      <p:pic>
        <p:nvPicPr>
          <p:cNvPr id="6" name="Рисунок 5" descr="слайд 10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286116" y="1714488"/>
            <a:ext cx="3357586" cy="2241380"/>
          </a:xfrm>
          <a:prstGeom prst="rect">
            <a:avLst/>
          </a:prstGeom>
        </p:spPr>
      </p:pic>
      <p:sp>
        <p:nvSpPr>
          <p:cNvPr id="7" name="Стрелка влево 6">
            <a:hlinkClick r:id="rId5" action="ppaction://hlinksldjump"/>
          </p:cNvPr>
          <p:cNvSpPr/>
          <p:nvPr/>
        </p:nvSpPr>
        <p:spPr>
          <a:xfrm>
            <a:off x="7715272" y="5357826"/>
            <a:ext cx="1071570" cy="107157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Города 50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Название этого местечка Сыктывкара связано с Отечественной войной 1812 года.</a:t>
            </a:r>
          </a:p>
          <a:p>
            <a:r>
              <a:rPr lang="ru-RU" dirty="0" smtClean="0"/>
              <a:t>Здесь жили взятые в плен французы.</a:t>
            </a:r>
          </a:p>
          <a:p>
            <a:r>
              <a:rPr lang="ru-RU" dirty="0" smtClean="0"/>
              <a:t>После их возвращения домой, девушки этого местечка ещё долго употребляли в речи французские слова.</a:t>
            </a:r>
            <a:endParaRPr lang="ru-RU" dirty="0"/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>
            <a:off x="7215206" y="5715016"/>
            <a:ext cx="1143008" cy="92869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Ответ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Париж.</a:t>
            </a:r>
            <a:endParaRPr lang="ru-RU" dirty="0"/>
          </a:p>
        </p:txBody>
      </p:sp>
      <p:pic>
        <p:nvPicPr>
          <p:cNvPr id="4" name="Рисунок 3" descr="слайд 1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0298" y="1928802"/>
            <a:ext cx="4689156" cy="3699701"/>
          </a:xfrm>
          <a:prstGeom prst="rect">
            <a:avLst/>
          </a:prstGeom>
        </p:spPr>
      </p:pic>
      <p:sp>
        <p:nvSpPr>
          <p:cNvPr id="5" name="Стрелка влево 4">
            <a:hlinkClick r:id="rId3" action="ppaction://hlinksldjump"/>
          </p:cNvPr>
          <p:cNvSpPr/>
          <p:nvPr/>
        </p:nvSpPr>
        <p:spPr>
          <a:xfrm>
            <a:off x="7572396" y="5715016"/>
            <a:ext cx="928694" cy="85725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Растительный мир 10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Назовите деревья и кустарники Республики Коми, которые можно использовать в лекарственных целях.</a:t>
            </a:r>
            <a:endParaRPr lang="ru-RU" dirty="0"/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>
            <a:off x="6357950" y="4857760"/>
            <a:ext cx="1214446" cy="92869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Ответ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Смородина.</a:t>
            </a:r>
          </a:p>
          <a:p>
            <a:r>
              <a:rPr lang="ru-RU" dirty="0" smtClean="0"/>
              <a:t>Шиповник.</a:t>
            </a:r>
          </a:p>
          <a:p>
            <a:r>
              <a:rPr lang="ru-RU" dirty="0" smtClean="0"/>
              <a:t>Калина.</a:t>
            </a:r>
          </a:p>
          <a:p>
            <a:r>
              <a:rPr lang="ru-RU" dirty="0" smtClean="0"/>
              <a:t>Липа.</a:t>
            </a:r>
          </a:p>
          <a:p>
            <a:r>
              <a:rPr lang="ru-RU" dirty="0" smtClean="0"/>
              <a:t>Черёмуха.</a:t>
            </a:r>
            <a:endParaRPr lang="ru-RU" dirty="0"/>
          </a:p>
        </p:txBody>
      </p:sp>
      <p:pic>
        <p:nvPicPr>
          <p:cNvPr id="4" name="Рисунок 3" descr="слайд 14 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786446" y="500042"/>
            <a:ext cx="3357554" cy="2098471"/>
          </a:xfrm>
          <a:prstGeom prst="rect">
            <a:avLst/>
          </a:prstGeom>
        </p:spPr>
      </p:pic>
      <p:pic>
        <p:nvPicPr>
          <p:cNvPr id="5" name="Рисунок 4" descr="слайд 1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0430" y="2714620"/>
            <a:ext cx="2933699" cy="1952772"/>
          </a:xfrm>
          <a:prstGeom prst="rect">
            <a:avLst/>
          </a:prstGeom>
        </p:spPr>
      </p:pic>
      <p:pic>
        <p:nvPicPr>
          <p:cNvPr id="6" name="Рисунок 5" descr="слайд 14 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57158" y="4714860"/>
            <a:ext cx="2857520" cy="2143140"/>
          </a:xfrm>
          <a:prstGeom prst="rect">
            <a:avLst/>
          </a:prstGeom>
        </p:spPr>
      </p:pic>
      <p:sp>
        <p:nvSpPr>
          <p:cNvPr id="9" name="Стрелка влево 8">
            <a:hlinkClick r:id="rId5" action="ppaction://hlinksldjump"/>
          </p:cNvPr>
          <p:cNvSpPr/>
          <p:nvPr/>
        </p:nvSpPr>
        <p:spPr>
          <a:xfrm>
            <a:off x="7143768" y="5500702"/>
            <a:ext cx="1214446" cy="107157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Растительный мир 20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Какое растение может заменить вату, </a:t>
            </a:r>
          </a:p>
          <a:p>
            <a:pPr>
              <a:buNone/>
            </a:pPr>
            <a:r>
              <a:rPr lang="ru-RU" dirty="0" smtClean="0"/>
              <a:t>отчасти йод, произрастает на болотах?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5" name="Стрелка вправо 4">
            <a:hlinkClick r:id="rId2" action="ppaction://hlinksldjump"/>
          </p:cNvPr>
          <p:cNvSpPr/>
          <p:nvPr/>
        </p:nvSpPr>
        <p:spPr>
          <a:xfrm>
            <a:off x="6715140" y="5286388"/>
            <a:ext cx="1285884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Ответ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Болотный мох – сфагнум.</a:t>
            </a:r>
            <a:endParaRPr lang="ru-RU" dirty="0"/>
          </a:p>
        </p:txBody>
      </p:sp>
      <p:pic>
        <p:nvPicPr>
          <p:cNvPr id="4" name="Рисунок 3" descr="слайд 1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7290" y="2500306"/>
            <a:ext cx="5572164" cy="4179123"/>
          </a:xfrm>
          <a:prstGeom prst="rect">
            <a:avLst/>
          </a:prstGeom>
        </p:spPr>
      </p:pic>
      <p:sp>
        <p:nvSpPr>
          <p:cNvPr id="6" name="Стрелка влево 5">
            <a:hlinkClick r:id="rId3" action="ppaction://hlinksldjump"/>
          </p:cNvPr>
          <p:cNvSpPr/>
          <p:nvPr/>
        </p:nvSpPr>
        <p:spPr>
          <a:xfrm>
            <a:off x="7500958" y="5286388"/>
            <a:ext cx="1285884" cy="107157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Растительный мир 30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Многолетние травянистое растение с </a:t>
            </a:r>
          </a:p>
          <a:p>
            <a:pPr>
              <a:buNone/>
            </a:pPr>
            <a:r>
              <a:rPr lang="ru-RU" dirty="0" smtClean="0"/>
              <a:t>ползучим корневищем и жёлто – оранжевыми ягодами.</a:t>
            </a:r>
            <a:endParaRPr lang="ru-RU" dirty="0"/>
          </a:p>
        </p:txBody>
      </p:sp>
      <p:sp>
        <p:nvSpPr>
          <p:cNvPr id="5" name="Стрелка вправо 4">
            <a:hlinkClick r:id="rId2" action="ppaction://hlinksldjump"/>
          </p:cNvPr>
          <p:cNvSpPr/>
          <p:nvPr/>
        </p:nvSpPr>
        <p:spPr>
          <a:xfrm>
            <a:off x="7072330" y="5214950"/>
            <a:ext cx="1357322" cy="12858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Ответ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Морошка 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слайд 1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0166" y="2500306"/>
            <a:ext cx="5893894" cy="3884612"/>
          </a:xfrm>
          <a:prstGeom prst="rect">
            <a:avLst/>
          </a:prstGeom>
        </p:spPr>
      </p:pic>
      <p:sp>
        <p:nvSpPr>
          <p:cNvPr id="6" name="Стрелка влево 5">
            <a:hlinkClick r:id="rId3" action="ppaction://hlinksldjump"/>
          </p:cNvPr>
          <p:cNvSpPr/>
          <p:nvPr/>
        </p:nvSpPr>
        <p:spPr>
          <a:xfrm>
            <a:off x="7786710" y="5357826"/>
            <a:ext cx="1143008" cy="10001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Растительный мир 40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Хорошо полирующаяся древесина, является сырьём для получения лучших сортов фанеры.</a:t>
            </a:r>
          </a:p>
          <a:p>
            <a:r>
              <a:rPr lang="ru-RU" dirty="0" smtClean="0"/>
              <a:t>Используются в бумажном, токарном,</a:t>
            </a:r>
          </a:p>
          <a:p>
            <a:pPr>
              <a:buNone/>
            </a:pPr>
            <a:r>
              <a:rPr lang="ru-RU" dirty="0" smtClean="0"/>
              <a:t>мебельном, столярном производствах.</a:t>
            </a:r>
          </a:p>
          <a:p>
            <a:pPr>
              <a:buNone/>
            </a:pPr>
            <a:r>
              <a:rPr lang="ru-RU" dirty="0" smtClean="0"/>
              <a:t>Верхний слой коры идёт на гонку дёгтя.</a:t>
            </a:r>
          </a:p>
          <a:p>
            <a:pPr>
              <a:buNone/>
            </a:pPr>
            <a:r>
              <a:rPr lang="ru-RU" dirty="0" smtClean="0"/>
              <a:t>Почки применяются в медицине.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  <p:sp>
        <p:nvSpPr>
          <p:cNvPr id="5" name="Стрелка вправо 4">
            <a:hlinkClick r:id="rId2" action="ppaction://hlinksldjump"/>
          </p:cNvPr>
          <p:cNvSpPr/>
          <p:nvPr/>
        </p:nvSpPr>
        <p:spPr>
          <a:xfrm>
            <a:off x="7715272" y="5715016"/>
            <a:ext cx="1214446" cy="10001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34" y="785794"/>
          <a:ext cx="8229600" cy="50720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14644"/>
                <a:gridCol w="1071570"/>
                <a:gridCol w="1143008"/>
                <a:gridCol w="1143008"/>
                <a:gridCol w="1143008"/>
                <a:gridCol w="1014362"/>
              </a:tblGrid>
              <a:tr h="902791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Города</a:t>
                      </a:r>
                      <a:endParaRPr lang="ru-RU" sz="2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 smtClean="0">
                          <a:solidFill>
                            <a:schemeClr val="bg1"/>
                          </a:solidFill>
                          <a:hlinkClick r:id="rId2" action="ppaction://hlinksldjump"/>
                        </a:rPr>
                        <a:t>10</a:t>
                      </a:r>
                      <a:endParaRPr lang="ru-RU" sz="48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 smtClean="0">
                          <a:solidFill>
                            <a:schemeClr val="bg1"/>
                          </a:solidFill>
                          <a:hlinkClick r:id="rId3" action="ppaction://hlinksldjump"/>
                        </a:rPr>
                        <a:t>20</a:t>
                      </a:r>
                      <a:endParaRPr lang="ru-RU" sz="48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 smtClean="0">
                          <a:solidFill>
                            <a:schemeClr val="bg1"/>
                          </a:solidFill>
                          <a:hlinkClick r:id="rId4" action="ppaction://hlinksldjump"/>
                        </a:rPr>
                        <a:t>30</a:t>
                      </a:r>
                      <a:endParaRPr lang="ru-RU" sz="48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 smtClean="0">
                          <a:solidFill>
                            <a:schemeClr val="bg1"/>
                          </a:solidFill>
                          <a:hlinkClick r:id="rId5" action="ppaction://hlinksldjump"/>
                        </a:rPr>
                        <a:t>40</a:t>
                      </a:r>
                      <a:endParaRPr lang="ru-RU" sz="48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 smtClean="0">
                          <a:solidFill>
                            <a:schemeClr val="bg1"/>
                          </a:solidFill>
                          <a:hlinkClick r:id="rId6" action="ppaction://hlinksldjump"/>
                        </a:rPr>
                        <a:t>50</a:t>
                      </a:r>
                      <a:endParaRPr lang="ru-RU" sz="48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1065026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B050"/>
                          </a:solidFill>
                        </a:rPr>
                        <a:t>Растительный</a:t>
                      </a:r>
                      <a:r>
                        <a:rPr lang="ru-RU" sz="2400" baseline="0" dirty="0" smtClean="0">
                          <a:solidFill>
                            <a:srgbClr val="00B050"/>
                          </a:solidFill>
                        </a:rPr>
                        <a:t> мир</a:t>
                      </a:r>
                      <a:endParaRPr lang="ru-RU" sz="24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 smtClean="0">
                          <a:solidFill>
                            <a:srgbClr val="00B050"/>
                          </a:solidFill>
                          <a:hlinkClick r:id="rId7" action="ppaction://hlinksldjump"/>
                        </a:rPr>
                        <a:t>10</a:t>
                      </a:r>
                      <a:endParaRPr lang="ru-RU" sz="48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 smtClean="0">
                          <a:solidFill>
                            <a:srgbClr val="00B050"/>
                          </a:solidFill>
                          <a:hlinkClick r:id="rId8" action="ppaction://hlinksldjump"/>
                        </a:rPr>
                        <a:t>20</a:t>
                      </a:r>
                      <a:endParaRPr lang="ru-RU" sz="48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 smtClean="0">
                          <a:solidFill>
                            <a:srgbClr val="00B050"/>
                          </a:solidFill>
                          <a:hlinkClick r:id="rId9" action="ppaction://hlinksldjump"/>
                        </a:rPr>
                        <a:t>30</a:t>
                      </a:r>
                      <a:endParaRPr lang="ru-RU" sz="48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 smtClean="0">
                          <a:solidFill>
                            <a:srgbClr val="00B050"/>
                          </a:solidFill>
                          <a:hlinkClick r:id="rId10" action="ppaction://hlinksldjump"/>
                        </a:rPr>
                        <a:t>40</a:t>
                      </a:r>
                      <a:endParaRPr lang="ru-RU" sz="48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 smtClean="0">
                          <a:solidFill>
                            <a:srgbClr val="00B050"/>
                          </a:solidFill>
                          <a:hlinkClick r:id="rId11" action="ppaction://hlinksldjump"/>
                        </a:rPr>
                        <a:t>50</a:t>
                      </a:r>
                      <a:endParaRPr lang="ru-RU" sz="48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1065026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FF0000"/>
                          </a:solidFill>
                        </a:rPr>
                        <a:t>Красная</a:t>
                      </a:r>
                    </a:p>
                    <a:p>
                      <a:r>
                        <a:rPr lang="ru-RU" sz="2400" dirty="0" smtClean="0">
                          <a:solidFill>
                            <a:srgbClr val="FF0000"/>
                          </a:solidFill>
                        </a:rPr>
                        <a:t>книга</a:t>
                      </a:r>
                      <a:endParaRPr lang="ru-RU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 smtClean="0">
                          <a:solidFill>
                            <a:srgbClr val="FF0000"/>
                          </a:solidFill>
                          <a:hlinkClick r:id="rId12" action="ppaction://hlinksldjump"/>
                        </a:rPr>
                        <a:t>10</a:t>
                      </a:r>
                      <a:endParaRPr lang="ru-RU" sz="4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 smtClean="0">
                          <a:solidFill>
                            <a:srgbClr val="FF0000"/>
                          </a:solidFill>
                          <a:hlinkClick r:id="rId13" action="ppaction://hlinksldjump"/>
                        </a:rPr>
                        <a:t>20</a:t>
                      </a:r>
                      <a:endParaRPr lang="ru-RU" sz="4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 smtClean="0">
                          <a:solidFill>
                            <a:srgbClr val="FF0000"/>
                          </a:solidFill>
                          <a:hlinkClick r:id="rId14" action="ppaction://hlinksldjump"/>
                        </a:rPr>
                        <a:t>30</a:t>
                      </a:r>
                      <a:endParaRPr lang="ru-RU" sz="4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 smtClean="0">
                          <a:solidFill>
                            <a:srgbClr val="FF0000"/>
                          </a:solidFill>
                          <a:hlinkClick r:id="rId15" action="ppaction://hlinksldjump"/>
                        </a:rPr>
                        <a:t>40</a:t>
                      </a:r>
                      <a:endParaRPr lang="ru-RU" sz="4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 smtClean="0">
                          <a:solidFill>
                            <a:srgbClr val="FF0000"/>
                          </a:solidFill>
                          <a:hlinkClick r:id="rId16" action="ppaction://hlinksldjump"/>
                        </a:rPr>
                        <a:t>50</a:t>
                      </a:r>
                      <a:endParaRPr lang="ru-RU" sz="4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1065026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FFFF00"/>
                          </a:solidFill>
                        </a:rPr>
                        <a:t>Животный</a:t>
                      </a:r>
                    </a:p>
                    <a:p>
                      <a:r>
                        <a:rPr lang="ru-RU" sz="2400" dirty="0" smtClean="0">
                          <a:solidFill>
                            <a:srgbClr val="FFFF00"/>
                          </a:solidFill>
                        </a:rPr>
                        <a:t> мир</a:t>
                      </a:r>
                      <a:endParaRPr lang="ru-RU" sz="24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 smtClean="0">
                          <a:solidFill>
                            <a:srgbClr val="FFFF00"/>
                          </a:solidFill>
                          <a:hlinkClick r:id="rId17" action="ppaction://hlinksldjump"/>
                        </a:rPr>
                        <a:t>10</a:t>
                      </a:r>
                      <a:endParaRPr lang="ru-RU" sz="48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 smtClean="0">
                          <a:solidFill>
                            <a:srgbClr val="FFFF00"/>
                          </a:solidFill>
                          <a:hlinkClick r:id="rId18" action="ppaction://hlinksldjump"/>
                        </a:rPr>
                        <a:t>20</a:t>
                      </a:r>
                      <a:endParaRPr lang="ru-RU" sz="48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 smtClean="0">
                          <a:solidFill>
                            <a:srgbClr val="FFFF00"/>
                          </a:solidFill>
                          <a:hlinkClick r:id="rId19" action="ppaction://hlinksldjump"/>
                        </a:rPr>
                        <a:t>30</a:t>
                      </a:r>
                      <a:endParaRPr lang="ru-RU" sz="48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 smtClean="0">
                          <a:solidFill>
                            <a:srgbClr val="FFFF00"/>
                          </a:solidFill>
                          <a:hlinkClick r:id="rId20" action="ppaction://hlinksldjump"/>
                        </a:rPr>
                        <a:t>40</a:t>
                      </a:r>
                      <a:endParaRPr lang="ru-RU" sz="48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 smtClean="0">
                          <a:solidFill>
                            <a:srgbClr val="FFFF00"/>
                          </a:solidFill>
                          <a:hlinkClick r:id="rId21" action="ppaction://hlinksldjump"/>
                        </a:rPr>
                        <a:t>50</a:t>
                      </a:r>
                      <a:endParaRPr lang="ru-RU" sz="48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</a:tr>
              <a:tr h="974229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</a:rPr>
                        <a:t>Разное</a:t>
                      </a:r>
                      <a:endParaRPr lang="ru-RU" sz="2400" dirty="0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 smtClean="0">
                          <a:solidFill>
                            <a:schemeClr val="accent1"/>
                          </a:solidFill>
                          <a:hlinkClick r:id="rId22" action="ppaction://hlinksldjump"/>
                        </a:rPr>
                        <a:t>10</a:t>
                      </a:r>
                      <a:endParaRPr lang="ru-RU" sz="4800" dirty="0">
                        <a:solidFill>
                          <a:schemeClr val="accent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 smtClean="0">
                          <a:solidFill>
                            <a:schemeClr val="accent1"/>
                          </a:solidFill>
                          <a:hlinkClick r:id="rId23" action="ppaction://hlinksldjump"/>
                        </a:rPr>
                        <a:t>20</a:t>
                      </a:r>
                      <a:endParaRPr lang="ru-RU" sz="4800" dirty="0">
                        <a:solidFill>
                          <a:schemeClr val="accent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 smtClean="0">
                          <a:solidFill>
                            <a:schemeClr val="accent1"/>
                          </a:solidFill>
                          <a:hlinkClick r:id="rId24" action="ppaction://hlinksldjump"/>
                        </a:rPr>
                        <a:t>30</a:t>
                      </a:r>
                      <a:endParaRPr lang="ru-RU" sz="4800" dirty="0">
                        <a:solidFill>
                          <a:schemeClr val="accent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 smtClean="0">
                          <a:solidFill>
                            <a:schemeClr val="accent1"/>
                          </a:solidFill>
                          <a:hlinkClick r:id="rId25" action="ppaction://hlinksldjump"/>
                        </a:rPr>
                        <a:t>40</a:t>
                      </a:r>
                      <a:endParaRPr lang="ru-RU" sz="4800" dirty="0">
                        <a:solidFill>
                          <a:schemeClr val="accent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 smtClean="0">
                          <a:solidFill>
                            <a:schemeClr val="accent1"/>
                          </a:solidFill>
                          <a:hlinkClick r:id="rId26" action="ppaction://hlinksldjump"/>
                        </a:rPr>
                        <a:t>50</a:t>
                      </a:r>
                      <a:endParaRPr lang="ru-RU" sz="4800" dirty="0">
                        <a:solidFill>
                          <a:schemeClr val="accent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3786182" y="5857891"/>
            <a:ext cx="385765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hlinkClick r:id="rId27" action="ppaction://hlinksldjump"/>
              </a:rPr>
              <a:t>Конец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Ответ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857364"/>
            <a:ext cx="8229600" cy="45720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Берёза.</a:t>
            </a:r>
            <a:endParaRPr lang="ru-RU" dirty="0"/>
          </a:p>
        </p:txBody>
      </p:sp>
      <p:pic>
        <p:nvPicPr>
          <p:cNvPr id="4" name="Рисунок 3" descr="слайд 20.jpe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000364" y="1571612"/>
            <a:ext cx="3857652" cy="5143512"/>
          </a:xfrm>
          <a:prstGeom prst="rect">
            <a:avLst/>
          </a:prstGeom>
        </p:spPr>
      </p:pic>
      <p:sp>
        <p:nvSpPr>
          <p:cNvPr id="6" name="Стрелка влево 5">
            <a:hlinkClick r:id="rId3" action="ppaction://hlinksldjump"/>
          </p:cNvPr>
          <p:cNvSpPr/>
          <p:nvPr/>
        </p:nvSpPr>
        <p:spPr>
          <a:xfrm>
            <a:off x="7500958" y="5500702"/>
            <a:ext cx="1214446" cy="85725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Растительный мир 50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Какое северное растение называют братом женьшеня? </a:t>
            </a:r>
            <a:endParaRPr lang="ru-RU" dirty="0"/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>
            <a:off x="6786578" y="4857760"/>
            <a:ext cx="1357322" cy="12858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Ответ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Пион или Марьин корень. Из его корней, так же, как из корней женьшеня изготавливают ценные лекарства.</a:t>
            </a:r>
            <a:endParaRPr lang="ru-RU" dirty="0"/>
          </a:p>
        </p:txBody>
      </p:sp>
      <p:pic>
        <p:nvPicPr>
          <p:cNvPr id="4" name="Рисунок 3" descr="слайд 2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5492" y="3429000"/>
            <a:ext cx="4112303" cy="3429000"/>
          </a:xfrm>
          <a:prstGeom prst="rect">
            <a:avLst/>
          </a:prstGeom>
        </p:spPr>
      </p:pic>
      <p:sp>
        <p:nvSpPr>
          <p:cNvPr id="5" name="Стрелка влево 4">
            <a:hlinkClick r:id="rId3" action="ppaction://hlinksldjump"/>
          </p:cNvPr>
          <p:cNvSpPr/>
          <p:nvPr/>
        </p:nvSpPr>
        <p:spPr>
          <a:xfrm>
            <a:off x="8001024" y="5929330"/>
            <a:ext cx="928694" cy="92867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Красная книга 10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Роет норы он умело</a:t>
            </a:r>
          </a:p>
          <a:p>
            <a:r>
              <a:rPr lang="ru-RU" dirty="0" smtClean="0"/>
              <a:t>Знает, любит это дело</a:t>
            </a:r>
          </a:p>
          <a:p>
            <a:r>
              <a:rPr lang="ru-RU" dirty="0" smtClean="0"/>
              <a:t>Потому кроту и друг,</a:t>
            </a:r>
          </a:p>
          <a:p>
            <a:r>
              <a:rPr lang="ru-RU" dirty="0" smtClean="0"/>
              <a:t>А зовут его …..</a:t>
            </a:r>
            <a:endParaRPr lang="ru-RU" dirty="0"/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>
            <a:off x="7358082" y="5643578"/>
            <a:ext cx="1143008" cy="92869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Ответ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Барсук.</a:t>
            </a:r>
            <a:endParaRPr lang="ru-RU" dirty="0"/>
          </a:p>
        </p:txBody>
      </p:sp>
      <p:pic>
        <p:nvPicPr>
          <p:cNvPr id="4" name="Рисунок 3" descr="слайд 2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0298" y="2000240"/>
            <a:ext cx="5715541" cy="3570548"/>
          </a:xfrm>
          <a:prstGeom prst="rect">
            <a:avLst/>
          </a:prstGeom>
        </p:spPr>
      </p:pic>
      <p:sp>
        <p:nvSpPr>
          <p:cNvPr id="5" name="Стрелка влево 4">
            <a:hlinkClick r:id="rId3" action="ppaction://hlinksldjump"/>
          </p:cNvPr>
          <p:cNvSpPr/>
          <p:nvPr/>
        </p:nvSpPr>
        <p:spPr>
          <a:xfrm>
            <a:off x="7572396" y="5786454"/>
            <a:ext cx="928694" cy="71438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Красная книга 20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Погоняемый кнутом,</a:t>
            </a:r>
          </a:p>
          <a:p>
            <a:r>
              <a:rPr lang="ru-RU" dirty="0" smtClean="0"/>
              <a:t>Мчится в упряжи, потом</a:t>
            </a:r>
          </a:p>
          <a:p>
            <a:r>
              <a:rPr lang="ru-RU" dirty="0" smtClean="0"/>
              <a:t>Травку щиплет целый день</a:t>
            </a:r>
          </a:p>
          <a:p>
            <a:r>
              <a:rPr lang="ru-RU" dirty="0" smtClean="0"/>
              <a:t>Стройный северный  …..</a:t>
            </a:r>
            <a:endParaRPr lang="ru-RU" dirty="0"/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>
            <a:off x="7215206" y="5429264"/>
            <a:ext cx="1214446" cy="11430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Ответ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Олень.</a:t>
            </a:r>
            <a:endParaRPr lang="ru-RU" dirty="0"/>
          </a:p>
        </p:txBody>
      </p:sp>
      <p:pic>
        <p:nvPicPr>
          <p:cNvPr id="4" name="Рисунок 3" descr="слайд 2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86" y="2643182"/>
            <a:ext cx="6782699" cy="4000528"/>
          </a:xfrm>
          <a:prstGeom prst="rect">
            <a:avLst/>
          </a:prstGeom>
        </p:spPr>
      </p:pic>
      <p:sp>
        <p:nvSpPr>
          <p:cNvPr id="5" name="Стрелка влево 4">
            <a:hlinkClick r:id="rId3" action="ppaction://hlinksldjump"/>
          </p:cNvPr>
          <p:cNvSpPr/>
          <p:nvPr/>
        </p:nvSpPr>
        <p:spPr>
          <a:xfrm>
            <a:off x="7929586" y="5357826"/>
            <a:ext cx="928694" cy="85725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Красная книга 30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Хвост не длинный, но пушистый </a:t>
            </a:r>
          </a:p>
          <a:p>
            <a:r>
              <a:rPr lang="ru-RU" dirty="0" smtClean="0"/>
              <a:t>И изогнута спина,</a:t>
            </a:r>
          </a:p>
          <a:p>
            <a:r>
              <a:rPr lang="ru-RU" dirty="0" smtClean="0"/>
              <a:t>А похожа на медведя</a:t>
            </a:r>
          </a:p>
          <a:p>
            <a:r>
              <a:rPr lang="ru-RU" dirty="0" smtClean="0"/>
              <a:t>Неуклюжая она</a:t>
            </a:r>
            <a:endParaRPr lang="ru-RU" dirty="0"/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>
            <a:off x="7072330" y="5286388"/>
            <a:ext cx="1357322" cy="11430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Ответ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Росомаха.</a:t>
            </a:r>
            <a:endParaRPr lang="ru-RU" dirty="0"/>
          </a:p>
        </p:txBody>
      </p:sp>
      <p:pic>
        <p:nvPicPr>
          <p:cNvPr id="4" name="Рисунок 3" descr="слайд 2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6116" y="1768258"/>
            <a:ext cx="5243528" cy="3946757"/>
          </a:xfrm>
          <a:prstGeom prst="rect">
            <a:avLst/>
          </a:prstGeom>
        </p:spPr>
      </p:pic>
      <p:sp>
        <p:nvSpPr>
          <p:cNvPr id="5" name="Стрелка влево 4">
            <a:hlinkClick r:id="rId3" action="ppaction://hlinksldjump"/>
          </p:cNvPr>
          <p:cNvSpPr/>
          <p:nvPr/>
        </p:nvSpPr>
        <p:spPr>
          <a:xfrm>
            <a:off x="7715272" y="5857892"/>
            <a:ext cx="928694" cy="71438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Красная книга  40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Длинноногий, длинношеий</a:t>
            </a:r>
          </a:p>
          <a:p>
            <a:r>
              <a:rPr lang="ru-RU" dirty="0" smtClean="0"/>
              <a:t>Длинноклювый, телом серый</a:t>
            </a:r>
          </a:p>
          <a:p>
            <a:r>
              <a:rPr lang="ru-RU" dirty="0" smtClean="0"/>
              <a:t>А затылок голый, красный</a:t>
            </a:r>
          </a:p>
          <a:p>
            <a:r>
              <a:rPr lang="ru-RU" dirty="0" smtClean="0"/>
              <a:t>Бродит по болотам грязным,</a:t>
            </a:r>
          </a:p>
          <a:p>
            <a:r>
              <a:rPr lang="ru-RU" dirty="0" smtClean="0"/>
              <a:t>Ловит там лягушек,</a:t>
            </a:r>
          </a:p>
          <a:p>
            <a:r>
              <a:rPr lang="ru-RU" dirty="0" smtClean="0"/>
              <a:t>Бестолковых попрыгушек.</a:t>
            </a:r>
            <a:endParaRPr lang="ru-RU" dirty="0"/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>
            <a:off x="7572396" y="5286388"/>
            <a:ext cx="1285884" cy="11430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399032"/>
          </a:xfrm>
        </p:spPr>
        <p:txBody>
          <a:bodyPr/>
          <a:lstStyle/>
          <a:p>
            <a:r>
              <a:rPr lang="ru-RU" dirty="0" smtClean="0"/>
              <a:t>              Города 10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Это село является районным центром одного из южных районов Республики Коми.</a:t>
            </a:r>
          </a:p>
          <a:p>
            <a:r>
              <a:rPr lang="ru-RU" dirty="0" smtClean="0"/>
              <a:t>Первое упоминание о нем относится к 1585 году.</a:t>
            </a:r>
          </a:p>
          <a:p>
            <a:r>
              <a:rPr lang="ru-RU" dirty="0" smtClean="0"/>
              <a:t>При въезде в село на федеральной трассе вас радушно встретит женщина с караваем в руках.</a:t>
            </a:r>
            <a:endParaRPr lang="ru-RU" dirty="0"/>
          </a:p>
        </p:txBody>
      </p:sp>
      <p:sp>
        <p:nvSpPr>
          <p:cNvPr id="5" name="Стрелка вправо 4">
            <a:hlinkClick r:id="rId2" action="ppaction://hlinksldjump"/>
          </p:cNvPr>
          <p:cNvSpPr/>
          <p:nvPr/>
        </p:nvSpPr>
        <p:spPr>
          <a:xfrm>
            <a:off x="8072462" y="5643578"/>
            <a:ext cx="857256" cy="8572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Ответ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Журавль.</a:t>
            </a:r>
            <a:endParaRPr lang="ru-RU" dirty="0"/>
          </a:p>
        </p:txBody>
      </p:sp>
      <p:pic>
        <p:nvPicPr>
          <p:cNvPr id="4" name="Рисунок 3" descr="слайд 3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4678" y="1714488"/>
            <a:ext cx="4762500" cy="3848100"/>
          </a:xfrm>
          <a:prstGeom prst="rect">
            <a:avLst/>
          </a:prstGeom>
        </p:spPr>
      </p:pic>
      <p:sp>
        <p:nvSpPr>
          <p:cNvPr id="5" name="Стрелка влево 4">
            <a:hlinkClick r:id="rId3" action="ppaction://hlinksldjump"/>
          </p:cNvPr>
          <p:cNvSpPr/>
          <p:nvPr/>
        </p:nvSpPr>
        <p:spPr>
          <a:xfrm>
            <a:off x="7715272" y="5643578"/>
            <a:ext cx="1000132" cy="71438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Красная книга 50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Я в лесу нашла цветок,</a:t>
            </a:r>
          </a:p>
          <a:p>
            <a:r>
              <a:rPr lang="ru-RU" dirty="0" smtClean="0"/>
              <a:t>Он похож на башмачок,</a:t>
            </a:r>
          </a:p>
          <a:p>
            <a:r>
              <a:rPr lang="ru-RU" dirty="0" smtClean="0"/>
              <a:t>Имя у него богини,</a:t>
            </a:r>
          </a:p>
          <a:p>
            <a:r>
              <a:rPr lang="ru-RU" dirty="0" smtClean="0"/>
              <a:t>Носит он его доныне,</a:t>
            </a:r>
          </a:p>
          <a:p>
            <a:r>
              <a:rPr lang="ru-RU" dirty="0" smtClean="0"/>
              <a:t>В Красной книге он, друзья.</a:t>
            </a:r>
          </a:p>
          <a:p>
            <a:r>
              <a:rPr lang="ru-RU" dirty="0" smtClean="0"/>
              <a:t>Значит рвать его нельзя !!!</a:t>
            </a:r>
          </a:p>
          <a:p>
            <a:endParaRPr lang="ru-RU" dirty="0"/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>
            <a:off x="6786578" y="4857760"/>
            <a:ext cx="1428760" cy="135732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Ответ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Венерин башмачок.</a:t>
            </a:r>
            <a:endParaRPr lang="ru-RU" dirty="0"/>
          </a:p>
        </p:txBody>
      </p:sp>
      <p:pic>
        <p:nvPicPr>
          <p:cNvPr id="4" name="Рисунок 3" descr="слайд 3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2786058"/>
            <a:ext cx="5310204" cy="3821918"/>
          </a:xfrm>
          <a:prstGeom prst="rect">
            <a:avLst/>
          </a:prstGeom>
        </p:spPr>
      </p:pic>
      <p:sp>
        <p:nvSpPr>
          <p:cNvPr id="5" name="Стрелка влево 4">
            <a:hlinkClick r:id="rId3" action="ppaction://hlinksldjump"/>
          </p:cNvPr>
          <p:cNvSpPr/>
          <p:nvPr/>
        </p:nvSpPr>
        <p:spPr>
          <a:xfrm>
            <a:off x="7143768" y="5572140"/>
            <a:ext cx="1143008" cy="92869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Животный мир 10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Летом он малину кушал, </a:t>
            </a:r>
            <a:br>
              <a:rPr lang="ru-RU" dirty="0" smtClean="0"/>
            </a:br>
            <a:r>
              <a:rPr lang="ru-RU" dirty="0" smtClean="0"/>
              <a:t>Медом сладко запивал. </a:t>
            </a:r>
            <a:br>
              <a:rPr lang="ru-RU" dirty="0" smtClean="0"/>
            </a:br>
            <a:r>
              <a:rPr lang="ru-RU" dirty="0" smtClean="0"/>
              <a:t>А как только снег нападал, </a:t>
            </a:r>
            <a:br>
              <a:rPr lang="ru-RU" dirty="0" smtClean="0"/>
            </a:br>
            <a:r>
              <a:rPr lang="ru-RU" dirty="0" smtClean="0"/>
              <a:t>Позевал и спать упал. </a:t>
            </a:r>
            <a:br>
              <a:rPr lang="ru-RU" dirty="0" smtClean="0"/>
            </a:br>
            <a:r>
              <a:rPr lang="ru-RU" dirty="0" smtClean="0"/>
              <a:t>Видел он или не видел сны, </a:t>
            </a:r>
            <a:br>
              <a:rPr lang="ru-RU" dirty="0" smtClean="0"/>
            </a:br>
            <a:r>
              <a:rPr lang="ru-RU" dirty="0" smtClean="0"/>
              <a:t>А проспал аж до весны.</a:t>
            </a:r>
            <a:br>
              <a:rPr lang="ru-RU" dirty="0" smtClean="0"/>
            </a:br>
            <a:endParaRPr lang="ru-RU" dirty="0" smtClean="0"/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>
            <a:off x="6572264" y="5429264"/>
            <a:ext cx="1143008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Ответ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Медведь.</a:t>
            </a:r>
            <a:endParaRPr lang="ru-RU" dirty="0"/>
          </a:p>
        </p:txBody>
      </p:sp>
      <p:pic>
        <p:nvPicPr>
          <p:cNvPr id="4" name="Рисунок 3" descr="слайд 3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9476" y="2405062"/>
            <a:ext cx="5654347" cy="3452830"/>
          </a:xfrm>
          <a:prstGeom prst="rect">
            <a:avLst/>
          </a:prstGeom>
        </p:spPr>
      </p:pic>
      <p:sp>
        <p:nvSpPr>
          <p:cNvPr id="5" name="Стрелка влево 4">
            <a:hlinkClick r:id="rId3" action="ppaction://hlinksldjump"/>
          </p:cNvPr>
          <p:cNvSpPr/>
          <p:nvPr/>
        </p:nvSpPr>
        <p:spPr>
          <a:xfrm>
            <a:off x="7715272" y="4929198"/>
            <a:ext cx="1214446" cy="107157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Животный мир 20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Большое парнокопытное травоядное животное, лесной великан. Питается молодыми побегами и листьями деревьев, корневищами болотных растений.</a:t>
            </a:r>
            <a:endParaRPr lang="ru-RU" dirty="0"/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>
            <a:off x="6572264" y="5143512"/>
            <a:ext cx="1143008" cy="11430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Ответ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Лось.</a:t>
            </a:r>
            <a:endParaRPr lang="ru-RU" dirty="0"/>
          </a:p>
        </p:txBody>
      </p:sp>
      <p:pic>
        <p:nvPicPr>
          <p:cNvPr id="4" name="Рисунок 3" descr="слайд 3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428728" y="2500306"/>
            <a:ext cx="6116353" cy="4075976"/>
          </a:xfrm>
          <a:prstGeom prst="rect">
            <a:avLst/>
          </a:prstGeom>
        </p:spPr>
      </p:pic>
      <p:sp>
        <p:nvSpPr>
          <p:cNvPr id="5" name="Стрелка влево 4">
            <a:hlinkClick r:id="rId3" action="ppaction://hlinksldjump"/>
          </p:cNvPr>
          <p:cNvSpPr/>
          <p:nvPr/>
        </p:nvSpPr>
        <p:spPr>
          <a:xfrm>
            <a:off x="7715272" y="5643578"/>
            <a:ext cx="1143008" cy="92869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Животный мир 30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Промысловый зверь с плоским хвостом и ценным мехом рыжевато – бурого или чёрного цвета. Лапы перепончатые питается корой различных деревьев и ветками осины, ивы, тополя. Строит плотины.</a:t>
            </a:r>
            <a:endParaRPr lang="ru-RU" dirty="0"/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>
            <a:off x="6786578" y="5572140"/>
            <a:ext cx="928694" cy="8572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Ответ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Бобёр.</a:t>
            </a:r>
            <a:endParaRPr lang="ru-RU" dirty="0"/>
          </a:p>
        </p:txBody>
      </p:sp>
      <p:pic>
        <p:nvPicPr>
          <p:cNvPr id="4" name="Рисунок 3" descr="слайд 3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1736" y="1357298"/>
            <a:ext cx="6215089" cy="4286268"/>
          </a:xfrm>
          <a:prstGeom prst="rect">
            <a:avLst/>
          </a:prstGeom>
        </p:spPr>
      </p:pic>
      <p:sp>
        <p:nvSpPr>
          <p:cNvPr id="5" name="Стрелка влево 4">
            <a:hlinkClick r:id="rId3" action="ppaction://hlinksldjump"/>
          </p:cNvPr>
          <p:cNvSpPr/>
          <p:nvPr/>
        </p:nvSpPr>
        <p:spPr>
          <a:xfrm>
            <a:off x="7500958" y="6072206"/>
            <a:ext cx="1000132" cy="78579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Животный ми 40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Окраска спины от светло – желто – буроватой до тёмно – бурой.</a:t>
            </a:r>
          </a:p>
          <a:p>
            <a:r>
              <a:rPr lang="ru-RU" dirty="0" smtClean="0"/>
              <a:t>Исконно русский зверёк . Его мехом опушена знаменитая шапка Мономаха.</a:t>
            </a:r>
          </a:p>
          <a:p>
            <a:r>
              <a:rPr lang="ru-RU" dirty="0" smtClean="0"/>
              <a:t>Не выносит яркого солнечного света.</a:t>
            </a:r>
          </a:p>
          <a:p>
            <a:r>
              <a:rPr lang="ru-RU" dirty="0" smtClean="0"/>
              <a:t>Питается мышевидными грызунами, птицами и их яйцами, семенами кедра. </a:t>
            </a:r>
            <a:endParaRPr lang="ru-RU" dirty="0"/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>
            <a:off x="7929586" y="5786454"/>
            <a:ext cx="928694" cy="8572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Ответ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Визинга.</a:t>
            </a:r>
            <a:endParaRPr lang="ru-RU" dirty="0"/>
          </a:p>
        </p:txBody>
      </p:sp>
      <p:pic>
        <p:nvPicPr>
          <p:cNvPr id="4" name="Рисунок 3" descr="слайд 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071802" y="1643050"/>
            <a:ext cx="3368242" cy="5214950"/>
          </a:xfrm>
          <a:prstGeom prst="rect">
            <a:avLst/>
          </a:prstGeom>
        </p:spPr>
      </p:pic>
      <p:sp>
        <p:nvSpPr>
          <p:cNvPr id="5" name="Стрелка влево 4">
            <a:hlinkClick r:id="rId3" action="ppaction://hlinksldjump"/>
          </p:cNvPr>
          <p:cNvSpPr/>
          <p:nvPr/>
        </p:nvSpPr>
        <p:spPr>
          <a:xfrm>
            <a:off x="7500958" y="5500702"/>
            <a:ext cx="1071570" cy="92869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Ответ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Соболь.</a:t>
            </a:r>
            <a:endParaRPr lang="ru-RU" dirty="0"/>
          </a:p>
        </p:txBody>
      </p:sp>
      <p:pic>
        <p:nvPicPr>
          <p:cNvPr id="4" name="Рисунок 3" descr="слайд 4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5918" y="2495550"/>
            <a:ext cx="5543551" cy="4362450"/>
          </a:xfrm>
          <a:prstGeom prst="rect">
            <a:avLst/>
          </a:prstGeom>
        </p:spPr>
      </p:pic>
      <p:sp>
        <p:nvSpPr>
          <p:cNvPr id="5" name="Стрелка влево 4">
            <a:hlinkClick r:id="rId3" action="ppaction://hlinksldjump"/>
          </p:cNvPr>
          <p:cNvSpPr/>
          <p:nvPr/>
        </p:nvSpPr>
        <p:spPr>
          <a:xfrm>
            <a:off x="8001024" y="5715016"/>
            <a:ext cx="857256" cy="85725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Животный мир 50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Младший брат бобра. Пришел к нам из Северной Америки. Питается  в основном сочными листочками подводных зарослей. Живёт в норах или в «домах – хатах» , в водоёмах.</a:t>
            </a:r>
          </a:p>
          <a:p>
            <a:r>
              <a:rPr lang="ru-RU" dirty="0" smtClean="0"/>
              <a:t>Очень трудолюбивый зверёк .</a:t>
            </a:r>
          </a:p>
          <a:p>
            <a:r>
              <a:rPr lang="ru-RU" dirty="0" smtClean="0"/>
              <a:t>На зиму сооружает хатки – кладовые ,</a:t>
            </a:r>
          </a:p>
          <a:p>
            <a:pPr>
              <a:buNone/>
            </a:pPr>
            <a:r>
              <a:rPr lang="ru-RU" dirty="0" smtClean="0"/>
              <a:t>в которых с осени запасает корм. </a:t>
            </a:r>
            <a:endParaRPr lang="ru-RU" dirty="0"/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>
            <a:off x="7643834" y="5715016"/>
            <a:ext cx="1071570" cy="92869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Ответ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Ондатра. </a:t>
            </a:r>
            <a:endParaRPr lang="ru-RU" dirty="0"/>
          </a:p>
        </p:txBody>
      </p:sp>
      <p:pic>
        <p:nvPicPr>
          <p:cNvPr id="4" name="Рисунок 3" descr="слайд 4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857488" y="1692836"/>
            <a:ext cx="6143636" cy="3450675"/>
          </a:xfrm>
          <a:prstGeom prst="rect">
            <a:avLst/>
          </a:prstGeom>
        </p:spPr>
      </p:pic>
      <p:sp>
        <p:nvSpPr>
          <p:cNvPr id="5" name="Стрелка влево 4">
            <a:hlinkClick r:id="rId3" action="ppaction://hlinksldjump"/>
          </p:cNvPr>
          <p:cNvSpPr/>
          <p:nvPr/>
        </p:nvSpPr>
        <p:spPr>
          <a:xfrm>
            <a:off x="7643834" y="5857892"/>
            <a:ext cx="1000132" cy="78579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Разное 10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Сколько лет исполнилось в 2016 году</a:t>
            </a:r>
          </a:p>
          <a:p>
            <a:pPr>
              <a:buNone/>
            </a:pPr>
            <a:r>
              <a:rPr lang="ru-RU" dirty="0" smtClean="0"/>
              <a:t>Республике Коми?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>
            <a:off x="7072330" y="5857892"/>
            <a:ext cx="1214446" cy="78581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Ответ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Юбилей 95 лет.</a:t>
            </a:r>
            <a:endParaRPr lang="ru-RU" dirty="0"/>
          </a:p>
        </p:txBody>
      </p:sp>
      <p:pic>
        <p:nvPicPr>
          <p:cNvPr id="4" name="Рисунок 3" descr="слайд 4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2714620"/>
            <a:ext cx="8001024" cy="3857652"/>
          </a:xfrm>
          <a:prstGeom prst="rect">
            <a:avLst/>
          </a:prstGeom>
        </p:spPr>
      </p:pic>
      <p:sp>
        <p:nvSpPr>
          <p:cNvPr id="5" name="Стрелка влево 4">
            <a:hlinkClick r:id="rId3" action="ppaction://hlinksldjump"/>
          </p:cNvPr>
          <p:cNvSpPr/>
          <p:nvPr/>
        </p:nvSpPr>
        <p:spPr>
          <a:xfrm>
            <a:off x="8072462" y="6143620"/>
            <a:ext cx="1071538" cy="71438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Разное 20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каком городе Республики Коми установили памятник комару?</a:t>
            </a:r>
            <a:endParaRPr lang="ru-RU" dirty="0"/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>
            <a:off x="7358082" y="5786454"/>
            <a:ext cx="1071570" cy="8572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Ответ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Усинске</a:t>
            </a:r>
            <a:endParaRPr lang="ru-RU" dirty="0"/>
          </a:p>
        </p:txBody>
      </p:sp>
      <p:pic>
        <p:nvPicPr>
          <p:cNvPr id="4" name="Рисунок 3" descr="слайд 4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4678" y="1928802"/>
            <a:ext cx="5492188" cy="3667144"/>
          </a:xfrm>
          <a:prstGeom prst="rect">
            <a:avLst/>
          </a:prstGeom>
        </p:spPr>
      </p:pic>
      <p:sp>
        <p:nvSpPr>
          <p:cNvPr id="5" name="Стрелка влево 4">
            <a:hlinkClick r:id="rId3" action="ppaction://hlinksldjump"/>
          </p:cNvPr>
          <p:cNvSpPr/>
          <p:nvPr/>
        </p:nvSpPr>
        <p:spPr>
          <a:xfrm>
            <a:off x="7858148" y="6143620"/>
            <a:ext cx="1071570" cy="71438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Разное 30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Лапку какой птицы должны потереть жители города Сосногорска, чтобы исполнилось их заветное желание?</a:t>
            </a:r>
            <a:endParaRPr lang="ru-RU" dirty="0"/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>
            <a:off x="6286512" y="5429264"/>
            <a:ext cx="1500198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Ответ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Лапку глухаря.</a:t>
            </a:r>
            <a:endParaRPr lang="ru-RU" dirty="0"/>
          </a:p>
        </p:txBody>
      </p:sp>
      <p:pic>
        <p:nvPicPr>
          <p:cNvPr id="4" name="Рисунок 3" descr="слайд 4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9256" y="571480"/>
            <a:ext cx="3036116" cy="4857784"/>
          </a:xfrm>
          <a:prstGeom prst="rect">
            <a:avLst/>
          </a:prstGeom>
        </p:spPr>
      </p:pic>
      <p:sp>
        <p:nvSpPr>
          <p:cNvPr id="5" name="Стрелка влево 4">
            <a:hlinkClick r:id="rId3" action="ppaction://hlinksldjump"/>
          </p:cNvPr>
          <p:cNvSpPr/>
          <p:nvPr/>
        </p:nvSpPr>
        <p:spPr>
          <a:xfrm>
            <a:off x="7286644" y="5643578"/>
            <a:ext cx="1285884" cy="92869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Разное 40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975192"/>
          </a:xfrm>
        </p:spPr>
        <p:txBody>
          <a:bodyPr/>
          <a:lstStyle/>
          <a:p>
            <a:r>
              <a:rPr lang="ru-RU" dirty="0" smtClean="0"/>
              <a:t>Откуда взяты эти поэтические строки?</a:t>
            </a:r>
          </a:p>
          <a:p>
            <a:r>
              <a:rPr lang="ru-RU" dirty="0" smtClean="0"/>
              <a:t>Север наш родимый край,</a:t>
            </a:r>
          </a:p>
          <a:p>
            <a:r>
              <a:rPr lang="ru-RU" dirty="0" smtClean="0"/>
              <a:t>Глубоки твои снега,</a:t>
            </a:r>
          </a:p>
          <a:p>
            <a:r>
              <a:rPr lang="ru-RU" dirty="0" smtClean="0"/>
              <a:t>Холодны твои ветра, </a:t>
            </a:r>
          </a:p>
          <a:p>
            <a:r>
              <a:rPr lang="ru-RU" dirty="0" smtClean="0"/>
              <a:t>Высока твоя тайга!</a:t>
            </a:r>
          </a:p>
          <a:p>
            <a:r>
              <a:rPr lang="ru-RU" dirty="0" smtClean="0"/>
              <a:t>Нас несут через века</a:t>
            </a:r>
          </a:p>
          <a:p>
            <a:r>
              <a:rPr lang="ru-RU" dirty="0" smtClean="0"/>
              <a:t>Соколиные крыла.</a:t>
            </a:r>
          </a:p>
          <a:p>
            <a:r>
              <a:rPr lang="ru-RU" dirty="0" smtClean="0"/>
              <a:t>Коми край, твоя судьба</a:t>
            </a:r>
          </a:p>
          <a:p>
            <a:r>
              <a:rPr lang="ru-RU" dirty="0" smtClean="0"/>
              <a:t>Благодатна и светла! 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>
            <a:off x="7286644" y="5500702"/>
            <a:ext cx="1143008" cy="8572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Города 20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Этот северный город стоит в устье реки </a:t>
            </a:r>
            <a:r>
              <a:rPr lang="ru-RU" dirty="0" err="1" smtClean="0"/>
              <a:t>Сысолы</a:t>
            </a:r>
            <a:r>
              <a:rPr lang="ru-RU" dirty="0" smtClean="0"/>
              <a:t>.</a:t>
            </a:r>
          </a:p>
          <a:p>
            <a:r>
              <a:rPr lang="ru-RU" dirty="0" smtClean="0"/>
              <a:t>Его название до 1931 года звучало как </a:t>
            </a:r>
            <a:r>
              <a:rPr lang="ru-RU" dirty="0" err="1" smtClean="0"/>
              <a:t>Усть</a:t>
            </a:r>
            <a:r>
              <a:rPr lang="ru-RU" dirty="0" smtClean="0"/>
              <a:t> – </a:t>
            </a:r>
            <a:r>
              <a:rPr lang="ru-RU" dirty="0" err="1" smtClean="0"/>
              <a:t>Сысольск</a:t>
            </a:r>
            <a:r>
              <a:rPr lang="ru-RU" dirty="0" smtClean="0"/>
              <a:t>.</a:t>
            </a:r>
          </a:p>
          <a:p>
            <a:r>
              <a:rPr lang="ru-RU" dirty="0" smtClean="0"/>
              <a:t>Приказ о присвоении ему статуса города издала Екатерина </a:t>
            </a:r>
            <a:r>
              <a:rPr lang="en-US" dirty="0" smtClean="0"/>
              <a:t>II</a:t>
            </a:r>
            <a:r>
              <a:rPr lang="ru-RU" dirty="0" smtClean="0"/>
              <a:t>.</a:t>
            </a:r>
          </a:p>
          <a:p>
            <a:r>
              <a:rPr lang="ru-RU" dirty="0" smtClean="0"/>
              <a:t>С 1936 года этот город столица.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>
            <a:off x="7786710" y="5715016"/>
            <a:ext cx="928694" cy="7143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Ответ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Гимн Республики Коми</a:t>
            </a:r>
            <a:endParaRPr lang="ru-RU" dirty="0"/>
          </a:p>
        </p:txBody>
      </p:sp>
      <p:pic>
        <p:nvPicPr>
          <p:cNvPr id="4" name="Рисунок 3" descr="слайд 5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412" y="2643182"/>
            <a:ext cx="7764806" cy="3362330"/>
          </a:xfrm>
          <a:prstGeom prst="rect">
            <a:avLst/>
          </a:prstGeom>
        </p:spPr>
      </p:pic>
      <p:sp>
        <p:nvSpPr>
          <p:cNvPr id="5" name="Стрелка влево 4">
            <a:hlinkClick r:id="rId3" action="ppaction://hlinksldjump"/>
          </p:cNvPr>
          <p:cNvSpPr/>
          <p:nvPr/>
        </p:nvSpPr>
        <p:spPr>
          <a:xfrm>
            <a:off x="8286744" y="5786454"/>
            <a:ext cx="857256" cy="85725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Разное 50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Какой герой коми сказаний и легенд вдохновил  композитора Якова Перепелицу на создание </a:t>
            </a:r>
          </a:p>
          <a:p>
            <a:pPr>
              <a:buNone/>
            </a:pPr>
            <a:r>
              <a:rPr lang="ru-RU" dirty="0" smtClean="0"/>
              <a:t>    музыки к одноименному балету?</a:t>
            </a:r>
            <a:endParaRPr lang="ru-RU" dirty="0"/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>
            <a:off x="6858016" y="5500702"/>
            <a:ext cx="1071570" cy="8572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Ответ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Яг</a:t>
            </a:r>
            <a:r>
              <a:rPr lang="ru-RU" dirty="0" smtClean="0"/>
              <a:t> Морт. </a:t>
            </a:r>
            <a:endParaRPr lang="ru-RU" dirty="0"/>
          </a:p>
        </p:txBody>
      </p:sp>
      <p:pic>
        <p:nvPicPr>
          <p:cNvPr id="4" name="Рисунок 3" descr="слайд 5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6050" y="1714488"/>
            <a:ext cx="5953140" cy="3966280"/>
          </a:xfrm>
          <a:prstGeom prst="rect">
            <a:avLst/>
          </a:prstGeom>
        </p:spPr>
      </p:pic>
      <p:sp>
        <p:nvSpPr>
          <p:cNvPr id="5" name="Стрелка влево 4">
            <a:hlinkClick r:id="rId3" action="ppaction://hlinksldjump"/>
          </p:cNvPr>
          <p:cNvSpPr/>
          <p:nvPr/>
        </p:nvSpPr>
        <p:spPr>
          <a:xfrm>
            <a:off x="7572396" y="5715016"/>
            <a:ext cx="1000132" cy="92869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Конец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Всем спасибо за хорошую игру и отличную работу. </a:t>
            </a:r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effectLst/>
              </a:rPr>
              <a:t>Литература</a:t>
            </a:r>
            <a:endParaRPr lang="ru-RU" dirty="0"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Занимательная география Республики Коми: Кроссворды, чайнворды, викторины. –Сыктывкар: Коми книжное издательство, 1996 г. </a:t>
            </a:r>
          </a:p>
          <a:p>
            <a:pPr algn="ctr"/>
            <a:r>
              <a:rPr lang="ru-RU" dirty="0" smtClean="0"/>
              <a:t>Интернет ресурсы </a:t>
            </a:r>
          </a:p>
          <a:p>
            <a:r>
              <a:rPr lang="en-US" dirty="0" smtClean="0"/>
              <a:t>https://yandex.ru/images/search?text=%D1%8F%D0%BD%D0%B4%D0%B5%D0%BA%D1%81</a:t>
            </a:r>
            <a:endParaRPr lang="ru-RU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Ответ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Сыктывкар.</a:t>
            </a:r>
            <a:endParaRPr lang="ru-RU" dirty="0"/>
          </a:p>
        </p:txBody>
      </p:sp>
      <p:pic>
        <p:nvPicPr>
          <p:cNvPr id="4" name="Рисунок 3" descr="слайд 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86" y="2857496"/>
            <a:ext cx="7286676" cy="3667627"/>
          </a:xfrm>
          <a:prstGeom prst="rect">
            <a:avLst/>
          </a:prstGeom>
        </p:spPr>
      </p:pic>
      <p:sp>
        <p:nvSpPr>
          <p:cNvPr id="5" name="Стрелка влево 4">
            <a:hlinkClick r:id="rId3" action="ppaction://hlinksldjump"/>
          </p:cNvPr>
          <p:cNvSpPr/>
          <p:nvPr/>
        </p:nvSpPr>
        <p:spPr>
          <a:xfrm>
            <a:off x="8072462" y="5929330"/>
            <a:ext cx="857224" cy="92867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Города 30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 гербе этого самого северного города Республики Коми мы можем увидеть оленя. Что это за город?</a:t>
            </a:r>
            <a:endParaRPr lang="ru-RU" dirty="0"/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>
            <a:off x="6500826" y="4714884"/>
            <a:ext cx="1428760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399032"/>
          </a:xfrm>
        </p:spPr>
        <p:txBody>
          <a:bodyPr/>
          <a:lstStyle/>
          <a:p>
            <a:r>
              <a:rPr lang="ru-RU" dirty="0" smtClean="0"/>
              <a:t>                  Ответ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Воркута.</a:t>
            </a:r>
            <a:endParaRPr lang="ru-RU" dirty="0"/>
          </a:p>
        </p:txBody>
      </p:sp>
      <p:pic>
        <p:nvPicPr>
          <p:cNvPr id="4" name="Рисунок 3" descr="слайд 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3240" y="1357298"/>
            <a:ext cx="3714776" cy="5313079"/>
          </a:xfrm>
          <a:prstGeom prst="rect">
            <a:avLst/>
          </a:prstGeom>
        </p:spPr>
      </p:pic>
      <p:sp>
        <p:nvSpPr>
          <p:cNvPr id="5" name="Стрелка влево 4">
            <a:hlinkClick r:id="rId3" action="ppaction://hlinksldjump"/>
          </p:cNvPr>
          <p:cNvSpPr/>
          <p:nvPr/>
        </p:nvSpPr>
        <p:spPr>
          <a:xfrm>
            <a:off x="7643834" y="5500702"/>
            <a:ext cx="978408" cy="92869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Города 40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Названия каких городов и населённых пунктов Республики Коми связаны с названием рек?</a:t>
            </a:r>
            <a:endParaRPr lang="ru-RU" dirty="0"/>
          </a:p>
        </p:txBody>
      </p:sp>
      <p:sp>
        <p:nvSpPr>
          <p:cNvPr id="5" name="Стрелка вправо 4">
            <a:hlinkClick r:id="rId2" action="ppaction://hlinksldjump"/>
          </p:cNvPr>
          <p:cNvSpPr/>
          <p:nvPr/>
        </p:nvSpPr>
        <p:spPr>
          <a:xfrm>
            <a:off x="6143636" y="5072074"/>
            <a:ext cx="1214446" cy="107157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349</TotalTime>
  <Words>855</Words>
  <PresentationFormat>Экран (4:3)</PresentationFormat>
  <Paragraphs>203</Paragraphs>
  <Slides>54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54</vt:i4>
      </vt:variant>
    </vt:vector>
  </HeadingPairs>
  <TitlesOfParts>
    <vt:vector size="55" baseType="lpstr">
      <vt:lpstr>Яркая</vt:lpstr>
      <vt:lpstr>Знаете ли вы Республику Коми?</vt:lpstr>
      <vt:lpstr>Слайд 2</vt:lpstr>
      <vt:lpstr>              Города 10</vt:lpstr>
      <vt:lpstr>                  Ответ</vt:lpstr>
      <vt:lpstr>               Города 20</vt:lpstr>
      <vt:lpstr>Ответ</vt:lpstr>
      <vt:lpstr>               Города 30</vt:lpstr>
      <vt:lpstr>                  Ответ</vt:lpstr>
      <vt:lpstr>               Города 40</vt:lpstr>
      <vt:lpstr>                   Ответ</vt:lpstr>
      <vt:lpstr>Города 50</vt:lpstr>
      <vt:lpstr>Ответ</vt:lpstr>
      <vt:lpstr>Растительный мир 10</vt:lpstr>
      <vt:lpstr>Ответ</vt:lpstr>
      <vt:lpstr>Растительный мир 20</vt:lpstr>
      <vt:lpstr>Ответ</vt:lpstr>
      <vt:lpstr>Растительный мир 30</vt:lpstr>
      <vt:lpstr>Ответ</vt:lpstr>
      <vt:lpstr>Растительный мир 40</vt:lpstr>
      <vt:lpstr>Ответ</vt:lpstr>
      <vt:lpstr>Растительный мир 50</vt:lpstr>
      <vt:lpstr>Ответ</vt:lpstr>
      <vt:lpstr>Красная книга 10</vt:lpstr>
      <vt:lpstr>Ответ</vt:lpstr>
      <vt:lpstr>Красная книга 20</vt:lpstr>
      <vt:lpstr>Ответ </vt:lpstr>
      <vt:lpstr>Красная книга 30</vt:lpstr>
      <vt:lpstr>Ответ</vt:lpstr>
      <vt:lpstr>Красная книга  40</vt:lpstr>
      <vt:lpstr>Ответ</vt:lpstr>
      <vt:lpstr>Красная книга 50</vt:lpstr>
      <vt:lpstr>Ответ</vt:lpstr>
      <vt:lpstr>Животный мир 10</vt:lpstr>
      <vt:lpstr>Ответ</vt:lpstr>
      <vt:lpstr>Животный мир 20</vt:lpstr>
      <vt:lpstr>                   Ответ</vt:lpstr>
      <vt:lpstr>Животный мир 30</vt:lpstr>
      <vt:lpstr>Ответ</vt:lpstr>
      <vt:lpstr>Животный ми 40</vt:lpstr>
      <vt:lpstr>Ответ</vt:lpstr>
      <vt:lpstr>Животный мир 50</vt:lpstr>
      <vt:lpstr>Ответ</vt:lpstr>
      <vt:lpstr>                Разное 10</vt:lpstr>
      <vt:lpstr>Ответ</vt:lpstr>
      <vt:lpstr>              Разное 20</vt:lpstr>
      <vt:lpstr>                  Ответ</vt:lpstr>
      <vt:lpstr>                Разное 30</vt:lpstr>
      <vt:lpstr>                 Ответ</vt:lpstr>
      <vt:lpstr>                Разное 40</vt:lpstr>
      <vt:lpstr>Ответ</vt:lpstr>
      <vt:lpstr>Разное 50</vt:lpstr>
      <vt:lpstr>Ответ</vt:lpstr>
      <vt:lpstr>Конец</vt:lpstr>
      <vt:lpstr>Литература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Знаете ли вы Республику Коми?</dc:title>
  <dc:creator>Администратор</dc:creator>
  <cp:lastModifiedBy>Пользователь Windows</cp:lastModifiedBy>
  <cp:revision>37</cp:revision>
  <dcterms:created xsi:type="dcterms:W3CDTF">2016-11-02T08:57:47Z</dcterms:created>
  <dcterms:modified xsi:type="dcterms:W3CDTF">2017-08-26T10:23:03Z</dcterms:modified>
</cp:coreProperties>
</file>