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82" r:id="rId10"/>
    <p:sldId id="258" r:id="rId11"/>
    <p:sldId id="278" r:id="rId12"/>
    <p:sldId id="279" r:id="rId13"/>
    <p:sldId id="280" r:id="rId14"/>
    <p:sldId id="273" r:id="rId15"/>
    <p:sldId id="284" r:id="rId16"/>
    <p:sldId id="274" r:id="rId17"/>
    <p:sldId id="275" r:id="rId18"/>
    <p:sldId id="276" r:id="rId19"/>
    <p:sldId id="277" r:id="rId20"/>
    <p:sldId id="27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94" autoAdjust="0"/>
    <p:restoredTop sz="94595" autoAdjust="0"/>
  </p:normalViewPr>
  <p:slideViewPr>
    <p:cSldViewPr>
      <p:cViewPr varScale="1">
        <p:scale>
          <a:sx n="65" d="100"/>
          <a:sy n="6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94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23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092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97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20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3392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63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21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126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88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444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8922-EECC-454D-9ECE-B2690A59B0F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E8157-EF7A-4712-B49A-F83C3362B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586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ru.advisor.travel/photo_ex/11500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ru.wikipedia.org/wiki/%D0%9C%D0%B0%D0%B7%D0%B8%D0%BB%D0%BE%D0%B2%D0%BE_(%D0%9C%D0%BE%D1%81%D0%BA%D0%B2%D0%B0)" TargetMode="External"/><Relationship Id="rId7" Type="http://schemas.openxmlformats.org/officeDocument/2006/relationships/hyperlink" Target="https://ru.wikipedia.org/wiki/%D0%9D%D0%B0%D1%80%D1%8B%D1%88%D0%BA%D0%B8%D0%BD%D0%B0,_%D0%9D%D0%B0%D1%82%D0%B0%D0%BB%D1%8C%D1%8F_%D0%9A%D0%B8%D1%80%D0%B8%D0%BB%D0%BB%D0%BE%D0%B2%D0%BD%D0%B0" TargetMode="External"/><Relationship Id="rId2" Type="http://schemas.openxmlformats.org/officeDocument/2006/relationships/hyperlink" Target="https://ru.wikipedia.org/wiki/1689_%D0%B3%D0%BE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D%D0%B0%D1%80%D1%8B%D1%88%D0%BA%D0%B8%D0%BD,_%D0%9B%D0%B5%D0%B2_%D0%9A%D0%B8%D1%80%D0%B8%D0%BB%D0%BB%D0%BE%D0%B2%D0%B8%D1%87" TargetMode="External"/><Relationship Id="rId5" Type="http://schemas.openxmlformats.org/officeDocument/2006/relationships/hyperlink" Target="https://ru.wikipedia.org/w/index.php?title=%D0%93%D1%83%D1%81%D0%B0%D1%80%D0%BE%D0%B2%D0%BE&amp;action=edit&amp;redlink=1" TargetMode="External"/><Relationship Id="rId4" Type="http://schemas.openxmlformats.org/officeDocument/2006/relationships/hyperlink" Target="https://ru.wikipedia.org/wiki/%D0%98%D0%BF%D1%81%D0%BA%D0%BE%D0%B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advisor.travel/city/%D0%97%D0%B2%D0%B5%D0%BD%D0%B8%D0%B3%D0%BE%D1%80%D0%BE%D0%B4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ru.wikipedia.org/wiki/%D0%A6%D0%B5%D0%BD%D1%82%D1%80%D0%B0%D0%BB%D1%8C%D0%BD%D1%8B%D0%B9_%D0%BC%D1%83%D0%B7%D0%B5%D0%B9_%D0%B4%D1%80%D0%B5%D0%B2%D0%BD%D0%B5%D1%80%D1%83%D1%81%D1%81%D0%BA%D0%BE%D0%B9_%D0%BA%D1%83%D0%BB%D1%8C%D1%82%D1%83%D1%80%D1%8B_%D0%B8_%D0%B8%D1%81%D0%BA%D1%83%D1%81%D1%81%D1%82%D0%B2%D0%B0_%D0%B8%D0%BC%D0%B5%D0%BD%D0%B8_%D0%90%D0%BD%D0%B4%D1%80%D0%B5%D1%8F_%D0%A0%D1%83%D0%B1%D0%BB%D1%91%D0%B2%D0%B0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ru.wikipedia.org/wiki/%D0%9F%D0%BE%D0%BA%D1%80%D0%BE%D0%B2_%D0%91%D0%BE%D0%B3%D0%BE%D1%80%D0%BE%D0%B4%D0%B8%D1%86%D1%8B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otvet.mail.ru/question/27205639" TargetMode="External"/><Relationship Id="rId2" Type="http://schemas.openxmlformats.org/officeDocument/2006/relationships/hyperlink" Target="http://traveltu.ru/rossiya/moskva/tserkov-p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-wiki.org/wiki/%D0%A4%D0%B8%D0%BB%D0%B8" TargetMode="External"/><Relationship Id="rId4" Type="http://schemas.openxmlformats.org/officeDocument/2006/relationships/hyperlink" Target="http://his.1september.ru/article.php?ID=20060160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581128"/>
            <a:ext cx="52565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Нет тебе на свете равных, </a:t>
            </a:r>
            <a:br>
              <a:rPr lang="ru-RU" sz="2800" b="1" dirty="0"/>
            </a:br>
            <a:r>
              <a:rPr lang="ru-RU" sz="2800" b="1" dirty="0"/>
              <a:t>Стародавняя Москва! </a:t>
            </a:r>
            <a:br>
              <a:rPr lang="ru-RU" sz="2800" b="1" dirty="0"/>
            </a:br>
            <a:r>
              <a:rPr lang="ru-RU" sz="2800" b="1" dirty="0"/>
              <a:t>Блеском дней, вовеки славных, </a:t>
            </a:r>
            <a:br>
              <a:rPr lang="ru-RU" sz="2800" b="1" dirty="0"/>
            </a:br>
            <a:r>
              <a:rPr lang="ru-RU" sz="2800" b="1" dirty="0"/>
              <a:t>Будешь ты всегда жива! </a:t>
            </a:r>
            <a:br>
              <a:rPr lang="ru-RU" sz="2800" b="1" dirty="0"/>
            </a:br>
            <a:endParaRPr lang="ru-RU" sz="2800" dirty="0"/>
          </a:p>
        </p:txBody>
      </p:sp>
      <p:pic>
        <p:nvPicPr>
          <p:cNvPr id="14341" name="Picture 5" descr="C:\Users\lenovo1\Desktop\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268760"/>
            <a:ext cx="7272808" cy="319614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865188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История живёт рядом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5109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enovo1\Desktop\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70345"/>
            <a:ext cx="3491879" cy="240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enovo1\Desktop\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3804" y="4289423"/>
            <a:ext cx="3404620" cy="23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980728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Церковь Покрова Пресвятой Богородицы в Филях, построенная в вотчине князей </a:t>
            </a:r>
            <a:r>
              <a:rPr lang="ru-RU" sz="2800" b="1" dirty="0" smtClean="0"/>
              <a:t>Нарышкиных, – </a:t>
            </a:r>
            <a:r>
              <a:rPr lang="ru-RU" sz="2800" b="1" dirty="0"/>
              <a:t>одна из лучших представительниц московского барокко. </a:t>
            </a:r>
          </a:p>
        </p:txBody>
      </p:sp>
      <p:pic>
        <p:nvPicPr>
          <p:cNvPr id="6" name="Рисунок 5" descr="Church of the Intercession at Fili">
            <a:hlinkClick r:id="rId4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2" y="188640"/>
            <a:ext cx="2867025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350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Откуда пошло название ФИЛИ?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836712"/>
            <a:ext cx="396044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Название Фили пришло к нам еще из XV века. Филька (</a:t>
            </a:r>
            <a:r>
              <a:rPr lang="ru-RU" sz="2000" dirty="0" err="1" smtClean="0"/>
              <a:t>Хвилка</a:t>
            </a:r>
            <a:r>
              <a:rPr lang="ru-RU" sz="2000" dirty="0" smtClean="0"/>
              <a:t>) – это небольшая речка, которая впадала в Москву-реку и омывала собой берега </a:t>
            </a:r>
            <a:r>
              <a:rPr lang="ru-RU" sz="2000" dirty="0" err="1" smtClean="0"/>
              <a:t>Филевского</a:t>
            </a:r>
            <a:r>
              <a:rPr lang="ru-RU" sz="2000" dirty="0" smtClean="0"/>
              <a:t> парка.</a:t>
            </a:r>
            <a:br>
              <a:rPr lang="ru-RU" sz="2000" dirty="0" smtClean="0"/>
            </a:br>
            <a:r>
              <a:rPr lang="ru-RU" sz="2000" dirty="0" smtClean="0"/>
              <a:t> Название своё она, очевидно, получила от того, что место впадения её было низкое, болотистое, «</a:t>
            </a:r>
            <a:r>
              <a:rPr lang="ru-RU" sz="2000" dirty="0" err="1" smtClean="0"/>
              <a:t>хвилое</a:t>
            </a:r>
            <a:r>
              <a:rPr lang="ru-RU" sz="2000" dirty="0" smtClean="0"/>
              <a:t>». Именно в устье речки Фильки и располагалось село Фили, которое с течением времени превратилось в муниципальное образование или попросту район Москвы, который сейчас носит название </a:t>
            </a:r>
            <a:r>
              <a:rPr lang="ru-RU" sz="2000" dirty="0" err="1" smtClean="0"/>
              <a:t>Филевский</a:t>
            </a:r>
            <a:r>
              <a:rPr lang="ru-RU" sz="2000" dirty="0" smtClean="0"/>
              <a:t> парк.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https://otvet.imgsmail.ru/download/0a91adc502a8aa993f852f26a4aa767c_i-18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31224" cy="8689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Как связана церковь Покрова Пресвятой Богородицы с именем царя Петра </a:t>
            </a:r>
            <a:r>
              <a:rPr lang="en-US" sz="3600" b="1" dirty="0" smtClean="0"/>
              <a:t>I </a:t>
            </a:r>
            <a:r>
              <a:rPr lang="ru-RU" sz="3600" b="1" dirty="0" smtClean="0"/>
              <a:t>?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11 июня </a:t>
            </a:r>
            <a:r>
              <a:rPr lang="ru-RU" dirty="0" smtClean="0">
                <a:hlinkClick r:id="rId2" tooltip="1689 год"/>
              </a:rPr>
              <a:t>1689 года</a:t>
            </a:r>
            <a:r>
              <a:rPr lang="ru-RU" dirty="0" smtClean="0"/>
              <a:t> дворцовое село </a:t>
            </a:r>
            <a:r>
              <a:rPr lang="ru-RU" dirty="0" err="1" smtClean="0"/>
              <a:t>Хвили</a:t>
            </a:r>
            <a:r>
              <a:rPr lang="ru-RU" dirty="0" smtClean="0"/>
              <a:t> с деревнями </a:t>
            </a:r>
            <a:r>
              <a:rPr lang="ru-RU" dirty="0" err="1" smtClean="0">
                <a:hlinkClick r:id="rId3" tooltip="Мазилово (Москва)"/>
              </a:rPr>
              <a:t>Мазилово</a:t>
            </a:r>
            <a:r>
              <a:rPr lang="ru-RU" dirty="0" smtClean="0"/>
              <a:t>, </a:t>
            </a:r>
            <a:r>
              <a:rPr lang="ru-RU" dirty="0" err="1" smtClean="0">
                <a:hlinkClick r:id="rId4" tooltip="Ипское"/>
              </a:rPr>
              <a:t>Ипское</a:t>
            </a:r>
            <a:r>
              <a:rPr lang="ru-RU" dirty="0" smtClean="0"/>
              <a:t>, </a:t>
            </a:r>
            <a:r>
              <a:rPr lang="ru-RU" dirty="0" err="1" smtClean="0">
                <a:hlinkClick r:id="rId5" tooltip="Гусарово (страница отсутствует)"/>
              </a:rPr>
              <a:t>Гусарово</a:t>
            </a:r>
            <a:r>
              <a:rPr lang="ru-RU" dirty="0" smtClean="0"/>
              <a:t> было пожаловано царем Петром I в вотчину боярину </a:t>
            </a:r>
            <a:r>
              <a:rPr lang="ru-RU" dirty="0" smtClean="0">
                <a:hlinkClick r:id="rId6" tooltip="Нарышкин, Лев Кириллович"/>
              </a:rPr>
              <a:t>Льву Кирилловичу Нарышкину</a:t>
            </a:r>
            <a:r>
              <a:rPr lang="ru-RU" dirty="0" smtClean="0"/>
              <a:t>, родному брату царицы </a:t>
            </a:r>
            <a:r>
              <a:rPr lang="ru-RU" dirty="0" smtClean="0">
                <a:hlinkClick r:id="rId7" tooltip="Нарышкина, Наталья Кирилловна"/>
              </a:rPr>
              <a:t>Натальи Кирилловны</a:t>
            </a:r>
            <a:r>
              <a:rPr lang="ru-RU" dirty="0" smtClean="0"/>
              <a:t> — матери Петра I. Петр I неоднократно бывал здесь. Более того, он жертвовал на украшение собора щедрые деньги. А в 1703 году привез для него витражи.</a:t>
            </a:r>
            <a:endParaRPr lang="ru-RU" dirty="0"/>
          </a:p>
        </p:txBody>
      </p:sp>
      <p:pic>
        <p:nvPicPr>
          <p:cNvPr id="34818" name="Picture 2" descr="C:\Users\lenovo1\Desktop\Lev_Kir._Naryshk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99592" y="1692198"/>
            <a:ext cx="3168352" cy="43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 храма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 месте современного здания до конца XVII века стояла деревянная церковь, построенная в честь окончания Смутного времени и в благодарность Богородице за спасение народа от кровопролития и раздоров.</a:t>
            </a:r>
          </a:p>
          <a:p>
            <a:r>
              <a:rPr lang="ru-RU" dirty="0" smtClean="0"/>
              <a:t>Новый каменный храм был построен на деньги боярина К.Л.Нарышкина  в 1690—1694 годах.</a:t>
            </a:r>
            <a:endParaRPr lang="ru-RU" dirty="0"/>
          </a:p>
        </p:txBody>
      </p:sp>
      <p:pic>
        <p:nvPicPr>
          <p:cNvPr id="35842" name="Picture 2" descr="C:\Users\lenovo1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700808"/>
            <a:ext cx="403860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548681"/>
            <a:ext cx="4038600" cy="55774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 храму было названо и ближайшее село Покровское. Мимо храма проходило </a:t>
            </a:r>
            <a:r>
              <a:rPr lang="ru-RU" dirty="0" err="1" smtClean="0"/>
              <a:t>Звенигородское</a:t>
            </a:r>
            <a:r>
              <a:rPr lang="ru-RU" dirty="0" smtClean="0"/>
              <a:t> шоссе (ныне Большая </a:t>
            </a:r>
            <a:r>
              <a:rPr lang="ru-RU" dirty="0" err="1" smtClean="0"/>
              <a:t>Филёвская</a:t>
            </a:r>
            <a:r>
              <a:rPr lang="ru-RU" dirty="0" smtClean="0"/>
              <a:t> улица), по которому паломники ездили в </a:t>
            </a:r>
            <a:r>
              <a:rPr lang="ru-RU" dirty="0" smtClean="0">
                <a:hlinkClick r:id="rId2" tooltip="city:Звенигород"/>
              </a:rPr>
              <a:t>Звенигород</a:t>
            </a:r>
            <a:r>
              <a:rPr lang="ru-RU" dirty="0" smtClean="0"/>
              <a:t>, в </a:t>
            </a:r>
            <a:r>
              <a:rPr lang="ru-RU" dirty="0" err="1" smtClean="0"/>
              <a:t>Саввино-Сторожевский</a:t>
            </a:r>
            <a:r>
              <a:rPr lang="ru-RU" dirty="0" smtClean="0"/>
              <a:t> монастырь.</a:t>
            </a:r>
          </a:p>
          <a:p>
            <a:endParaRPr lang="ru-RU" dirty="0"/>
          </a:p>
        </p:txBody>
      </p:sp>
      <p:pic>
        <p:nvPicPr>
          <p:cNvPr id="28674" name="Picture 2" descr="C:\Users\lenovo1\Desktop\8c01ca71651ae4a68827b915746301a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3240360" cy="3228970"/>
          </a:xfrm>
          <a:prstGeom prst="rect">
            <a:avLst/>
          </a:prstGeom>
          <a:noFill/>
        </p:spPr>
      </p:pic>
      <p:pic>
        <p:nvPicPr>
          <p:cNvPr id="28675" name="Picture 3" descr="C:\Users\lenovo1\Desktop\280px-Zvenigorod_savv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3429000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В суровые годы</a:t>
            </a:r>
            <a:endParaRPr lang="ru-RU" b="1" dirty="0"/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 время войны 1812 года церковь была разорена, в нижней части французы устроили конюшню. в верхнем этаже ими была устроена швальня (полковая портняжная мастерская).</a:t>
            </a:r>
            <a:br>
              <a:rPr lang="ru-RU" dirty="0" smtClean="0"/>
            </a:br>
            <a:r>
              <a:rPr lang="ru-RU" dirty="0" smtClean="0"/>
              <a:t> В советское время хотели  снести храм, так как это место уже было запланировано руководством заводского поселка для постройки гастронома. </a:t>
            </a:r>
            <a:endParaRPr lang="ru-RU" dirty="0"/>
          </a:p>
        </p:txBody>
      </p:sp>
      <p:pic>
        <p:nvPicPr>
          <p:cNvPr id="37903" name="Picture 15" descr="C:\Users\lenovo1\Desktop\0_221b3_89ddd7d6_XL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700808"/>
            <a:ext cx="413437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lenovo1\Desktop\onai-01-567x3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764704"/>
            <a:ext cx="4186808" cy="511256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7215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 время Великой Отечественной войны в храм попало несколько зажигательных бомб.</a:t>
            </a:r>
          </a:p>
          <a:p>
            <a:r>
              <a:rPr lang="ru-RU" sz="2400" dirty="0" smtClean="0"/>
              <a:t>В июле 1941 года он был закрыт, последняя служба прошла 12 июля. Тогда же были сняты купола, и разобран верхний восьмерик, чтобы воспрепятствовать немецким наводчикам использовать церковь для наведения орудий.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До 1943 года нижний храм использовался как лазарет, затем, до 1963 года, как склад бумажных изделий. В 1955 году началась реставрация храма, которая завершилась в середине 80-х годов XX века.</a:t>
            </a:r>
          </a:p>
          <a:p>
            <a:endParaRPr lang="ru-RU" dirty="0"/>
          </a:p>
        </p:txBody>
      </p:sp>
      <p:pic>
        <p:nvPicPr>
          <p:cNvPr id="30722" name="Picture 2" descr="C:\Users\lenovo1\Desktop\800px-Первая_мировая_война,_лазарет,_раненые_и_персонал,_1915_год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340768"/>
            <a:ext cx="396044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084982"/>
          </a:xfrm>
        </p:spPr>
        <p:txBody>
          <a:bodyPr/>
          <a:lstStyle/>
          <a:p>
            <a:r>
              <a:rPr lang="ru-RU" b="1" dirty="0" smtClean="0"/>
              <a:t>Храм сегодня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96855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1971 году храм был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передан </a:t>
            </a:r>
            <a:r>
              <a:rPr lang="ru-RU" dirty="0" smtClean="0">
                <a:hlinkClick r:id="rId2" tooltip="Центральный музей древнерусской культуры и искусства имени Андрея Рублёва"/>
              </a:rPr>
              <a:t>музею им. Андрея Рублёва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после чего в нём был создан филиал музея. Музей открылся в 1980г.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/>
              <a:t> С 1991 года община верующих добивалась открытия храма для богослужения; первое богослужение (молебен) в нижнем Покровском храме, было совершено 14 октября 1992 года.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/>
              <a:t>28 марта 2000 года правительство издало распоряжение о совместном использовании храма; в нижнем храме возобновились регулярные (по праздникам) богослужения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1746" name="Picture 2" descr="C:\Users\lenovo1\Desktop\img_08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412776"/>
            <a:ext cx="4032448" cy="4356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24745"/>
            <a:ext cx="4038600" cy="50014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настоящее время иконостас, многие иконы, настенная роспись относятся к XIX веку. Первоначальный иконостас нижней церкви не сохранился.</a:t>
            </a:r>
            <a:br>
              <a:rPr lang="ru-RU" dirty="0" smtClean="0"/>
            </a:br>
            <a:r>
              <a:rPr lang="ru-RU" dirty="0" smtClean="0"/>
              <a:t>Из первоначального -храмовая икона «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 tooltip="Покров Богородицы"/>
              </a:rPr>
              <a:t>Покров Богородицы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»,</a:t>
            </a:r>
            <a:r>
              <a:rPr lang="ru-RU" dirty="0" smtClean="0"/>
              <a:t> икона «Трёх радостей».</a:t>
            </a:r>
            <a:br>
              <a:rPr lang="ru-RU" dirty="0" smtClean="0"/>
            </a:br>
            <a:r>
              <a:rPr lang="ru-RU" dirty="0" smtClean="0"/>
              <a:t> На сводах сохранились фрагменты росписей конца XVII и XIX вв.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2770" name="Picture 2" descr="C:\Users\lenovo1\Desktop\800px-Protection_de_la_Mere_de_Dieu_Ecole_de_Novgorod_Moscou,_Galerie_Tretiako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098408"/>
            <a:ext cx="3960440" cy="5027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8314485"/>
              </p:ext>
            </p:extLst>
          </p:nvPr>
        </p:nvGraphicFramePr>
        <p:xfrm>
          <a:off x="539553" y="1052737"/>
          <a:ext cx="7632848" cy="5562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73547"/>
                <a:gridCol w="2459301"/>
              </a:tblGrid>
              <a:tr h="990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Каким годом датируется первое летописное упоминание о Москве: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1480 г.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1240 г.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в) </a:t>
                      </a:r>
                      <a:r>
                        <a:rPr lang="ru-RU" sz="20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1147 г.</a:t>
                      </a:r>
                      <a:endParaRPr lang="ru-RU" sz="20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1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 каким городом можно познакомиться с помощью российской купюры достоинством в 100 рублей: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а) Красноярск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Новгород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в) Москва</a:t>
                      </a: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/>
                      </a:r>
                      <a:b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</a:b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Какую битву 1812 года французы назвали Московской: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а) Бородинское сражение</a:t>
                      </a:r>
                      <a:br>
                        <a:rPr lang="ru-RU" sz="2000" b="1" dirty="0" smtClean="0">
                          <a:effectLst/>
                        </a:rPr>
                      </a:br>
                      <a:r>
                        <a:rPr lang="ru-RU" sz="2000" dirty="0" smtClean="0">
                          <a:effectLst/>
                        </a:rPr>
                        <a:t>б) Куликовская битва </a:t>
                      </a:r>
                      <a:br>
                        <a:rPr lang="ru-RU" sz="2000" dirty="0" smtClean="0">
                          <a:effectLst/>
                        </a:rPr>
                      </a:br>
                      <a:r>
                        <a:rPr lang="ru-RU" sz="2000" dirty="0" smtClean="0">
                          <a:effectLst/>
                        </a:rPr>
                        <a:t>в) Полтавская битва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6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725" marR="85725" marT="85725" marB="85725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7992888" cy="5486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Знаешь ли ты историю Москвы?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61933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836712"/>
            <a:ext cx="324036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Долговязые краны над старой Москвой. </a:t>
            </a:r>
            <a:br>
              <a:rPr lang="ru-RU" sz="2000" b="1" dirty="0" smtClean="0"/>
            </a:br>
            <a:r>
              <a:rPr lang="ru-RU" sz="2000" b="1" dirty="0" smtClean="0"/>
              <a:t>На холмах что ни день, то обнова. </a:t>
            </a:r>
            <a:br>
              <a:rPr lang="ru-RU" sz="2000" b="1" dirty="0" smtClean="0"/>
            </a:br>
            <a:r>
              <a:rPr lang="ru-RU" sz="2000" b="1" dirty="0" smtClean="0"/>
              <a:t>Берегите Москву, каждый камень живой, </a:t>
            </a:r>
            <a:br>
              <a:rPr lang="ru-RU" sz="2000" b="1" dirty="0" smtClean="0"/>
            </a:br>
            <a:r>
              <a:rPr lang="ru-RU" sz="2000" b="1" dirty="0" smtClean="0"/>
              <a:t>каждый выступ лица дорогого.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Я давно уже истиной этой живу. </a:t>
            </a:r>
            <a:br>
              <a:rPr lang="ru-RU" sz="2000" b="1" dirty="0" smtClean="0"/>
            </a:br>
            <a:r>
              <a:rPr lang="ru-RU" sz="2000" b="1" dirty="0" smtClean="0"/>
              <a:t>И какая б над миром ни </a:t>
            </a:r>
            <a:r>
              <a:rPr lang="ru-RU" sz="2000" b="1" dirty="0" err="1" smtClean="0"/>
              <a:t>шлялась</a:t>
            </a:r>
            <a:r>
              <a:rPr lang="ru-RU" sz="2000" b="1" dirty="0" smtClean="0"/>
              <a:t> погода, </a:t>
            </a:r>
            <a:br>
              <a:rPr lang="ru-RU" sz="2000" b="1" dirty="0" smtClean="0"/>
            </a:br>
            <a:r>
              <a:rPr lang="ru-RU" sz="2000" b="1" dirty="0" smtClean="0"/>
              <a:t>я друзьям говорю:</a:t>
            </a:r>
            <a:br>
              <a:rPr lang="ru-RU" sz="2000" b="1" dirty="0" smtClean="0"/>
            </a:br>
            <a:r>
              <a:rPr lang="ru-RU" sz="2800" b="1" dirty="0" smtClean="0"/>
              <a:t>«</a:t>
            </a:r>
            <a:r>
              <a:rPr lang="ru-RU" sz="2000" b="1" dirty="0" smtClean="0"/>
              <a:t>Берегите Москву. </a:t>
            </a:r>
            <a:br>
              <a:rPr lang="ru-RU" sz="2000" b="1" dirty="0" smtClean="0"/>
            </a:br>
            <a:r>
              <a:rPr lang="ru-RU" sz="2000" b="1" dirty="0" smtClean="0"/>
              <a:t>Это главная наша забота!»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b="1" dirty="0" smtClean="0"/>
              <a:t>Г.Горбовский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8195" name="Picture 3" descr="C:\Users\Lenovo1\Desktop\шелепих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44" y="4716"/>
            <a:ext cx="3515884" cy="26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Lenovo1\Desktop\5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56" y="245804"/>
            <a:ext cx="1747690" cy="203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Lenovo1\Desktop\памят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44" y="2924944"/>
            <a:ext cx="3367137" cy="371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Современникам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147031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Использованный материал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hlinkClick r:id="rId2"/>
              </a:rPr>
              <a:t>https://yandex.ru/images/search?text=храм в филях история прихода и храма покрова пресвятой </a:t>
            </a:r>
            <a:r>
              <a:rPr lang="ru-RU" sz="2000" dirty="0" err="1" smtClean="0">
                <a:hlinkClick r:id="rId2"/>
              </a:rPr>
              <a:t>богородицы&amp;noreas</a:t>
            </a:r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http://traveltu.ru/rossiya/moskva/tserkov-po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krova-v-filyah.html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3"/>
              </a:rPr>
              <a:t>https://otvet.mail.ru/question/27205639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4"/>
              </a:rPr>
              <a:t>http://his.1september.ru/article.php?ID=200601604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5"/>
              </a:rPr>
              <a:t>http://ru-wiki.org/wiki/%D0%A4%D0%B8%D0%BB%D0%B8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 http://lifeglobe.net/blogs/details?id=271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 http://pokrov-fili.ru/istoriya-nashego-hrama-i-prihoda/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 https://www.chitalnya.ru/work/1148058/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smtClean="0"/>
              <a:t> http://www.studfiles.ru/preview/2099267/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69967126"/>
              </p:ext>
            </p:extLst>
          </p:nvPr>
        </p:nvGraphicFramePr>
        <p:xfrm>
          <a:off x="467544" y="476673"/>
          <a:ext cx="8219256" cy="6024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4011"/>
                <a:gridCol w="2625245"/>
              </a:tblGrid>
              <a:tr h="2008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 с 14 века стали называть знаменитый архитектурный ансамбль в Москве вместо устаревшего слова “детинец”: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Китай-город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б) Кремль</a:t>
                      </a:r>
                      <a:b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Зарядье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 каком холме расположен Московский Кремль: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Трёхгорном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</a:t>
                      </a:r>
                      <a:r>
                        <a:rPr lang="ru-RU" sz="2000" dirty="0" err="1">
                          <a:effectLst/>
                        </a:rPr>
                        <a:t>Лефортовском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</a:t>
                      </a:r>
                      <a:r>
                        <a:rPr lang="ru-RU" sz="2000" b="1" dirty="0">
                          <a:effectLst/>
                        </a:rPr>
                        <a:t>Боровицком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 называется самая 1-я башня Кремля, в которой находился потайной колодец: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Боровицкая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Спасская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r>
                        <a:rPr lang="ru-RU" sz="2000" b="1" dirty="0" err="1">
                          <a:effectLst/>
                        </a:rPr>
                        <a:t>Тайницкая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64259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9386139"/>
              </p:ext>
            </p:extLst>
          </p:nvPr>
        </p:nvGraphicFramePr>
        <p:xfrm>
          <a:off x="251520" y="260649"/>
          <a:ext cx="8435280" cy="6476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7433"/>
                <a:gridCol w="2717847"/>
              </a:tblGrid>
              <a:tr h="1405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Какой князь возвёл Московский Кремль, первую крепость северо-восточной Руси: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Иван </a:t>
                      </a:r>
                      <a:r>
                        <a:rPr lang="ru-RU" sz="2000" dirty="0" err="1">
                          <a:effectLst/>
                        </a:rPr>
                        <a:t>Калита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Юрий Долгорукий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Дмитрий Донской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17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16 веке в центре Москвы была построена стена Китай-города, которая защищала самую густонаселённую часть Москвы. Откуда происходит название Китай-город: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так называли “киты” – плетни, которые обмазывали глиной и из которых потом строили стену </a:t>
                      </a:r>
                      <a:b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так в Древней Руси называли кирпичи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так как его строили выходцы из Китая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84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Почему в Оружейной палате Московского Кремля, где была собрана очень ценная коллекция вещей, не было ни одной печи: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там всегда жарко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</a:t>
                      </a:r>
                      <a:r>
                        <a:rPr lang="ru-RU" sz="2000" b="1" dirty="0">
                          <a:effectLst/>
                        </a:rPr>
                        <a:t>чтобы не было пожара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не хотели портить интерьер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3315993"/>
              </p:ext>
            </p:extLst>
          </p:nvPr>
        </p:nvGraphicFramePr>
        <p:xfrm>
          <a:off x="539552" y="404664"/>
          <a:ext cx="8363272" cy="6393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8626"/>
                <a:gridCol w="2694646"/>
              </a:tblGrid>
              <a:tr h="1370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Когда на территории современной России был открыт первый университет? Кто его основал: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Александр I в 1803 г.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Пётр I в 1721 г.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в) Ломоносов М.В. в 1755 г.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6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Какое сооружение в 17 веке было самым высоким в Москве: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Колокольня Ивана Великого в Кремле</a:t>
                      </a:r>
                      <a:b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Дом Пашкова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</a:t>
                      </a:r>
                      <a:r>
                        <a:rPr lang="ru-RU" sz="2000" dirty="0" err="1">
                          <a:effectLst/>
                        </a:rPr>
                        <a:t>Ростокинский</a:t>
                      </a:r>
                      <a:r>
                        <a:rPr lang="ru-RU" sz="2000" dirty="0">
                          <a:effectLst/>
                        </a:rPr>
                        <a:t> акведук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68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честь какого события построен Покровский собор, что на Рву (собор Василия Блаженного):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</a:t>
                      </a:r>
                      <a:r>
                        <a:rPr lang="ru-RU" sz="2000" b="1" dirty="0">
                          <a:effectLst/>
                        </a:rPr>
                        <a:t>в честь взятия Казани Иваном Грозным </a:t>
                      </a:r>
                      <a:br>
                        <a:rPr lang="ru-RU" sz="2000" b="1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в честь победы в Куликовской битве Дмитрием Донским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в честь победы в Северной войне Петром I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33092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0749062"/>
              </p:ext>
            </p:extLst>
          </p:nvPr>
        </p:nvGraphicFramePr>
        <p:xfrm>
          <a:off x="323528" y="404664"/>
          <a:ext cx="8363272" cy="64416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8626"/>
                <a:gridCol w="2694646"/>
              </a:tblGrid>
              <a:tr h="2484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Какой храм Москвы был построен в честь павших воинов Отечественной войны 1812 года: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Казанский собор на Красной площади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Храм Христа Спасителя 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Архангельский собор в Кремле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54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 какой площади Москвы стоит памятник К.Минину и Д.Пожарскому: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На Ивановской площади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На Красной площади</a:t>
                      </a:r>
                      <a:b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На Манежной площади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54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Депутаты Московской городской думы летом 1899 г. требовали запретить этот транспорт, поскольку он пугал пешеходов. О каком транспорте идёт речь: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Метро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</a:t>
                      </a:r>
                      <a:r>
                        <a:rPr lang="ru-RU" sz="2000" b="1" dirty="0">
                          <a:effectLst/>
                        </a:rPr>
                        <a:t> Автомобили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Конка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07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57310585"/>
              </p:ext>
            </p:extLst>
          </p:nvPr>
        </p:nvGraphicFramePr>
        <p:xfrm>
          <a:off x="364471" y="346303"/>
          <a:ext cx="8147248" cy="61276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22205"/>
                <a:gridCol w="2625043"/>
              </a:tblGrid>
              <a:tr h="1360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 каждого древнего города был святой – покровитель. Кто является покровителем Москвы: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Святой Георгий 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Архангел Михаил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</a:t>
                      </a:r>
                      <a:r>
                        <a:rPr lang="ru-RU" sz="2000" dirty="0" err="1">
                          <a:effectLst/>
                        </a:rPr>
                        <a:t>Параскева</a:t>
                      </a:r>
                      <a:r>
                        <a:rPr lang="ru-RU" sz="2000" dirty="0">
                          <a:effectLst/>
                        </a:rPr>
                        <a:t> Пятница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3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 Красную площадь выходит Набатная башня, на которой весел колокол, который возвещал о пожарах в Кремле, в Китай-городе, Белом городе. Во время чумы в 1771 г. он созывал в Кремль взбунтовавшийся народ. Что распорядилась за это сделать с колоколом Екатерина II: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утопить в Москве-реке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вырвать язык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сбросить с башни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Из какого материала соорудили стены Кремля при Дмитрии Донском: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кирпича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камня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</a:t>
                      </a:r>
                      <a:r>
                        <a:rPr lang="ru-RU" sz="2000" b="1" dirty="0">
                          <a:effectLst/>
                        </a:rPr>
                        <a:t>известняка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16348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7926494"/>
              </p:ext>
            </p:extLst>
          </p:nvPr>
        </p:nvGraphicFramePr>
        <p:xfrm>
          <a:off x="323528" y="332656"/>
          <a:ext cx="8363272" cy="5832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8626"/>
                <a:gridCol w="2694646"/>
              </a:tblGrid>
              <a:tr h="3043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19 в. московский градоначальник издал указ, в котором рекомендовал извозчикам в присутствии дам вместо брани использовать эту фразу. Что это за фраза: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“</a:t>
                      </a:r>
                      <a:r>
                        <a:rPr lang="ru-RU" sz="2000" dirty="0" err="1">
                          <a:effectLst/>
                        </a:rPr>
                        <a:t>Ширли-мырли</a:t>
                      </a:r>
                      <a:r>
                        <a:rPr lang="ru-RU" sz="2000" dirty="0">
                          <a:effectLst/>
                        </a:rPr>
                        <a:t>”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“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Ёлки-палки”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 “Бяки-буки”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 именем какого русского царя связана церковь Покрова Пресвятой Богородицы в Филях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а)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Пётр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б)Николай </a:t>
                      </a:r>
                      <a:r>
                        <a:rPr lang="en-US" sz="2000" dirty="0">
                          <a:effectLst/>
                        </a:rPr>
                        <a:t>I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в)Александр </a:t>
                      </a:r>
                      <a:r>
                        <a:rPr lang="en-US" sz="2000" dirty="0">
                          <a:effectLst/>
                        </a:rPr>
                        <a:t>I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32591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1951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Достопримечательность</a:t>
            </a:r>
            <a:br>
              <a:rPr lang="ru-RU" b="1" dirty="0" smtClean="0"/>
            </a:br>
            <a:r>
              <a:rPr lang="ru-RU" b="1" dirty="0" smtClean="0"/>
              <a:t>моего района</a:t>
            </a:r>
            <a:endParaRPr lang="ru-RU" b="1" dirty="0"/>
          </a:p>
        </p:txBody>
      </p:sp>
      <p:pic>
        <p:nvPicPr>
          <p:cNvPr id="36867" name="Picture 3" descr="C:\Users\lenovo1\Desktop\interer-tserkvi-pokrova-v-filyah-0006129799-previ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556792"/>
            <a:ext cx="4086598" cy="3261915"/>
          </a:xfrm>
          <a:prstGeom prst="rect">
            <a:avLst/>
          </a:prstGeom>
          <a:noFill/>
        </p:spPr>
      </p:pic>
      <p:pic>
        <p:nvPicPr>
          <p:cNvPr id="36868" name="Picture 4" descr="C:\Users\lenovo1\Desktop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4437112"/>
            <a:ext cx="3312368" cy="2202725"/>
          </a:xfrm>
          <a:prstGeom prst="rect">
            <a:avLst/>
          </a:prstGeom>
          <a:noFill/>
        </p:spPr>
      </p:pic>
      <p:pic>
        <p:nvPicPr>
          <p:cNvPr id="36869" name="Picture 5" descr="C:\Users\lenovo1\Desktop\c8dd0eec15aae266238a6fe172e3d7d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1484784"/>
            <a:ext cx="360040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773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История живёт рядом</vt:lpstr>
      <vt:lpstr> Знаешь ли ты историю Москвы?</vt:lpstr>
      <vt:lpstr>Слайд 3</vt:lpstr>
      <vt:lpstr>Слайд 4</vt:lpstr>
      <vt:lpstr>Слайд 5</vt:lpstr>
      <vt:lpstr>Слайд 6</vt:lpstr>
      <vt:lpstr>Слайд 7</vt:lpstr>
      <vt:lpstr>Слайд 8</vt:lpstr>
      <vt:lpstr>Достопримечательность моего района</vt:lpstr>
      <vt:lpstr>Слайд 10</vt:lpstr>
      <vt:lpstr>Откуда пошло название ФИЛИ? </vt:lpstr>
      <vt:lpstr> Как связана церковь Покрова Пресвятой Богородицы с именем царя Петра I ?</vt:lpstr>
      <vt:lpstr>История храма</vt:lpstr>
      <vt:lpstr>Слайд 14</vt:lpstr>
      <vt:lpstr>В суровые годы</vt:lpstr>
      <vt:lpstr>Слайд 16</vt:lpstr>
      <vt:lpstr>Слайд 17</vt:lpstr>
      <vt:lpstr>Храм сегодня</vt:lpstr>
      <vt:lpstr>Слайд 19</vt:lpstr>
      <vt:lpstr>Современникам</vt:lpstr>
      <vt:lpstr>Использованный материал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Lenovo1</dc:creator>
  <cp:lastModifiedBy>lenovo1</cp:lastModifiedBy>
  <cp:revision>38</cp:revision>
  <dcterms:created xsi:type="dcterms:W3CDTF">2014-08-30T14:07:46Z</dcterms:created>
  <dcterms:modified xsi:type="dcterms:W3CDTF">2017-08-26T11:35:10Z</dcterms:modified>
</cp:coreProperties>
</file>