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69" r:id="rId14"/>
    <p:sldId id="271" r:id="rId15"/>
    <p:sldId id="270" r:id="rId16"/>
    <p:sldId id="274" r:id="rId17"/>
    <p:sldId id="273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5" autoAdjust="0"/>
    <p:restoredTop sz="94674" autoAdjust="0"/>
  </p:normalViewPr>
  <p:slideViewPr>
    <p:cSldViewPr>
      <p:cViewPr varScale="1">
        <p:scale>
          <a:sx n="87" d="100"/>
          <a:sy n="87" d="100"/>
        </p:scale>
        <p:origin x="-102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11560" y="332656"/>
            <a:ext cx="8280920" cy="61206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/>
          <a:lstStyle/>
          <a:p>
            <a:r>
              <a:rPr lang="ru-RU" b="1" dirty="0" smtClean="0"/>
              <a:t>Как писать сочинение </a:t>
            </a:r>
            <a:br>
              <a:rPr lang="ru-RU" b="1" dirty="0" smtClean="0"/>
            </a:br>
            <a:r>
              <a:rPr lang="ru-RU" sz="1800" i="1" dirty="0" smtClean="0"/>
              <a:t>методическая разработка </a:t>
            </a:r>
            <a:endParaRPr lang="ru-RU" sz="18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933056"/>
            <a:ext cx="6400800" cy="175260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sz="2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 </a:t>
            </a:r>
          </a:p>
          <a:p>
            <a:pPr algn="r"/>
            <a:r>
              <a:rPr lang="ru-RU" sz="2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</a:t>
            </a:r>
            <a:r>
              <a:rPr lang="ru-RU" sz="2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читель русского языка </a:t>
            </a:r>
          </a:p>
          <a:p>
            <a:pPr algn="r"/>
            <a:r>
              <a:rPr lang="ru-RU" sz="2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литературы школы № </a:t>
            </a:r>
            <a:r>
              <a:rPr lang="ru-RU" sz="2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277</a:t>
            </a:r>
            <a:endParaRPr lang="en-US" sz="26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/>
            <a:r>
              <a:rPr lang="ru-RU" sz="26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г.</a:t>
            </a:r>
            <a:r>
              <a:rPr lang="ru-RU" sz="26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Санкт</a:t>
            </a:r>
            <a:r>
              <a:rPr lang="ru-RU" sz="2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-Петербург</a:t>
            </a:r>
            <a:endParaRPr lang="ru-RU" sz="26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/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Арисова Юлия Николаевна</a:t>
            </a:r>
            <a:endParaRPr lang="ru-RU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5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95536" y="296652"/>
            <a:ext cx="8424936" cy="6264696"/>
          </a:xfrm>
          <a:prstGeom prst="round2DiagRect">
            <a:avLst/>
          </a:prstGeom>
          <a:pattFill prst="dotDmnd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73169" y="267400"/>
            <a:ext cx="8424936" cy="6264696"/>
          </a:xfrm>
          <a:prstGeom prst="round2DiagRect">
            <a:avLst/>
          </a:prstGeom>
          <a:noFill/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25" y="571500"/>
            <a:ext cx="7416824" cy="560614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43608" y="1028343"/>
            <a:ext cx="712879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/>
              <a:t>ПРИМЕР СОЧИНЕНИЯ-РАССУЖДЕНИЯ 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Зима </a:t>
            </a:r>
            <a:r>
              <a:rPr lang="ru-RU" b="1" dirty="0">
                <a:solidFill>
                  <a:srgbClr val="FF0000"/>
                </a:solidFill>
              </a:rPr>
              <a:t>– лучшее время года.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   В году четыре времени года, они хороши по-своему, но мне больше </a:t>
            </a:r>
            <a:r>
              <a:rPr lang="ru-RU" b="1" dirty="0" smtClean="0">
                <a:solidFill>
                  <a:srgbClr val="FF0000"/>
                </a:solidFill>
              </a:rPr>
              <a:t>нравится </a:t>
            </a:r>
            <a:r>
              <a:rPr lang="ru-RU" b="1" dirty="0">
                <a:solidFill>
                  <a:srgbClr val="FF0000"/>
                </a:solidFill>
              </a:rPr>
              <a:t>зима.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Хотя зимой и холодно, но развлечений не меньше, чем летом. Зимой можно кататься на санках, на лыжах, на коньках. Если не хочешь на лыжах, можно взять ледянки и кататься с горки. Когда погода теплая, снег липкий, можно играть в снежки и лепить снеговиков. А как красиво в лесу зимой! Ветки деревьев покрыты инеем, все блестит и сверкает на солнце.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Вот какое хорошее время года, да и день рождения у меня зимой </a:t>
            </a:r>
            <a:r>
              <a:rPr lang="ru-RU" b="1" dirty="0" smtClean="0">
                <a:solidFill>
                  <a:srgbClr val="FF0000"/>
                </a:solidFill>
              </a:rPr>
              <a:t>, и  </a:t>
            </a:r>
            <a:r>
              <a:rPr lang="ru-RU" b="1" dirty="0">
                <a:solidFill>
                  <a:srgbClr val="FF0000"/>
                </a:solidFill>
              </a:rPr>
              <a:t>Новый год.</a:t>
            </a:r>
          </a:p>
        </p:txBody>
      </p:sp>
    </p:spTree>
    <p:extLst>
      <p:ext uri="{BB962C8B-B14F-4D97-AF65-F5344CB8AC3E}">
        <p14:creationId xmlns:p14="http://schemas.microsoft.com/office/powerpoint/2010/main" val="113627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01836" y="267400"/>
            <a:ext cx="8424936" cy="6264696"/>
          </a:xfrm>
          <a:prstGeom prst="round2DiagRect">
            <a:avLst/>
          </a:prstGeom>
          <a:pattFill prst="dotDmnd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73169" y="267400"/>
            <a:ext cx="8424936" cy="6264696"/>
          </a:xfrm>
          <a:prstGeom prst="round2DiagRect">
            <a:avLst/>
          </a:prstGeom>
          <a:noFill/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620688"/>
            <a:ext cx="698477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СОЧИНЕНИЕ- ПОВЕСТВОВАНИЕ </a:t>
            </a:r>
          </a:p>
          <a:p>
            <a:endParaRPr lang="ru-RU" sz="2000" dirty="0"/>
          </a:p>
          <a:p>
            <a:endParaRPr lang="ru-RU" sz="2000" b="1" dirty="0" smtClean="0"/>
          </a:p>
          <a:p>
            <a:r>
              <a:rPr lang="ru-RU" sz="2400" b="1" dirty="0" smtClean="0"/>
              <a:t>Сочинение-повествование</a:t>
            </a:r>
            <a:r>
              <a:rPr lang="ru-RU" sz="2400" dirty="0" smtClean="0"/>
              <a:t> </a:t>
            </a:r>
            <a:r>
              <a:rPr lang="ru-RU" sz="2400" dirty="0"/>
              <a:t>основывается на умении рассказывать о каком-то </a:t>
            </a:r>
            <a:r>
              <a:rPr lang="ru-RU" sz="2400" dirty="0" smtClean="0"/>
              <a:t>эпизоде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случае </a:t>
            </a:r>
            <a:r>
              <a:rPr lang="ru-RU" sz="2400" dirty="0" smtClean="0"/>
              <a:t> из жизни</a:t>
            </a:r>
            <a:r>
              <a:rPr lang="ru-RU" sz="2400" dirty="0"/>
              <a:t>.</a:t>
            </a:r>
          </a:p>
          <a:p>
            <a:r>
              <a:rPr lang="ru-RU" sz="2400" dirty="0"/>
              <a:t> </a:t>
            </a:r>
            <a:endParaRPr lang="ru-RU" sz="2400" dirty="0" smtClean="0"/>
          </a:p>
          <a:p>
            <a:r>
              <a:rPr lang="ru-RU" sz="2400" dirty="0" smtClean="0"/>
              <a:t>отвечает </a:t>
            </a:r>
            <a:r>
              <a:rPr lang="ru-RU" sz="2400" dirty="0"/>
              <a:t>на вопросы: кто?, что делал?, где?, когда?, как? </a:t>
            </a:r>
          </a:p>
          <a:p>
            <a:endParaRPr lang="ru-RU" sz="2400" dirty="0" smtClean="0"/>
          </a:p>
          <a:p>
            <a:r>
              <a:rPr lang="ru-RU" sz="2400" dirty="0" smtClean="0"/>
              <a:t>Чтобы </a:t>
            </a:r>
            <a:r>
              <a:rPr lang="ru-RU" sz="2400" dirty="0"/>
              <a:t>показать последовательность действий используют слова: сначала, потом, затем, тогда, снова, еще, уже и др.</a:t>
            </a:r>
          </a:p>
          <a:p>
            <a:r>
              <a:rPr lang="ru-RU" sz="2400" dirty="0"/>
              <a:t> </a:t>
            </a:r>
            <a:endParaRPr lang="ru-RU" sz="2400" dirty="0" smtClean="0"/>
          </a:p>
          <a:p>
            <a:r>
              <a:rPr lang="ru-RU" sz="2400" dirty="0" smtClean="0"/>
              <a:t>В </a:t>
            </a:r>
            <a:r>
              <a:rPr lang="ru-RU" sz="2400" dirty="0"/>
              <a:t>повествовании много глаголов.</a:t>
            </a:r>
          </a:p>
        </p:txBody>
      </p:sp>
    </p:spTree>
    <p:extLst>
      <p:ext uri="{BB962C8B-B14F-4D97-AF65-F5344CB8AC3E}">
        <p14:creationId xmlns:p14="http://schemas.microsoft.com/office/powerpoint/2010/main" val="136586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90072" y="267400"/>
            <a:ext cx="8424936" cy="6264696"/>
          </a:xfrm>
          <a:prstGeom prst="round2DiagRect">
            <a:avLst/>
          </a:prstGeom>
          <a:pattFill prst="dotDmnd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73169" y="267400"/>
            <a:ext cx="8424936" cy="6264696"/>
          </a:xfrm>
          <a:prstGeom prst="round2DiagRect">
            <a:avLst/>
          </a:prstGeom>
          <a:noFill/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768258"/>
            <a:ext cx="684076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СОЧИНЕНИЕ -ПОВЕСТВОВАНИЕ</a:t>
            </a:r>
          </a:p>
          <a:p>
            <a:pPr algn="ctr"/>
            <a:endParaRPr lang="ru-RU" sz="2400" b="1" dirty="0"/>
          </a:p>
          <a:p>
            <a:r>
              <a:rPr lang="ru-RU" sz="3200" dirty="0" smtClean="0"/>
              <a:t>План</a:t>
            </a:r>
            <a:r>
              <a:rPr lang="ru-RU" sz="3200" dirty="0"/>
              <a:t>:</a:t>
            </a:r>
          </a:p>
          <a:p>
            <a:endParaRPr lang="ru-RU" sz="3200" dirty="0" smtClean="0"/>
          </a:p>
          <a:p>
            <a:r>
              <a:rPr lang="ru-RU" sz="3200" dirty="0" smtClean="0"/>
              <a:t>1.Вступление </a:t>
            </a:r>
            <a:r>
              <a:rPr lang="ru-RU" sz="3200" dirty="0"/>
              <a:t>(что было в начале).</a:t>
            </a:r>
          </a:p>
          <a:p>
            <a:endParaRPr lang="ru-RU" sz="3200" dirty="0" smtClean="0"/>
          </a:p>
          <a:p>
            <a:r>
              <a:rPr lang="ru-RU" sz="3200" dirty="0" smtClean="0"/>
              <a:t>2.Развитие </a:t>
            </a:r>
            <a:r>
              <a:rPr lang="ru-RU" sz="3200" dirty="0"/>
              <a:t>действий (потом, затем).</a:t>
            </a:r>
          </a:p>
          <a:p>
            <a:endParaRPr lang="ru-RU" sz="3200" dirty="0" smtClean="0"/>
          </a:p>
          <a:p>
            <a:r>
              <a:rPr lang="ru-RU" sz="3200" dirty="0" smtClean="0"/>
              <a:t>3.Развязка </a:t>
            </a:r>
            <a:r>
              <a:rPr lang="ru-RU" sz="3200" dirty="0"/>
              <a:t>(наконец).</a:t>
            </a:r>
          </a:p>
        </p:txBody>
      </p:sp>
    </p:spTree>
    <p:extLst>
      <p:ext uri="{BB962C8B-B14F-4D97-AF65-F5344CB8AC3E}">
        <p14:creationId xmlns:p14="http://schemas.microsoft.com/office/powerpoint/2010/main" val="287640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73169" y="267400"/>
            <a:ext cx="8424936" cy="6264696"/>
          </a:xfrm>
          <a:prstGeom prst="round2DiagRect">
            <a:avLst/>
          </a:prstGeom>
          <a:pattFill prst="dotDmnd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73169" y="267400"/>
            <a:ext cx="8424936" cy="6264696"/>
          </a:xfrm>
          <a:prstGeom prst="round2DiagRect">
            <a:avLst/>
          </a:prstGeom>
          <a:noFill/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22471" y="548680"/>
            <a:ext cx="74888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ПРИМЕР СОЧИНЕНИЯ -ПОВЕСТВОВАНИЯ</a:t>
            </a:r>
          </a:p>
          <a:p>
            <a:endParaRPr lang="ru-RU" dirty="0"/>
          </a:p>
          <a:p>
            <a:r>
              <a:rPr lang="ru-RU" dirty="0" smtClean="0"/>
              <a:t>                                                             </a:t>
            </a:r>
          </a:p>
          <a:p>
            <a:pPr algn="ctr"/>
            <a:r>
              <a:rPr lang="ru-RU" b="1" dirty="0" smtClean="0"/>
              <a:t>Поход</a:t>
            </a:r>
            <a:r>
              <a:rPr lang="ru-RU" b="1" dirty="0"/>
              <a:t>.</a:t>
            </a:r>
          </a:p>
          <a:p>
            <a:r>
              <a:rPr lang="ru-RU" dirty="0" smtClean="0"/>
              <a:t>Осень</a:t>
            </a:r>
            <a:r>
              <a:rPr lang="ru-RU" dirty="0"/>
              <a:t>. Начало учебного года. По старой доброй традиции гимназия идет в поход. Наш класс идет на </a:t>
            </a:r>
            <a:r>
              <a:rPr lang="ru-RU" dirty="0" err="1"/>
              <a:t>Чукмырь</a:t>
            </a:r>
            <a:r>
              <a:rPr lang="ru-RU" dirty="0"/>
              <a:t> уже 4 раз.</a:t>
            </a:r>
          </a:p>
          <a:p>
            <a:endParaRPr lang="ru-RU" dirty="0"/>
          </a:p>
          <a:p>
            <a:r>
              <a:rPr lang="ru-RU" dirty="0"/>
              <a:t>И вот я в предвкушении утреннего сбора. Но не тут-то было. Оказалось, что моя старшая сестра идет в поход с ночевкой, а папа там дежурит. Поэтому и я решил к ним присоединиться.</a:t>
            </a:r>
          </a:p>
          <a:p>
            <a:r>
              <a:rPr lang="ru-RU" dirty="0" smtClean="0"/>
              <a:t>На </a:t>
            </a:r>
            <a:r>
              <a:rPr lang="ru-RU" dirty="0" err="1"/>
              <a:t>Чукмырь</a:t>
            </a:r>
            <a:r>
              <a:rPr lang="ru-RU" dirty="0"/>
              <a:t> мы с папой приехали уже вечером, когда старшеклассники прошли испытания, которые приготовили им учителя. Вместе с ребятами мы поставили палатку. Когда стемнело, пошли на задание, которое называлось ночное ориентирование: искали записки, собрали </a:t>
            </a:r>
            <a:r>
              <a:rPr lang="ru-RU" dirty="0" err="1"/>
              <a:t>пазл</a:t>
            </a:r>
            <a:r>
              <a:rPr lang="ru-RU" dirty="0"/>
              <a:t> и получили сладкий приз. Затем сидели у костра, ели плов, пели песни под гитару. А утром пришли мои одноклассники, и мы отлично провели день: прошли по станциям, ели картошку с мясом, играли в футбол. Мой класс занял 3 место.</a:t>
            </a:r>
          </a:p>
          <a:p>
            <a:endParaRPr lang="ru-RU" dirty="0"/>
          </a:p>
          <a:p>
            <a:r>
              <a:rPr lang="ru-RU" dirty="0"/>
              <a:t>Я очень рад, что в нашей школе есть такая традиция, ходить в поход.</a:t>
            </a:r>
          </a:p>
        </p:txBody>
      </p:sp>
    </p:spTree>
    <p:extLst>
      <p:ext uri="{BB962C8B-B14F-4D97-AF65-F5344CB8AC3E}">
        <p14:creationId xmlns:p14="http://schemas.microsoft.com/office/powerpoint/2010/main" val="163394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73169" y="267400"/>
            <a:ext cx="8424936" cy="6264696"/>
          </a:xfrm>
          <a:prstGeom prst="round2DiagRect">
            <a:avLst/>
          </a:prstGeom>
          <a:pattFill prst="dotDmnd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73169" y="267400"/>
            <a:ext cx="8424936" cy="6264696"/>
          </a:xfrm>
          <a:prstGeom prst="round2DiagRect">
            <a:avLst/>
          </a:prstGeom>
          <a:noFill/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404664"/>
            <a:ext cx="756084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Определите тип </a:t>
            </a:r>
            <a:r>
              <a:rPr lang="ru-RU" sz="2800" b="1" dirty="0" smtClean="0"/>
              <a:t>текстов</a:t>
            </a:r>
            <a:endParaRPr lang="ru-RU" sz="2800" b="1" dirty="0" smtClean="0"/>
          </a:p>
          <a:p>
            <a:endParaRPr lang="ru-RU" sz="2800" dirty="0"/>
          </a:p>
          <a:p>
            <a:pPr algn="ctr"/>
            <a:r>
              <a:rPr lang="ru-RU" sz="2800" b="1" dirty="0" smtClean="0"/>
              <a:t>МОРЖ</a:t>
            </a:r>
          </a:p>
          <a:p>
            <a:r>
              <a:rPr lang="ru-RU" sz="2800" dirty="0" smtClean="0"/>
              <a:t>Морж </a:t>
            </a:r>
            <a:r>
              <a:rPr lang="ru-RU" sz="2800" dirty="0"/>
              <a:t>толстый, тяжёлый. Похож он на громадный кожаный мешок с жиром.</a:t>
            </a:r>
          </a:p>
          <a:p>
            <a:r>
              <a:rPr lang="ru-RU" sz="2800" dirty="0"/>
              <a:t>Два здоровенных белых клыка торчат у него из щетинистых усов. Вместо ног у моржа ласты. Ими он, как вёслами, воду загребает.</a:t>
            </a:r>
          </a:p>
          <a:p>
            <a:r>
              <a:rPr lang="ru-RU" sz="2800" dirty="0"/>
              <a:t>Нырнет он глубоко под воду и пасётся на морском дне, как корова на лугу. Водоросли жуёт, ракушки ищет.</a:t>
            </a:r>
          </a:p>
          <a:p>
            <a:r>
              <a:rPr lang="ru-RU" sz="2800" dirty="0"/>
              <a:t>Наестся морж вдоволь, вылезет на берег, ляжет на камни и отдыхает.</a:t>
            </a:r>
          </a:p>
        </p:txBody>
      </p:sp>
    </p:spTree>
    <p:extLst>
      <p:ext uri="{BB962C8B-B14F-4D97-AF65-F5344CB8AC3E}">
        <p14:creationId xmlns:p14="http://schemas.microsoft.com/office/powerpoint/2010/main" val="1422794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59105" y="267400"/>
            <a:ext cx="8424936" cy="6264696"/>
          </a:xfrm>
          <a:prstGeom prst="round2DiagRect">
            <a:avLst/>
          </a:prstGeom>
          <a:pattFill prst="dotDmnd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73169" y="267400"/>
            <a:ext cx="8424936" cy="6264696"/>
          </a:xfrm>
          <a:prstGeom prst="round2DiagRect">
            <a:avLst/>
          </a:prstGeom>
          <a:noFill/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764704"/>
            <a:ext cx="691276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ОСЕНЬ</a:t>
            </a:r>
          </a:p>
          <a:p>
            <a:endParaRPr lang="ru-RU" sz="2400" dirty="0"/>
          </a:p>
          <a:p>
            <a:r>
              <a:rPr lang="ru-RU" sz="2400" dirty="0" smtClean="0"/>
              <a:t>На </a:t>
            </a:r>
            <a:r>
              <a:rPr lang="ru-RU" sz="2400" dirty="0"/>
              <a:t>дворе осень. Это самое яркое ,на мой взгляд, время года. Начинается осенний листопад, это очень красиво. Листья плавно спускаются на землю... Осенью все будто в сказке. Все желтое, оранжевое. </a:t>
            </a:r>
            <a:r>
              <a:rPr lang="ru-RU" sz="2400" dirty="0" smtClean="0"/>
              <a:t>Это </a:t>
            </a:r>
            <a:r>
              <a:rPr lang="ru-RU" sz="2400" dirty="0"/>
              <a:t>цвета солнца. Идешь по парку и думаешь, что попал в чудесный лес, где тихо, уютно, покапывает мелкий дождь и начинается листопад. </a:t>
            </a:r>
            <a:r>
              <a:rPr lang="ru-RU" sz="2400" dirty="0" smtClean="0"/>
              <a:t>Листья </a:t>
            </a:r>
            <a:r>
              <a:rPr lang="ru-RU" sz="2400" dirty="0"/>
              <a:t>кружатся и как будто танцуют вальс или танго. </a:t>
            </a:r>
          </a:p>
        </p:txBody>
      </p:sp>
    </p:spTree>
    <p:extLst>
      <p:ext uri="{BB962C8B-B14F-4D97-AF65-F5344CB8AC3E}">
        <p14:creationId xmlns:p14="http://schemas.microsoft.com/office/powerpoint/2010/main" val="109952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47408" y="273543"/>
            <a:ext cx="8424936" cy="6264696"/>
          </a:xfrm>
          <a:prstGeom prst="round2DiagRect">
            <a:avLst/>
          </a:prstGeom>
          <a:pattFill prst="dotDmnd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474345"/>
            <a:ext cx="777686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Я ХОЧУ СТАТЬ МАШИНИСТОМ.</a:t>
            </a:r>
          </a:p>
          <a:p>
            <a:endParaRPr lang="ru-RU" dirty="0"/>
          </a:p>
          <a:p>
            <a:r>
              <a:rPr lang="ru-RU" sz="2400" dirty="0" smtClean="0"/>
              <a:t>Я </a:t>
            </a:r>
            <a:r>
              <a:rPr lang="ru-RU" sz="2400" dirty="0"/>
              <a:t>хочу стать машинистом, как мой папа. Мне </a:t>
            </a:r>
            <a:r>
              <a:rPr lang="ru-RU" sz="2400" dirty="0" smtClean="0"/>
              <a:t>нравится </a:t>
            </a:r>
            <a:r>
              <a:rPr lang="ru-RU" sz="2400" dirty="0"/>
              <a:t>водить поезда .У них очень красивая синяя форма. Такое впечатление, что  сидишь и смотришь вперед, а поезд сам бежит по рельсам. Но это не так . В кабине машиниста стоит серьезное оборудование, и им не так легко научиться  управлять .</a:t>
            </a:r>
          </a:p>
          <a:p>
            <a:endParaRPr lang="ru-RU" sz="2400" dirty="0"/>
          </a:p>
          <a:p>
            <a:r>
              <a:rPr lang="ru-RU" sz="2400" dirty="0" smtClean="0"/>
              <a:t>Поезд </a:t>
            </a:r>
            <a:r>
              <a:rPr lang="ru-RU" sz="2400" dirty="0"/>
              <a:t>мчится с огромной скоростью по узкому тоннелю. Кажется, что вагон вот-вот что-нибудь заденет. Мимо пролетают огоньки , такое впечатление, что состав летит.</a:t>
            </a:r>
          </a:p>
          <a:p>
            <a:endParaRPr lang="ru-RU" sz="2400" dirty="0"/>
          </a:p>
          <a:p>
            <a:r>
              <a:rPr lang="ru-RU" sz="2400" dirty="0"/>
              <a:t> У машиниста очень ответственная работа-поезд такой длинный, а там люди. </a:t>
            </a:r>
            <a:r>
              <a:rPr lang="ru-RU" sz="2400" dirty="0" smtClean="0"/>
              <a:t>Он </a:t>
            </a:r>
            <a:r>
              <a:rPr lang="ru-RU" sz="2400" dirty="0"/>
              <a:t>перевозит огромное количество людей</a:t>
            </a:r>
          </a:p>
          <a:p>
            <a:endParaRPr lang="ru-RU" sz="2400" dirty="0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73169" y="267400"/>
            <a:ext cx="8424936" cy="6264696"/>
          </a:xfrm>
          <a:prstGeom prst="round2DiagRect">
            <a:avLst/>
          </a:prstGeom>
          <a:noFill/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13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82567" y="267400"/>
            <a:ext cx="8424936" cy="6264696"/>
          </a:xfrm>
          <a:prstGeom prst="round2DiagRect">
            <a:avLst/>
          </a:prstGeom>
          <a:pattFill prst="dotDmnd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751344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ПОЧЕМУ НУЖНО ПОМОГАТЬ ПТИЦАМ ЗИМОЙ</a:t>
            </a:r>
          </a:p>
          <a:p>
            <a:endParaRPr lang="ru-RU" sz="2400" dirty="0"/>
          </a:p>
          <a:p>
            <a:r>
              <a:rPr lang="ru-RU" sz="2400" dirty="0" smtClean="0"/>
              <a:t>Наступила </a:t>
            </a:r>
            <a:r>
              <a:rPr lang="ru-RU" sz="2400" dirty="0"/>
              <a:t>холодная зима. Пушистый снег, словно периной, укутал землю, крыши домов, кусты и деревья. Трудно добывать пищу птицам. </a:t>
            </a:r>
            <a:endParaRPr lang="ru-RU" sz="2400" dirty="0" smtClean="0"/>
          </a:p>
          <a:p>
            <a:r>
              <a:rPr lang="ru-RU" sz="2400" dirty="0" smtClean="0"/>
              <a:t>Поэтому </a:t>
            </a:r>
            <a:r>
              <a:rPr lang="ru-RU" sz="2400" dirty="0"/>
              <a:t>они перекочёвывают в ближайшие города и селения. </a:t>
            </a:r>
            <a:r>
              <a:rPr lang="ru-RU" sz="2400" dirty="0" smtClean="0"/>
              <a:t>Поэтому </a:t>
            </a:r>
            <a:r>
              <a:rPr lang="ru-RU" sz="2400" dirty="0"/>
              <a:t>зимой многие птицы жмутся к человеческому </a:t>
            </a:r>
            <a:r>
              <a:rPr lang="ru-RU" sz="2400" dirty="0" smtClean="0"/>
              <a:t>жилью. </a:t>
            </a:r>
          </a:p>
          <a:p>
            <a:r>
              <a:rPr lang="ru-RU" sz="2400" dirty="0" smtClean="0"/>
              <a:t>Голодом </a:t>
            </a:r>
            <a:r>
              <a:rPr lang="ru-RU" sz="2400" dirty="0"/>
              <a:t>страшна зима птицам, а не холодом. Если каждая школа в нашей стране поставит хотя бы одну кормушку, то все птицы будут обеспечены кормом. </a:t>
            </a:r>
          </a:p>
          <a:p>
            <a:r>
              <a:rPr lang="ru-RU" sz="2400" dirty="0"/>
              <a:t>Птиц можно подкармливать семенами подсолнечника, тыквы, арбуза, крошками белого хлеба. А дятлы и синицы с удовольствием полакомятся несолёным салом и мясом. </a:t>
            </a:r>
          </a:p>
          <a:p>
            <a:r>
              <a:rPr lang="ru-RU" sz="2400" dirty="0"/>
              <a:t>Птицы наши друзья и неутомимые помощники в борьбе с вредителями сельского хозяйства. Берегите птиц! </a:t>
            </a: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73169" y="267400"/>
            <a:ext cx="8424936" cy="6264696"/>
          </a:xfrm>
          <a:prstGeom prst="round2DiagRect">
            <a:avLst/>
          </a:prstGeom>
          <a:noFill/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502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93452" y="267400"/>
            <a:ext cx="8424936" cy="6264696"/>
          </a:xfrm>
          <a:prstGeom prst="round2DiagRect">
            <a:avLst/>
          </a:prstGeom>
          <a:pattFill prst="dotDmnd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ПОХОД В ЗООПАРК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Недавно мы с классом ходили в зоопарк. Там много интересных животных: и львы, и тигры, и обезьяны, и слоны, и разнообразные птицы, а также змеи и крокодилы. </a:t>
            </a:r>
          </a:p>
          <a:p>
            <a:endParaRPr lang="ru-RU" dirty="0"/>
          </a:p>
          <a:p>
            <a:r>
              <a:rPr lang="ru-RU" dirty="0"/>
              <a:t>Мне больше всего нравятся медведи. И белые, и бури. Белые - огромные, пушистые, тяжело дышат, ходят взад и вперед по клетке или плавают в небольшом бассейне. Когда им кто-то что-нибудь бросит в воду, они туда прыгают и играют с подарком, а потом его едят. им, наверное, очень жарко здесь, особенно летом. </a:t>
            </a:r>
          </a:p>
          <a:p>
            <a:endParaRPr lang="ru-RU" dirty="0"/>
          </a:p>
          <a:p>
            <a:r>
              <a:rPr lang="ru-RU" dirty="0"/>
              <a:t>Бурые медведи лежат в клетке, вылизывают свою шкуру или, стоя на задних лапах, просят что-то в посетителей. Они такие симпатичные, трудно представить, что они могут быть опасными, как нам сказала учительница. За ними можно только наблюдать, и это очень интересно. 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73169" y="267400"/>
            <a:ext cx="8424936" cy="6264696"/>
          </a:xfrm>
          <a:prstGeom prst="round2DiagRect">
            <a:avLst/>
          </a:prstGeom>
          <a:noFill/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628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73169" y="267400"/>
            <a:ext cx="8424936" cy="6264696"/>
          </a:xfrm>
          <a:prstGeom prst="round2DiagRect">
            <a:avLst/>
          </a:prstGeom>
          <a:pattFill prst="dotDmnd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412776"/>
            <a:ext cx="552636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solidFill>
                  <a:srgbClr val="333333"/>
                </a:solidFill>
                <a:latin typeface="Arial"/>
              </a:rPr>
              <a:t> Сочинение</a:t>
            </a:r>
            <a:r>
              <a:rPr lang="ru-RU" sz="2800" dirty="0">
                <a:solidFill>
                  <a:srgbClr val="333333"/>
                </a:solidFill>
                <a:latin typeface="Arial"/>
              </a:rPr>
              <a:t> – это изложение своих мыслей на определенную </a:t>
            </a:r>
            <a:r>
              <a:rPr lang="ru-RU" sz="2800" b="1" dirty="0">
                <a:solidFill>
                  <a:srgbClr val="333333"/>
                </a:solidFill>
                <a:latin typeface="Arial"/>
              </a:rPr>
              <a:t>тему.</a:t>
            </a:r>
            <a:r>
              <a:rPr lang="ru-RU" sz="2800" dirty="0">
                <a:solidFill>
                  <a:srgbClr val="333333"/>
                </a:solidFill>
                <a:latin typeface="Arial"/>
              </a:rPr>
              <a:t> </a:t>
            </a:r>
          </a:p>
          <a:p>
            <a:pPr algn="ctr"/>
            <a:r>
              <a:rPr lang="ru-RU" sz="2800" dirty="0" smtClean="0">
                <a:solidFill>
                  <a:srgbClr val="333333"/>
                </a:solidFill>
                <a:latin typeface="Arial"/>
              </a:rPr>
              <a:t> </a:t>
            </a:r>
            <a:r>
              <a:rPr lang="ru-RU" sz="2800" dirty="0">
                <a:solidFill>
                  <a:srgbClr val="333333"/>
                </a:solidFill>
                <a:latin typeface="Arial"/>
              </a:rPr>
              <a:t>Сочинение должно показать знание определенного </a:t>
            </a:r>
            <a:r>
              <a:rPr lang="ru-RU" sz="3600" b="1" dirty="0">
                <a:solidFill>
                  <a:srgbClr val="333333"/>
                </a:solidFill>
                <a:latin typeface="Arial"/>
              </a:rPr>
              <a:t>вопроса</a:t>
            </a:r>
            <a:r>
              <a:rPr lang="ru-RU" sz="2800" b="1" dirty="0">
                <a:solidFill>
                  <a:srgbClr val="333333"/>
                </a:solidFill>
                <a:latin typeface="Arial"/>
              </a:rPr>
              <a:t>, </a:t>
            </a:r>
            <a:r>
              <a:rPr lang="ru-RU" sz="3600" b="1" dirty="0">
                <a:solidFill>
                  <a:srgbClr val="333333"/>
                </a:solidFill>
                <a:latin typeface="Arial"/>
              </a:rPr>
              <a:t>темы</a:t>
            </a:r>
            <a:r>
              <a:rPr lang="ru-RU" sz="2800" dirty="0">
                <a:solidFill>
                  <a:srgbClr val="333333"/>
                </a:solidFill>
                <a:latin typeface="Arial"/>
              </a:rPr>
              <a:t> и умение изложить свои мысли последовательно,  убедительно и вполне грамотно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470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73169" y="267400"/>
            <a:ext cx="8424936" cy="6264696"/>
          </a:xfrm>
          <a:prstGeom prst="round2DiagRect">
            <a:avLst/>
          </a:prstGeom>
          <a:pattFill prst="dotDmnd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73169" y="267400"/>
            <a:ext cx="8424936" cy="6264696"/>
          </a:xfrm>
          <a:prstGeom prst="round2DiagRect">
            <a:avLst/>
          </a:prstGeom>
          <a:noFill/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764704"/>
            <a:ext cx="45720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Любое сочинение должно иметь название. </a:t>
            </a:r>
          </a:p>
          <a:p>
            <a:r>
              <a:rPr lang="ru-RU" sz="2400" dirty="0" smtClean="0"/>
              <a:t>Тексты </a:t>
            </a:r>
            <a:r>
              <a:rPr lang="ru-RU" sz="2400" dirty="0"/>
              <a:t>без </a:t>
            </a:r>
            <a:r>
              <a:rPr lang="ru-RU" sz="3200" b="1" dirty="0"/>
              <a:t>заголовка </a:t>
            </a:r>
            <a:r>
              <a:rPr lang="ru-RU" sz="2400" dirty="0"/>
              <a:t>называются  «текстами не о чем</a:t>
            </a:r>
            <a:r>
              <a:rPr lang="ru-RU" sz="2400" dirty="0" smtClean="0"/>
              <a:t>».</a:t>
            </a:r>
          </a:p>
          <a:p>
            <a:endParaRPr lang="ru-RU" sz="2000" dirty="0" smtClean="0"/>
          </a:p>
          <a:p>
            <a:endParaRPr lang="ru-RU" sz="2000" dirty="0"/>
          </a:p>
          <a:p>
            <a:r>
              <a:rPr lang="ru-RU" sz="2000" b="1" dirty="0" smtClean="0"/>
              <a:t>Заголовок </a:t>
            </a:r>
            <a:r>
              <a:rPr lang="ru-RU" sz="2000" b="1" dirty="0"/>
              <a:t>– окошко для взгляда вперед.</a:t>
            </a:r>
          </a:p>
          <a:p>
            <a:endParaRPr lang="ru-RU" sz="2000" b="1" dirty="0"/>
          </a:p>
          <a:p>
            <a:r>
              <a:rPr lang="ru-RU" sz="2000" b="1" dirty="0"/>
              <a:t>Посмотри и подумай: что тебя ждет?</a:t>
            </a:r>
          </a:p>
          <a:p>
            <a:endParaRPr lang="ru-RU" sz="2000" b="1" dirty="0"/>
          </a:p>
          <a:p>
            <a:r>
              <a:rPr lang="ru-RU" sz="2000" b="1" dirty="0"/>
              <a:t>Заголовок – это не просто слова:</a:t>
            </a:r>
          </a:p>
          <a:p>
            <a:endParaRPr lang="ru-RU" sz="2000" b="1" dirty="0"/>
          </a:p>
          <a:p>
            <a:r>
              <a:rPr lang="ru-RU" sz="2000" b="1" dirty="0"/>
              <a:t>Эти слова – всему голова.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3038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73169" y="267400"/>
            <a:ext cx="8424936" cy="6264696"/>
          </a:xfrm>
          <a:prstGeom prst="round2DiagRect">
            <a:avLst/>
          </a:prstGeom>
          <a:pattFill prst="dotDmnd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73169" y="267400"/>
            <a:ext cx="8424936" cy="6264696"/>
          </a:xfrm>
          <a:prstGeom prst="round2DiagRect">
            <a:avLst/>
          </a:prstGeom>
          <a:noFill/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89193" y="692696"/>
            <a:ext cx="799288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Еще нужно определить </a:t>
            </a:r>
            <a:r>
              <a:rPr lang="ru-RU" sz="2800" b="1" dirty="0" smtClean="0"/>
              <a:t>жанр  сочинения , их три: </a:t>
            </a:r>
            <a:endParaRPr lang="ru-RU" sz="2800" b="1" i="1" dirty="0"/>
          </a:p>
          <a:p>
            <a:endParaRPr lang="ru-RU" sz="2800" b="1" i="1" dirty="0" smtClean="0"/>
          </a:p>
          <a:p>
            <a:endParaRPr lang="ru-RU" sz="2800" b="1" i="1" dirty="0"/>
          </a:p>
          <a:p>
            <a:r>
              <a:rPr lang="ru-RU" sz="4400" b="1" i="1" dirty="0" smtClean="0"/>
              <a:t> описание,</a:t>
            </a:r>
          </a:p>
          <a:p>
            <a:endParaRPr lang="ru-RU" sz="4400" b="1" i="1" dirty="0"/>
          </a:p>
          <a:p>
            <a:r>
              <a:rPr lang="ru-RU" sz="4400" b="1" i="1" dirty="0" smtClean="0"/>
              <a:t> </a:t>
            </a:r>
            <a:r>
              <a:rPr lang="ru-RU" sz="4400" b="1" i="1" dirty="0"/>
              <a:t>повествование</a:t>
            </a:r>
            <a:r>
              <a:rPr lang="ru-RU" sz="4400" b="1" i="1" dirty="0" smtClean="0"/>
              <a:t>,</a:t>
            </a:r>
          </a:p>
          <a:p>
            <a:endParaRPr lang="ru-RU" sz="4400" b="1" i="1" dirty="0"/>
          </a:p>
          <a:p>
            <a:r>
              <a:rPr lang="ru-RU" sz="4400" b="1" i="1" dirty="0" smtClean="0"/>
              <a:t> </a:t>
            </a:r>
            <a:r>
              <a:rPr lang="ru-RU" sz="4400" b="1" i="1" dirty="0"/>
              <a:t>рассуждение</a:t>
            </a:r>
            <a:r>
              <a:rPr lang="ru-RU" b="1" i="1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026578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73169" y="284429"/>
            <a:ext cx="8424936" cy="6264696"/>
          </a:xfrm>
          <a:prstGeom prst="round2DiagRect">
            <a:avLst/>
          </a:prstGeom>
          <a:pattFill prst="dotDmnd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73169" y="267400"/>
            <a:ext cx="8424936" cy="6264696"/>
          </a:xfrm>
          <a:prstGeom prst="round2DiagRect">
            <a:avLst/>
          </a:prstGeom>
          <a:noFill/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043607" y="768258"/>
            <a:ext cx="775449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Сочинение – описание - это текст, в котором названы признаки предмета. </a:t>
            </a:r>
            <a:endParaRPr lang="ru-RU" sz="2400" b="1" dirty="0" smtClean="0"/>
          </a:p>
          <a:p>
            <a:endParaRPr lang="ru-RU" sz="2400" dirty="0" smtClean="0"/>
          </a:p>
          <a:p>
            <a:r>
              <a:rPr lang="ru-RU" sz="2400" dirty="0" smtClean="0"/>
              <a:t>1)Описание </a:t>
            </a:r>
            <a:r>
              <a:rPr lang="ru-RU" sz="2400" dirty="0"/>
              <a:t>отвечает на вопрос «какой?». Поэтому нужны имена прилагательные, сравнения.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2)Поэтому </a:t>
            </a:r>
            <a:r>
              <a:rPr lang="ru-RU" sz="2400" dirty="0"/>
              <a:t>в нем используются слова «как будто», «как», «словно»,  «похож на» и другие.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3)В </a:t>
            </a:r>
            <a:r>
              <a:rPr lang="ru-RU" sz="2400" dirty="0"/>
              <a:t>описании нет действий, движения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 smtClean="0"/>
              <a:t>4)В </a:t>
            </a:r>
            <a:r>
              <a:rPr lang="ru-RU" sz="2400" dirty="0"/>
              <a:t>описании говорится об основных признаках: размер, форма, цвет, вкус, запах, возраст, черты характера, внешний вид.</a:t>
            </a:r>
          </a:p>
        </p:txBody>
      </p:sp>
    </p:spTree>
    <p:extLst>
      <p:ext uri="{BB962C8B-B14F-4D97-AF65-F5344CB8AC3E}">
        <p14:creationId xmlns:p14="http://schemas.microsoft.com/office/powerpoint/2010/main" val="100947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00146" y="273543"/>
            <a:ext cx="8424936" cy="6264696"/>
          </a:xfrm>
          <a:prstGeom prst="round2DiagRect">
            <a:avLst/>
          </a:prstGeom>
          <a:pattFill prst="dotDmnd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73169" y="267400"/>
            <a:ext cx="8424936" cy="6264696"/>
          </a:xfrm>
          <a:prstGeom prst="round2DiagRect">
            <a:avLst/>
          </a:prstGeom>
          <a:noFill/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81336" y="764704"/>
            <a:ext cx="684076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               Сочинение –описание </a:t>
            </a:r>
            <a:endParaRPr lang="ru-RU" sz="4000" b="1" dirty="0"/>
          </a:p>
          <a:p>
            <a:endParaRPr lang="ru-RU" sz="3200" b="1" dirty="0" smtClean="0"/>
          </a:p>
          <a:p>
            <a:r>
              <a:rPr lang="ru-RU" sz="3200" b="1" dirty="0" smtClean="0"/>
              <a:t>План</a:t>
            </a:r>
            <a:r>
              <a:rPr lang="ru-RU" sz="3200" b="1" dirty="0"/>
              <a:t>:</a:t>
            </a:r>
          </a:p>
          <a:p>
            <a:r>
              <a:rPr lang="ru-RU" sz="3200" i="1" dirty="0" smtClean="0"/>
              <a:t>1.Представление </a:t>
            </a:r>
            <a:r>
              <a:rPr lang="ru-RU" sz="3200" i="1" dirty="0"/>
              <a:t>предмета.</a:t>
            </a:r>
          </a:p>
          <a:p>
            <a:endParaRPr lang="ru-RU" sz="3200" i="1" dirty="0" smtClean="0"/>
          </a:p>
          <a:p>
            <a:r>
              <a:rPr lang="ru-RU" sz="3200" i="1" dirty="0" smtClean="0"/>
              <a:t>2.Основные </a:t>
            </a:r>
            <a:r>
              <a:rPr lang="ru-RU" sz="3200" i="1" dirty="0"/>
              <a:t>признаки.</a:t>
            </a:r>
          </a:p>
          <a:p>
            <a:endParaRPr lang="ru-RU" sz="3200" i="1" dirty="0" smtClean="0"/>
          </a:p>
          <a:p>
            <a:r>
              <a:rPr lang="ru-RU" sz="3200" i="1" dirty="0" smtClean="0"/>
              <a:t>3.Твоя </a:t>
            </a:r>
            <a:r>
              <a:rPr lang="ru-RU" sz="3200" i="1" dirty="0"/>
              <a:t>оценка, твое отношение к предмету.</a:t>
            </a:r>
          </a:p>
        </p:txBody>
      </p:sp>
    </p:spTree>
    <p:extLst>
      <p:ext uri="{BB962C8B-B14F-4D97-AF65-F5344CB8AC3E}">
        <p14:creationId xmlns:p14="http://schemas.microsoft.com/office/powerpoint/2010/main" val="270413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71681" y="267400"/>
            <a:ext cx="8424936" cy="6264696"/>
          </a:xfrm>
          <a:prstGeom prst="round2DiagRect">
            <a:avLst/>
          </a:prstGeom>
          <a:pattFill prst="dotDmnd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73169" y="267400"/>
            <a:ext cx="8424936" cy="6264696"/>
          </a:xfrm>
          <a:prstGeom prst="round2DiagRect">
            <a:avLst/>
          </a:prstGeom>
          <a:noFill/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764704"/>
            <a:ext cx="727280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Пример сочинения -описания</a:t>
            </a:r>
            <a:endParaRPr lang="ru-RU" sz="3200" b="1" dirty="0"/>
          </a:p>
          <a:p>
            <a:endParaRPr lang="ru-RU" sz="2400" b="1" dirty="0" smtClean="0"/>
          </a:p>
          <a:p>
            <a:r>
              <a:rPr lang="ru-RU" sz="2400" b="1" dirty="0" smtClean="0"/>
              <a:t>Мой </a:t>
            </a:r>
            <a:r>
              <a:rPr lang="ru-RU" sz="2400" b="1" dirty="0"/>
              <a:t>домашний питомец.</a:t>
            </a:r>
          </a:p>
          <a:p>
            <a:endParaRPr lang="ru-RU" dirty="0"/>
          </a:p>
          <a:p>
            <a:r>
              <a:rPr lang="ru-RU" sz="2000" dirty="0" smtClean="0"/>
              <a:t> </a:t>
            </a:r>
            <a:r>
              <a:rPr lang="ru-RU" sz="2000" i="1" dirty="0"/>
              <a:t>У меня есть кошка. Ее зовут Сонька.</a:t>
            </a:r>
          </a:p>
          <a:p>
            <a:endParaRPr lang="ru-RU" sz="2000" i="1" dirty="0"/>
          </a:p>
          <a:p>
            <a:r>
              <a:rPr lang="ru-RU" sz="2000" i="1" dirty="0"/>
              <a:t>Она очень красивая и умная. Шерсть у нее серая, пушистая, а глаза голубые. Моя кошка любит колбасу. А самое интересное,  по утрам кошка меня любит ласкать язычком по моему лицу. Вот так она меня будит в школу. Еще Сонька по утрам любит бегать из комнаты в комнату. Она на окошке терпеливо ждет, когда я приду из школы.</a:t>
            </a:r>
          </a:p>
          <a:p>
            <a:endParaRPr lang="ru-RU" sz="2000" i="1" dirty="0"/>
          </a:p>
          <a:p>
            <a:r>
              <a:rPr lang="ru-RU" sz="2000" i="1" dirty="0"/>
              <a:t>Я кошку очень люблю.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677215"/>
            <a:ext cx="3376142" cy="1761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35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59105" y="267400"/>
            <a:ext cx="8424936" cy="6264696"/>
          </a:xfrm>
          <a:prstGeom prst="round2DiagRect">
            <a:avLst/>
          </a:prstGeom>
          <a:pattFill prst="dotDmnd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73169" y="267400"/>
            <a:ext cx="8424936" cy="6264696"/>
          </a:xfrm>
          <a:prstGeom prst="round2DiagRect">
            <a:avLst/>
          </a:prstGeom>
          <a:noFill/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548680"/>
            <a:ext cx="74888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СОЧИНЕНИЕ-РАССУЖДЕНИЕ</a:t>
            </a:r>
          </a:p>
          <a:p>
            <a:endParaRPr lang="ru-RU" sz="2400" dirty="0" smtClean="0"/>
          </a:p>
          <a:p>
            <a:r>
              <a:rPr lang="ru-RU" sz="2400" b="1" dirty="0" smtClean="0"/>
              <a:t>Сочинение-рассуждение</a:t>
            </a:r>
            <a:r>
              <a:rPr lang="ru-RU" sz="2400" dirty="0" smtClean="0"/>
              <a:t>-это </a:t>
            </a:r>
            <a:r>
              <a:rPr lang="ru-RU" sz="2400" dirty="0"/>
              <a:t>текст, в котором дается объяснение какому-либо явлению, событию, приводятся размышления о предмете. </a:t>
            </a:r>
            <a:endParaRPr lang="ru-RU" sz="2400" dirty="0" smtClean="0"/>
          </a:p>
          <a:p>
            <a:r>
              <a:rPr lang="ru-RU" sz="2400" dirty="0" smtClean="0"/>
              <a:t>Объясняется:</a:t>
            </a:r>
          </a:p>
          <a:p>
            <a:r>
              <a:rPr lang="ru-RU" sz="2400" dirty="0" smtClean="0"/>
              <a:t>Что это?</a:t>
            </a:r>
          </a:p>
          <a:p>
            <a:r>
              <a:rPr lang="ru-RU" sz="2400" dirty="0" smtClean="0"/>
              <a:t>Почему </a:t>
            </a:r>
            <a:r>
              <a:rPr lang="ru-RU" sz="2400" dirty="0"/>
              <a:t>это есть? </a:t>
            </a:r>
            <a:endParaRPr lang="ru-RU" sz="2400" dirty="0" smtClean="0"/>
          </a:p>
          <a:p>
            <a:r>
              <a:rPr lang="ru-RU" sz="2400" dirty="0" smtClean="0"/>
              <a:t>Почему </a:t>
            </a:r>
            <a:r>
              <a:rPr lang="ru-RU" sz="2400" dirty="0"/>
              <a:t>это произошло, случилось? </a:t>
            </a:r>
            <a:endParaRPr lang="ru-RU" sz="2400" dirty="0" smtClean="0"/>
          </a:p>
          <a:p>
            <a:r>
              <a:rPr lang="ru-RU" sz="2400" dirty="0" smtClean="0"/>
              <a:t>Почему </a:t>
            </a:r>
            <a:r>
              <a:rPr lang="ru-RU" sz="2400" dirty="0"/>
              <a:t>так?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Используются </a:t>
            </a:r>
            <a:r>
              <a:rPr lang="ru-RU" sz="2400" b="1" dirty="0"/>
              <a:t>слова: </a:t>
            </a:r>
            <a:r>
              <a:rPr lang="ru-RU" sz="2400" dirty="0"/>
              <a:t>во-первых, во-вторых, так как, поэтому, ведь, потому что, значит, кроме того, следовательно, итак .</a:t>
            </a:r>
          </a:p>
        </p:txBody>
      </p:sp>
    </p:spTree>
    <p:extLst>
      <p:ext uri="{BB962C8B-B14F-4D97-AF65-F5344CB8AC3E}">
        <p14:creationId xmlns:p14="http://schemas.microsoft.com/office/powerpoint/2010/main" val="4201662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73169" y="267400"/>
            <a:ext cx="8424936" cy="6264696"/>
          </a:xfrm>
          <a:prstGeom prst="round2DiagRect">
            <a:avLst/>
          </a:prstGeom>
          <a:pattFill prst="dotDmnd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73169" y="267400"/>
            <a:ext cx="8424936" cy="6264696"/>
          </a:xfrm>
          <a:prstGeom prst="round2DiagRect">
            <a:avLst/>
          </a:prstGeom>
          <a:noFill/>
          <a:ln w="73025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1008449"/>
            <a:ext cx="7344816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СОЧИНЕНИЕ-РАССУЖДЕНИЕ</a:t>
            </a:r>
          </a:p>
          <a:p>
            <a:endParaRPr lang="ru-RU" dirty="0"/>
          </a:p>
          <a:p>
            <a:r>
              <a:rPr lang="ru-RU" sz="2800" b="1" dirty="0" smtClean="0"/>
              <a:t>План</a:t>
            </a:r>
            <a:r>
              <a:rPr lang="ru-RU" sz="2800" b="1" dirty="0"/>
              <a:t>:</a:t>
            </a:r>
          </a:p>
          <a:p>
            <a:endParaRPr lang="ru-RU" sz="2800" dirty="0" smtClean="0"/>
          </a:p>
          <a:p>
            <a:r>
              <a:rPr lang="ru-RU" sz="2800" b="1" i="1" dirty="0" smtClean="0"/>
              <a:t>1.Высказывается </a:t>
            </a:r>
            <a:r>
              <a:rPr lang="ru-RU" sz="2800" b="1" i="1" dirty="0"/>
              <a:t>какая-то мысль</a:t>
            </a:r>
            <a:r>
              <a:rPr lang="ru-RU" sz="2800" b="1" i="1" dirty="0" smtClean="0"/>
              <a:t>.</a:t>
            </a:r>
          </a:p>
          <a:p>
            <a:r>
              <a:rPr lang="ru-RU" sz="2800" i="1" dirty="0" smtClean="0"/>
              <a:t>(тезис)</a:t>
            </a:r>
            <a:endParaRPr lang="ru-RU" sz="2800" b="1" i="1" dirty="0"/>
          </a:p>
          <a:p>
            <a:endParaRPr lang="ru-RU" sz="2800" dirty="0" smtClean="0"/>
          </a:p>
          <a:p>
            <a:r>
              <a:rPr lang="ru-RU" sz="2800" b="1" i="1" dirty="0" smtClean="0"/>
              <a:t>2.Приводятся </a:t>
            </a:r>
            <a:r>
              <a:rPr lang="ru-RU" sz="2800" b="1" i="1" dirty="0"/>
              <a:t>доказательства этой мысли</a:t>
            </a:r>
            <a:r>
              <a:rPr lang="ru-RU" sz="2800" b="1" i="1" dirty="0" smtClean="0"/>
              <a:t>.</a:t>
            </a:r>
          </a:p>
          <a:p>
            <a:r>
              <a:rPr lang="ru-RU" sz="2800" i="1" dirty="0" smtClean="0"/>
              <a:t>(аргумент)</a:t>
            </a:r>
            <a:endParaRPr lang="ru-RU" sz="2800" i="1" dirty="0"/>
          </a:p>
          <a:p>
            <a:endParaRPr lang="ru-RU" sz="2800" b="1" i="1" dirty="0" smtClean="0"/>
          </a:p>
          <a:p>
            <a:r>
              <a:rPr lang="ru-RU" sz="2800" b="1" i="1" dirty="0" smtClean="0"/>
              <a:t>3.Итог</a:t>
            </a:r>
            <a:r>
              <a:rPr lang="ru-RU" sz="2800" b="1" i="1" dirty="0"/>
              <a:t>, то есть вывод из доказательства</a:t>
            </a:r>
            <a:r>
              <a:rPr lang="ru-RU" sz="2800" b="1" i="1" dirty="0" smtClean="0"/>
              <a:t>.</a:t>
            </a:r>
          </a:p>
          <a:p>
            <a:r>
              <a:rPr lang="ru-RU" sz="2800" i="1" dirty="0" smtClean="0"/>
              <a:t>(вывод)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402469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1554</TotalTime>
  <Words>1277</Words>
  <Application>Microsoft Office PowerPoint</Application>
  <PresentationFormat>Экран (4:3)</PresentationFormat>
  <Paragraphs>145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Как писать сочинение  методическая разработка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ПОХОД В ЗООПАРК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писать сочинение  методическая разработка </dc:title>
  <dc:creator>Дмитрий</dc:creator>
  <cp:lastModifiedBy>User</cp:lastModifiedBy>
  <cp:revision>19</cp:revision>
  <dcterms:created xsi:type="dcterms:W3CDTF">2017-08-14T11:51:11Z</dcterms:created>
  <dcterms:modified xsi:type="dcterms:W3CDTF">2017-08-26T16:51:56Z</dcterms:modified>
</cp:coreProperties>
</file>