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Заголовок и подзаголовок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Линия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Текст заголовка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4" name="Уровень текста 1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нкты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Текст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103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3 шт.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Изображение"/>
          <p:cNvSpPr/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Изображение"/>
          <p:cNvSpPr/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Изображение"/>
          <p:cNvSpPr/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Цитата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Комментарий в прямоугольнике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</a:p>
        </p:txBody>
      </p:sp>
      <p:sp>
        <p:nvSpPr>
          <p:cNvPr id="122" name="Введите цитату здесь."/>
          <p:cNvSpPr txBox="1"/>
          <p:nvPr>
            <p:ph type="body" sz="half" idx="13"/>
          </p:nvPr>
        </p:nvSpPr>
        <p:spPr>
          <a:xfrm>
            <a:off x="889000" y="2908300"/>
            <a:ext cx="11226800" cy="25933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Введите цитату здесь.</a:t>
            </a:r>
          </a:p>
        </p:txBody>
      </p:sp>
      <p:sp>
        <p:nvSpPr>
          <p:cNvPr id="123" name="Иван Арсентьев"/>
          <p:cNvSpPr txBox="1"/>
          <p:nvPr>
            <p:ph type="body" sz="quarter" idx="14"/>
          </p:nvPr>
        </p:nvSpPr>
        <p:spPr>
          <a:xfrm>
            <a:off x="406400" y="7789333"/>
            <a:ext cx="12192000" cy="990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Иван Арсентьев</a:t>
            </a:r>
          </a:p>
        </p:txBody>
      </p:sp>
      <p:sp>
        <p:nvSpPr>
          <p:cNvPr id="124" name="Текст"/>
          <p:cNvSpPr txBox="1"/>
          <p:nvPr>
            <p:ph type="body" sz="quarter" idx="15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12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Цитата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ведите цитату здесь."/>
          <p:cNvSpPr txBox="1"/>
          <p:nvPr>
            <p:ph type="body" sz="quarter" idx="13"/>
          </p:nvPr>
        </p:nvSpPr>
        <p:spPr>
          <a:xfrm>
            <a:off x="5892800" y="2641600"/>
            <a:ext cx="6705600" cy="37007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Введите цитату здесь.</a:t>
            </a:r>
          </a:p>
        </p:txBody>
      </p:sp>
      <p:sp>
        <p:nvSpPr>
          <p:cNvPr id="133" name="Изображение"/>
          <p:cNvSpPr/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4" name="Иван Арсентьев"/>
          <p:cNvSpPr txBox="1"/>
          <p:nvPr>
            <p:ph type="body" sz="quarter" idx="15"/>
          </p:nvPr>
        </p:nvSpPr>
        <p:spPr>
          <a:xfrm>
            <a:off x="5892800" y="7725833"/>
            <a:ext cx="6705600" cy="9906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Иван Арсентьев</a:t>
            </a:r>
          </a:p>
        </p:txBody>
      </p:sp>
      <p:sp>
        <p:nvSpPr>
          <p:cNvPr id="13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Изображение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стой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стой — доп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горизонтально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Изображение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Линия"/>
          <p:cNvSpPr/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Текст заголовка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25" name="Уровень текста 1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6" name="Номер слайда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Линия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" name="Текст заголовка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5" name="Уровень текста 1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6" name="Номер слайда"/>
          <p:cNvSpPr txBox="1"/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 — по центру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Текст заголовка"/>
          <p:cNvSpPr txBox="1"/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4" name="Номер слайда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вертикально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Линия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Изображение"/>
          <p:cNvSpPr/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3" name="Текст заголовка"/>
          <p:cNvSpPr txBox="1"/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54" name="Уровень текста 1…"/>
          <p:cNvSpPr txBox="1"/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5" name="Номер слайда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Текст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63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ункты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Текст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72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пункты, дополн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Текст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82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83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, пункты и фото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Текст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r>
              <a:t>Текст</a:t>
            </a:r>
          </a:p>
        </p:txBody>
      </p:sp>
      <p:sp>
        <p:nvSpPr>
          <p:cNvPr id="92" name="Изображение"/>
          <p:cNvSpPr/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Текст заголовка"/>
          <p:cNvSpPr txBox="1"/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94" name="Уровень текста 1…"/>
          <p:cNvSpPr txBox="1"/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иния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Текст заголовка"/>
          <p:cNvSpPr txBox="1"/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4" name="Уровень текста 1…"/>
          <p:cNvSpPr txBox="1"/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Номер слайда"/>
          <p:cNvSpPr txBox="1"/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Система работы с родителями одаренных и талантливых детей"/>
          <p:cNvSpPr txBox="1"/>
          <p:nvPr>
            <p:ph type="body" sz="quarter" idx="1"/>
          </p:nvPr>
        </p:nvSpPr>
        <p:spPr>
          <a:xfrm>
            <a:off x="406400" y="6530156"/>
            <a:ext cx="12192000" cy="180340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</a:lvl1pPr>
          </a:lstStyle>
          <a:p>
            <a:pPr/>
            <a:r>
              <a:t>Система работы с родителями одаренных и талантливых детей</a:t>
            </a:r>
          </a:p>
        </p:txBody>
      </p:sp>
      <p:pic>
        <p:nvPicPr>
          <p:cNvPr id="167" name="D138919F-A05B-4C24-99EB-3F3C0D62FE34-L0-001.jpeg" descr="D138919F-A05B-4C24-99EB-3F3C0D62FE34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3980" y="230927"/>
            <a:ext cx="8556840" cy="5700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Взаимосвязь педагога с одаренными детьм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spcBef>
                <a:spcPts val="1900"/>
              </a:spcBef>
              <a:defRPr sz="4080"/>
            </a:lvl1pPr>
          </a:lstStyle>
          <a:p>
            <a:pPr/>
            <a:r>
              <a:t>Взаимосвязь педагога с одаренными детьми</a:t>
            </a:r>
          </a:p>
        </p:txBody>
      </p:sp>
      <p:sp>
        <p:nvSpPr>
          <p:cNvPr id="170" name="Акцентировать внимание на сильных качествах ребёнка,не забывая о его слабостях,стараясь их устранить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Акцентировать внимание на сильных качествах ребёнка,не забывая о его слабостях,стараясь их устранить </a:t>
            </a:r>
          </a:p>
          <a:p>
            <a:pPr/>
            <a:r>
              <a:t>Не бояться давать одаренному ребёнку большую нагрузку</a:t>
            </a:r>
          </a:p>
          <a:p>
            <a:pPr/>
            <a:r>
              <a:t>Всегда важна дисциплина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3000">
        <p14:prism dir="r" isContent="1" isInverted="0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’’Без дисциплины не имеет смысла насколько ты хорош’’"/>
          <p:cNvSpPr txBox="1"/>
          <p:nvPr>
            <p:ph type="body" idx="13"/>
          </p:nvPr>
        </p:nvSpPr>
        <p:spPr>
          <a:xfrm>
            <a:off x="5892800" y="1670574"/>
            <a:ext cx="6705600" cy="258064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5000"/>
            </a:lvl1pPr>
          </a:lstStyle>
          <a:p>
            <a:pPr/>
            <a:r>
              <a:t>’’Без дисциплины не имеет смысла насколько ты хорош’’</a:t>
            </a:r>
          </a:p>
        </p:txBody>
      </p:sp>
      <p:pic>
        <p:nvPicPr>
          <p:cNvPr id="173" name="515B4E34-B16C-449F-B9A8-9F83BFDF6DE3-L0-001.jpeg" descr="515B4E34-B16C-449F-B9A8-9F83BFDF6DE3-L0-001.jpeg"/>
          <p:cNvPicPr>
            <a:picLocks noChangeAspect="1"/>
          </p:cNvPicPr>
          <p:nvPr>
            <p:ph type="pic" idx="14"/>
          </p:nvPr>
        </p:nvPicPr>
        <p:blipFill>
          <a:blip r:embed="rId2">
            <a:extLst/>
          </a:blip>
          <a:srcRect l="31250" t="0" r="3125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74" name="Майк Тайсон…"/>
          <p:cNvSpPr txBox="1"/>
          <p:nvPr>
            <p:ph type="body" idx="15"/>
          </p:nvPr>
        </p:nvSpPr>
        <p:spPr>
          <a:xfrm>
            <a:off x="5892800" y="6944783"/>
            <a:ext cx="6705600" cy="2552701"/>
          </a:xfrm>
          <a:prstGeom prst="rect">
            <a:avLst/>
          </a:prstGeom>
        </p:spPr>
        <p:txBody>
          <a:bodyPr/>
          <a:lstStyle/>
          <a:p>
            <a:pPr/>
            <a:r>
              <a:t>Майк Тайсон</a:t>
            </a:r>
          </a:p>
          <a:p>
            <a:pPr>
              <a:defRPr sz="3500"/>
            </a:pPr>
            <a:r>
              <a:t>Американский боксёр-тяжеловес,олимпийский чемпион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3000">
        <p14:prism dir="r" isContent="1" isInverted="0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4" grpId="2"/>
      <p:bldP build="whole" bldLvl="1" animBg="1" rev="0" advAuto="0" spid="17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Взаимосвязь педагога с родителями одаренных детей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spcBef>
                <a:spcPts val="1500"/>
              </a:spcBef>
              <a:defRPr sz="3359"/>
            </a:lvl1pPr>
          </a:lstStyle>
          <a:p>
            <a:pPr/>
            <a:r>
              <a:t>Взаимосвязь педагога с родителями одаренных детей</a:t>
            </a:r>
          </a:p>
        </p:txBody>
      </p:sp>
      <p:sp>
        <p:nvSpPr>
          <p:cNvPr id="177" name="Родители и педагог должны поддерживать связь,чтобы знать все особенности ребёнка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Родители и педагог должны поддерживать связь,чтобы знать все особенности ребёнка</a:t>
            </a:r>
          </a:p>
          <a:p>
            <a:pPr/>
            <a:r>
              <a:t>Вовлекать родителей в спортивную жизнь ребёнка </a:t>
            </a:r>
          </a:p>
          <a:p>
            <a:pPr/>
            <a:r>
              <a:t>Родители должны поощрять ребёнка за его успехи и поддерживать при поражениях</a:t>
            </a:r>
          </a:p>
          <a:p>
            <a:pPr/>
            <a:r>
              <a:t>Родители должны быть примером для своих детей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3000">
        <p14:prism dir="r" isContent="1" isInverted="0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’’Я очень надеюсь,что мой пример вдохновит детей на моей родине’’"/>
          <p:cNvSpPr txBox="1"/>
          <p:nvPr>
            <p:ph type="body" idx="13"/>
          </p:nvPr>
        </p:nvSpPr>
        <p:spPr>
          <a:xfrm>
            <a:off x="5892800" y="1254421"/>
            <a:ext cx="6705600" cy="3195321"/>
          </a:xfrm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pPr/>
            <a:r>
              <a:t>’’Я очень надеюсь,что мой пример вдохновит детей на моей родине’’</a:t>
            </a:r>
          </a:p>
        </p:txBody>
      </p:sp>
      <p:pic>
        <p:nvPicPr>
          <p:cNvPr id="180" name="70BD032D-7DDD-4AEF-8A88-92ADEA319AE0-L0-001.jpeg" descr="70BD032D-7DDD-4AEF-8A88-92ADEA319AE0-L0-001.jpeg"/>
          <p:cNvPicPr>
            <a:picLocks noChangeAspect="1"/>
          </p:cNvPicPr>
          <p:nvPr>
            <p:ph type="pic" idx="14"/>
          </p:nvPr>
        </p:nvPicPr>
        <p:blipFill>
          <a:blip r:embed="rId2">
            <a:extLst/>
          </a:blip>
          <a:srcRect l="31250" t="0" r="3125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81" name="Эрик Баррондо…"/>
          <p:cNvSpPr txBox="1"/>
          <p:nvPr>
            <p:ph type="body" idx="15"/>
          </p:nvPr>
        </p:nvSpPr>
        <p:spPr>
          <a:xfrm>
            <a:off x="5892800" y="6944783"/>
            <a:ext cx="6705600" cy="2552701"/>
          </a:xfrm>
          <a:prstGeom prst="rect">
            <a:avLst/>
          </a:prstGeom>
        </p:spPr>
        <p:txBody>
          <a:bodyPr/>
          <a:lstStyle/>
          <a:p>
            <a:pPr/>
            <a:r>
              <a:t>Эрик Баррондо</a:t>
            </a:r>
          </a:p>
          <a:p>
            <a:pPr>
              <a:defRPr sz="3500"/>
            </a:pPr>
            <a:r>
              <a:t>Гватемальский легкоатлет,призёр олимпийских игр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3000">
        <p14:prism dir="r" isContent="1" isInverted="0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0" grpId="1"/>
      <p:bldP build="whole" bldLvl="1" animBg="1" rev="0" advAuto="0" spid="181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D9832AEA-AE1C-427F-96AA-D9037AAF3C7F-L0-001.jpeg" descr="D9832AEA-AE1C-427F-96AA-D9037AAF3C7F-L0-001.jpe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1250" t="0" r="3125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84" name="- Одаренный ребёнок выполняет обязательства перед педагогом и  родителями…"/>
          <p:cNvSpPr txBox="1"/>
          <p:nvPr>
            <p:ph type="title"/>
          </p:nvPr>
        </p:nvSpPr>
        <p:spPr>
          <a:xfrm>
            <a:off x="5892800" y="2056587"/>
            <a:ext cx="6705600" cy="2705101"/>
          </a:xfrm>
          <a:prstGeom prst="rect">
            <a:avLst/>
          </a:prstGeom>
        </p:spPr>
        <p:txBody>
          <a:bodyPr/>
          <a:lstStyle/>
          <a:p>
            <a:pPr defTabSz="525779">
              <a:defRPr sz="2700"/>
            </a:pPr>
            <a:r>
              <a:t> - Одаренный ребёнок выполняет обязательства перед педагогом и  родителями</a:t>
            </a:r>
          </a:p>
          <a:p>
            <a:pPr defTabSz="525779">
              <a:defRPr sz="2700"/>
            </a:pPr>
            <a:r>
              <a:t> - педагог выполняет обязательства пере детьми и их родителями</a:t>
            </a:r>
          </a:p>
          <a:p>
            <a:pPr defTabSz="525779">
              <a:defRPr sz="2700"/>
            </a:pPr>
            <a:r>
              <a:t> - родители выполняют обязательства перед педагогом и детьми</a:t>
            </a:r>
          </a:p>
        </p:txBody>
      </p:sp>
      <p:sp>
        <p:nvSpPr>
          <p:cNvPr id="185" name="Взаимопонимание 3-х сторон:педагога,родителей,талантливых и одаренных детей"/>
          <p:cNvSpPr txBox="1"/>
          <p:nvPr>
            <p:ph type="body" sz="quarter" idx="1"/>
          </p:nvPr>
        </p:nvSpPr>
        <p:spPr>
          <a:xfrm>
            <a:off x="5892800" y="209702"/>
            <a:ext cx="6705600" cy="1803401"/>
          </a:xfrm>
          <a:prstGeom prst="rect">
            <a:avLst/>
          </a:prstGeom>
        </p:spPr>
        <p:txBody>
          <a:bodyPr/>
          <a:lstStyle>
            <a:lvl1pPr defTabSz="362204">
              <a:spcBef>
                <a:spcPts val="1400"/>
              </a:spcBef>
              <a:defRPr sz="3348"/>
            </a:lvl1pPr>
          </a:lstStyle>
          <a:p>
            <a:pPr/>
            <a:r>
              <a:t>Взаимопонимание 3-х сторон:педагога,родителей,талантливых и одаренных детей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3000">
        <p14:prism dir="r" isContent="1" isInverted="0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Подготовил учитель физической культуры мбоусош #12"/>
          <p:cNvSpPr txBox="1"/>
          <p:nvPr>
            <p:ph type="body" idx="13"/>
          </p:nvPr>
        </p:nvSpPr>
        <p:spPr>
          <a:xfrm>
            <a:off x="889000" y="2908300"/>
            <a:ext cx="11226800" cy="4117341"/>
          </a:xfrm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pPr/>
            <a:r>
              <a:t>Подготовил учитель физической культуры мбоусош #12</a:t>
            </a:r>
          </a:p>
        </p:txBody>
      </p:sp>
      <p:sp>
        <p:nvSpPr>
          <p:cNvPr id="188" name="Кираева  Елена Вагаповна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Кираева  Елена Вагаповна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cover dir="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