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86" r:id="rId4"/>
    <p:sldId id="259" r:id="rId5"/>
    <p:sldId id="260" r:id="rId6"/>
    <p:sldId id="262" r:id="rId7"/>
    <p:sldId id="296" r:id="rId8"/>
    <p:sldId id="297" r:id="rId9"/>
    <p:sldId id="263" r:id="rId10"/>
    <p:sldId id="264" r:id="rId11"/>
    <p:sldId id="266" r:id="rId12"/>
    <p:sldId id="267" r:id="rId13"/>
    <p:sldId id="293" r:id="rId14"/>
    <p:sldId id="269" r:id="rId15"/>
    <p:sldId id="270" r:id="rId16"/>
    <p:sldId id="288" r:id="rId17"/>
    <p:sldId id="272" r:id="rId18"/>
    <p:sldId id="294" r:id="rId19"/>
    <p:sldId id="274" r:id="rId20"/>
    <p:sldId id="275" r:id="rId21"/>
    <p:sldId id="276" r:id="rId22"/>
    <p:sldId id="289" r:id="rId23"/>
    <p:sldId id="292" r:id="rId24"/>
    <p:sldId id="277" r:id="rId25"/>
    <p:sldId id="298" r:id="rId26"/>
    <p:sldId id="290" r:id="rId27"/>
    <p:sldId id="295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160" b="1" i="1" u="none" strike="noStrike" baseline="0" dirty="0" smtClean="0"/>
              <a:t>Проведение оценки уровня знаний таблицы умножения в третьем классе   (сентябрь)</a:t>
            </a:r>
            <a:endParaRPr lang="ru-RU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учеников, допустивших ошибки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на 2, 3, 4 и 5</c:v>
                </c:pt>
                <c:pt idx="1">
                  <c:v>на 6</c:v>
                </c:pt>
                <c:pt idx="2">
                  <c:v>на 7</c:v>
                </c:pt>
                <c:pt idx="3">
                  <c:v>на 8</c:v>
                </c:pt>
                <c:pt idx="4">
                  <c:v>на 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16</c:v>
                </c:pt>
                <c:pt idx="2">
                  <c:v>17</c:v>
                </c:pt>
                <c:pt idx="3">
                  <c:v>19</c:v>
                </c:pt>
                <c:pt idx="4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16300480"/>
        <c:axId val="1716301024"/>
        <c:axId val="0"/>
      </c:bar3DChart>
      <c:catAx>
        <c:axId val="1716300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16301024"/>
        <c:crosses val="autoZero"/>
        <c:auto val="1"/>
        <c:lblAlgn val="ctr"/>
        <c:lblOffset val="100"/>
        <c:noMultiLvlLbl val="0"/>
      </c:catAx>
      <c:valAx>
        <c:axId val="1716301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7163004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учеников, допустивших ошибки в 1-ой контрольной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на 2, 3, 4 и 5</c:v>
                </c:pt>
                <c:pt idx="1">
                  <c:v>на 6</c:v>
                </c:pt>
                <c:pt idx="2">
                  <c:v>на 7</c:v>
                </c:pt>
                <c:pt idx="3">
                  <c:v>на 8</c:v>
                </c:pt>
                <c:pt idx="4">
                  <c:v>на 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8</c:v>
                </c:pt>
                <c:pt idx="2">
                  <c:v>16</c:v>
                </c:pt>
                <c:pt idx="3">
                  <c:v>14</c:v>
                </c:pt>
                <c:pt idx="4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учеников, допустивших ошибки в 2-ой контрольной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на 2, 3, 4 и 5</c:v>
                </c:pt>
                <c:pt idx="1">
                  <c:v>на 6</c:v>
                </c:pt>
                <c:pt idx="2">
                  <c:v>на 7</c:v>
                </c:pt>
                <c:pt idx="3">
                  <c:v>на 8</c:v>
                </c:pt>
                <c:pt idx="4">
                  <c:v>на 9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16308640"/>
        <c:axId val="1716309184"/>
        <c:axId val="0"/>
      </c:bar3DChart>
      <c:catAx>
        <c:axId val="171630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16309184"/>
        <c:crosses val="autoZero"/>
        <c:auto val="1"/>
        <c:lblAlgn val="ctr"/>
        <c:lblOffset val="100"/>
        <c:noMultiLvlLbl val="0"/>
      </c:catAx>
      <c:valAx>
        <c:axId val="1716309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63086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2EB5-D859-4086-B0B6-922105A720E2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E7566-0521-40CD-B88D-29F2E6BA1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70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E7566-0521-40CD-B88D-29F2E6BA1A6B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67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E7566-0521-40CD-B88D-29F2E6BA1A6B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305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ibanda.ru/article/prostye-sposoby-zapomnit-tablicu-umnozheniy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ssianmagnets.com/products/magnitnye-kartochki/nabor-magnitnyh-kartochek-tablitsa-umnozheniya-art-2040-" TargetMode="External"/><Relationship Id="rId4" Type="http://schemas.openxmlformats.org/officeDocument/2006/relationships/hyperlink" Target="http://okster.com.ua/post/skachat-tablicu-umnazheniya-v-stixax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rct=j&amp;q=&amp;esrc=s&amp;source=images&amp;cd=&amp;cad=rja&amp;uact=8&amp;ved=0ahUKEwifuYeuj_vKAhXJ2SwKHcDvCV0QjRwIBw&amp;url=http://www.voskresensk.prihod.ru/instrumentum/view/id/1162748&amp;psig=AFQjCNFIINmv0yW1ke5ZxQaMWYZLHxyleg&amp;ust=145567210432365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url?sa=i&amp;rct=j&amp;q=&amp;esrc=s&amp;source=images&amp;cd=&amp;cad=rja&amp;uact=8&amp;ved=0ahUKEwiBlqbtj_vKAhUHiCwKHc3IAT0QjRwIBw&amp;url=http://mat-table.narod.ru/index/0-2&amp;bvm=bv.114195076,d.bGg&amp;psig=AFQjCNG1y8rGjy3VB7ngk8vDA7-zClm2pw&amp;ust=145567219375967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643049"/>
            <a:ext cx="8929718" cy="142876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сложная-простая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умножения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443534" y="4071942"/>
            <a:ext cx="3700466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 Юрий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3 «А» класса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 «СОШ №1 «Полюс»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Находка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6286520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№1 «Полюс»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6643710"/>
          </a:xfrm>
        </p:spPr>
        <p:txBody>
          <a:bodyPr>
            <a:normAutofit/>
          </a:bodyPr>
          <a:lstStyle/>
          <a:p>
            <a:pPr indent="15875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= ?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Всё! Ответ готов: </a:t>
            </a:r>
          </a:p>
          <a:p>
            <a:pPr indent="15875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63!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Александр\Desktop\Школота\Юрина папка\проект\фото рук\20160224_21593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2152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144000" cy="685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«Разрядный» </a:t>
            </a:r>
          </a:p>
          <a:p>
            <a:pPr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умножения на девять сумма десятков и единиц в ответе всегда равняется 9.</a:t>
            </a:r>
          </a:p>
          <a:p>
            <a:pPr indent="15875" algn="ctr">
              <a:buNone/>
            </a:pPr>
            <a:r>
              <a:rPr lang="ru-RU" sz="5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</a:t>
            </a:r>
            <a:r>
              <a:rPr lang="ru-RU" sz="5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5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5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</a:p>
          <a:p>
            <a:pPr indent="15875" algn="ctr">
              <a:buNone/>
            </a:pPr>
            <a:r>
              <a:rPr lang="ru-RU" sz="4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(складываем цифры ответа: 1+8=9), </a:t>
            </a:r>
          </a:p>
          <a:p>
            <a:pPr algn="ctr">
              <a:buNone/>
            </a:pPr>
            <a:r>
              <a:rPr lang="ru-RU" sz="4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5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9×6=54 (5+4=9).</a:t>
            </a:r>
          </a:p>
          <a:p>
            <a:pPr indent="3511550">
              <a:spcBef>
                <a:spcPts val="0"/>
              </a:spcBef>
              <a:buNone/>
            </a:pPr>
            <a:r>
              <a:rPr lang="ru-RU" sz="4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	</a:t>
            </a:r>
          </a:p>
          <a:p>
            <a:pPr indent="15875" algn="ctr">
              <a:buNone/>
            </a:pPr>
            <a:r>
              <a:rPr lang="ru-RU" sz="5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9×6=5… (9-5=4)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008212" y="4230515"/>
            <a:ext cx="357190" cy="914400"/>
          </a:xfrm>
          <a:prstGeom prst="leftBrace">
            <a:avLst>
              <a:gd name="adj1" fmla="val 8333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гнутая вверх стрелка 5"/>
          <p:cNvSpPr/>
          <p:nvPr/>
        </p:nvSpPr>
        <p:spPr>
          <a:xfrm rot="10800000">
            <a:off x="4644008" y="6093295"/>
            <a:ext cx="1926228" cy="539831"/>
          </a:xfrm>
          <a:prstGeom prst="curvedDownArrow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500" dirty="0" smtClean="0"/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способ</a:t>
            </a: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«Столбик» </a:t>
            </a:r>
          </a:p>
          <a:p>
            <a:pPr indent="15875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Записываем:</a:t>
            </a:r>
          </a:p>
          <a:p>
            <a:pPr algn="ctr" fontAlgn="base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9x1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9x2 =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9x3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9x4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9x5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9x6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9x7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9x8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9x9 =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9х10 = </a:t>
            </a:r>
          </a:p>
          <a:p>
            <a:pPr fontAlgn="base">
              <a:buNone/>
            </a:pP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indent="15875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Поставим после знака равенства цифры от 0 до 9 сверху вниз: 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9x1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9x2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9x3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9x4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9x5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9x6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9x7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9x8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9х9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9х10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92500" lnSpcReduction="10000"/>
          </a:bodyPr>
          <a:lstStyle/>
          <a:p>
            <a:pPr indent="15875" fontAlgn="base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проставим вторую цифру от 0 до 9 снизу вверх: 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9x1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9x2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9x3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9x4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9x5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9х6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9x7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9x8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9x9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indent="15875" algn="ctr" fontAlgn="base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9x10 =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 indent="15875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ответы таблицы умножения на 9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15436" cy="5643602"/>
          </a:xfrm>
        </p:spPr>
        <p:txBody>
          <a:bodyPr>
            <a:normAutofit/>
          </a:bodyPr>
          <a:lstStyle/>
          <a:p>
            <a:pPr indent="1270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умножения на 6, 7 и 8. </a:t>
            </a:r>
          </a:p>
          <a:p>
            <a:pPr indent="1270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способ не зубрить?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indent="1270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Есть!</a:t>
            </a:r>
          </a:p>
          <a:p>
            <a:pPr indent="1270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Но…</a:t>
            </a:r>
          </a:p>
          <a:p>
            <a:pPr indent="1270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знать таблицу умножения до 5 включительно. 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184731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121444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86544"/>
          </a:xfrm>
        </p:spPr>
        <p:txBody>
          <a:bodyPr/>
          <a:lstStyle/>
          <a:p>
            <a:pPr indent="15875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«Соединяем. Умножаем»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Александр\AppData\Local\Microsoft\Windows\Temporary Internet Files\Content.Word\20160223_16510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742955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000660"/>
          </a:xfrm>
        </p:spPr>
        <p:txBody>
          <a:bodyPr>
            <a:normAutofit/>
          </a:bodyPr>
          <a:lstStyle/>
          <a:p>
            <a:pPr lvl="0" indent="15875" algn="ctr">
              <a:buNone/>
            </a:pPr>
            <a:r>
              <a:rPr lang="ru-RU" sz="3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6х7 = ?</a:t>
            </a:r>
          </a:p>
          <a:p>
            <a:pPr lvl="0" indent="15875">
              <a:buNone/>
            </a:pPr>
            <a:endParaRPr lang="ru-RU" sz="28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Александр\Desktop\Школота\Юрина папка\проект\фото рук\20160224_22205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928670"/>
            <a:ext cx="733671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714884"/>
            <a:ext cx="8229600" cy="1857388"/>
          </a:xfrm>
        </p:spPr>
        <p:txBody>
          <a:bodyPr>
            <a:normAutofit fontScale="92500" lnSpcReduction="10000"/>
          </a:bodyPr>
          <a:lstStyle/>
          <a:p>
            <a:pPr lvl="0" indent="15875">
              <a:buNone/>
            </a:pPr>
            <a:endParaRPr lang="ru-RU" b="1" dirty="0" smtClean="0"/>
          </a:p>
          <a:p>
            <a:pPr lvl="0" indent="15875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(3*10) + (3*4) = 30+12=42. </a:t>
            </a:r>
          </a:p>
          <a:p>
            <a:pPr lvl="0" indent="15875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 есть произведение 6 и 7.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Александр\Desktop\Школота\Юрина папка\проект\фото рук\20160224_2216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42852"/>
            <a:ext cx="642942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01156" cy="6741368"/>
          </a:xfrm>
        </p:spPr>
        <p:txBody>
          <a:bodyPr>
            <a:noAutofit/>
          </a:bodyPr>
          <a:lstStyle/>
          <a:p>
            <a:pPr marL="360000" indent="14400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«Кулачки»:</a:t>
            </a:r>
            <a:endParaRPr lang="ru-RU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lnSpc>
                <a:spcPct val="80000"/>
              </a:lnSpc>
              <a:buNone/>
            </a:pPr>
            <a:endParaRPr lang="ru-RU" sz="2600" dirty="0" smtClean="0"/>
          </a:p>
          <a:p>
            <a:pPr indent="15875">
              <a:lnSpc>
                <a:spcPct val="80000"/>
              </a:lnSpc>
              <a:buNone/>
            </a:pPr>
            <a:endParaRPr lang="ru-RU" sz="2800" b="1" dirty="0"/>
          </a:p>
        </p:txBody>
      </p:sp>
      <p:pic>
        <p:nvPicPr>
          <p:cNvPr id="4" name="Рисунок 3" descr="C:\Users\Александр\Desktop\Школота\Юрина папка\проект\фото рук\20160224_2308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785818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748464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есть ли другие способы запоминания, кроме зубрешки.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есть другие более эффективные способы заучивания таблицы умножения помимо зубрежки.</a:t>
            </a:r>
          </a:p>
          <a:p>
            <a:pPr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найти, изучить  альтернативные  способы заучивания таблицы умножения  и проверить на практике их эффективность.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9324528" cy="7128792"/>
          </a:xfrm>
        </p:spPr>
        <p:txBody>
          <a:bodyPr>
            <a:normAutofit/>
          </a:bodyPr>
          <a:lstStyle/>
          <a:p>
            <a:pPr marL="360000" indent="0" algn="ctr">
              <a:buNone/>
            </a:pPr>
            <a:r>
              <a:rPr lang="ru-RU" sz="3600" b="1" dirty="0" smtClean="0"/>
              <a:t>6х7 = ?</a:t>
            </a:r>
            <a:endParaRPr lang="ru-RU" sz="3600" b="1" dirty="0"/>
          </a:p>
          <a:p>
            <a:pPr marL="360000" indent="0">
              <a:buNone/>
            </a:pPr>
            <a:endParaRPr lang="ru-RU" sz="2600" dirty="0" smtClean="0"/>
          </a:p>
          <a:p>
            <a:pPr marL="360000" indent="0">
              <a:buNone/>
            </a:pPr>
            <a:endParaRPr lang="ru-RU" sz="2600" dirty="0"/>
          </a:p>
          <a:p>
            <a:endParaRPr lang="ru-RU" sz="2800" dirty="0"/>
          </a:p>
        </p:txBody>
      </p:sp>
      <p:pic>
        <p:nvPicPr>
          <p:cNvPr id="4" name="Рисунок 3" descr="C:\Users\Александр\Desktop\Школота\Юрина папка\проект\фото рук\20160223_16312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00108"/>
            <a:ext cx="735811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70" y="1500174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6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1285860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7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008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Александр\Desktop\Школота\Юрина папка\проект\фото рук\20160223_1631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8501090" cy="55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0"/>
            <a:ext cx="6572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1     +      2  =  3 </a:t>
            </a:r>
            <a:r>
              <a:rPr lang="ru-RU" sz="6000" dirty="0" err="1" smtClean="0"/>
              <a:t>х</a:t>
            </a:r>
            <a:r>
              <a:rPr lang="ru-RU" sz="6000" dirty="0" smtClean="0"/>
              <a:t> 10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1714488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4 х3 = 12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3059832" y="5646649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30 + 12 = 42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483768" y="763635"/>
            <a:ext cx="411717" cy="5051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5508104" y="799343"/>
            <a:ext cx="564094" cy="3591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2363007"/>
            <a:ext cx="414564" cy="7555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700955">
            <a:off x="4586233" y="1804805"/>
            <a:ext cx="414564" cy="178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42918"/>
            <a:ext cx="4824536" cy="6026442"/>
          </a:xfrm>
        </p:spPr>
        <p:txBody>
          <a:bodyPr>
            <a:normAutofit/>
          </a:bodyPr>
          <a:lstStyle/>
          <a:p>
            <a:pPr marL="36000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просто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только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ействий.</a:t>
            </a: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Прощай, зубрежка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660" y="842383"/>
            <a:ext cx="3942438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72560" cy="6429420"/>
          </a:xfrm>
        </p:spPr>
        <p:txBody>
          <a:bodyPr>
            <a:normAutofit/>
          </a:bodyPr>
          <a:lstStyle/>
          <a:p>
            <a:pPr algn="ctr">
              <a:buNone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800" b="1" i="1" dirty="0" smtClean="0"/>
              <a:t>Проведение оценки уровня знаний таблицы умножения в третьем классе   (ноябрь)</a:t>
            </a:r>
            <a:endParaRPr lang="ru-RU" sz="28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87540078"/>
              </p:ext>
            </p:extLst>
          </p:nvPr>
        </p:nvGraphicFramePr>
        <p:xfrm>
          <a:off x="714348" y="1357298"/>
          <a:ext cx="8286808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360000" indent="0">
              <a:buNone/>
            </a:pP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Предположение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существовании способов запоминания таблицы умножения альтернативных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зубрежке подтвердилось.</a:t>
            </a:r>
          </a:p>
          <a:p>
            <a:pPr marL="36000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исследования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доказали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548680"/>
            <a:ext cx="9217024" cy="4010056"/>
          </a:xfrm>
        </p:spPr>
        <p:txBody>
          <a:bodyPr>
            <a:normAutofit/>
          </a:bodyPr>
          <a:lstStyle/>
          <a:p>
            <a:pPr indent="15875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Брошюра </a:t>
            </a:r>
          </a:p>
          <a:p>
            <a:pPr indent="15875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«Эта сложная-простая таблица умножения»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630" y="2508554"/>
            <a:ext cx="4293835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18" y="2508554"/>
            <a:ext cx="4248472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358246" cy="5840435"/>
          </a:xfrm>
        </p:spPr>
        <p:txBody>
          <a:bodyPr>
            <a:normAutofit/>
          </a:bodyPr>
          <a:lstStyle/>
          <a:p>
            <a:pPr marL="874350" indent="-51435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останавливаемся на достигнутом!</a:t>
            </a:r>
          </a:p>
          <a:p>
            <a:pPr marL="874350" indent="-51435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4350" indent="-51435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5475" indent="-533400"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двузначного числа на 11 </a:t>
            </a:r>
          </a:p>
          <a:p>
            <a:pPr marL="531813" indent="-531813"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двузначных чисел с помощью линий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43802" y="1285860"/>
            <a:ext cx="150019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3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429420"/>
          </a:xfrm>
        </p:spPr>
        <p:txBody>
          <a:bodyPr>
            <a:normAutofit fontScale="70000" lnSpcReduction="20000"/>
          </a:bodyPr>
          <a:lstStyle/>
          <a:p>
            <a:pPr marL="0" indent="358775" algn="ctr">
              <a:buNone/>
            </a:pPr>
            <a:r>
              <a:rPr lang="ru-RU" sz="4600" b="1" dirty="0" smtClean="0"/>
              <a:t>Источники информации:</a:t>
            </a:r>
            <a:endParaRPr lang="ru-RU" sz="4600" b="1" dirty="0"/>
          </a:p>
          <a:p>
            <a:pPr marL="625475" indent="-266700">
              <a:buNone/>
            </a:pPr>
            <a:r>
              <a:rPr lang="ru-RU" sz="3400" dirty="0" smtClean="0"/>
              <a:t>1. «Быстрый и простой способ выучить таблицу умножения»  Автор : </a:t>
            </a:r>
            <a:r>
              <a:rPr lang="ru-RU" sz="3400" dirty="0" err="1" smtClean="0"/>
              <a:t>Плигина</a:t>
            </a:r>
            <a:r>
              <a:rPr lang="ru-RU" sz="3400" dirty="0" smtClean="0"/>
              <a:t> Я., г. Москва,  издательство «</a:t>
            </a:r>
            <a:r>
              <a:rPr lang="ru-RU" sz="3400" dirty="0" err="1" smtClean="0"/>
              <a:t>Астрель</a:t>
            </a:r>
            <a:r>
              <a:rPr lang="ru-RU" sz="3400" dirty="0" smtClean="0"/>
              <a:t>», 2012 год, </a:t>
            </a:r>
          </a:p>
          <a:p>
            <a:pPr marL="625475" indent="-266700">
              <a:buNone/>
            </a:pPr>
            <a:r>
              <a:rPr lang="ru-RU" sz="3400" dirty="0" smtClean="0"/>
              <a:t>2. </a:t>
            </a:r>
            <a:r>
              <a:rPr lang="uk-UA" sz="3400" dirty="0" err="1" smtClean="0"/>
              <a:t>Петерсон</a:t>
            </a:r>
            <a:r>
              <a:rPr lang="uk-UA" sz="3400" dirty="0" smtClean="0"/>
              <a:t> Л.Г. Математика. 2 </a:t>
            </a:r>
            <a:r>
              <a:rPr lang="uk-UA" sz="3400" dirty="0" err="1" smtClean="0"/>
              <a:t>класс</a:t>
            </a:r>
            <a:r>
              <a:rPr lang="uk-UA" sz="3400" dirty="0" smtClean="0"/>
              <a:t>. </a:t>
            </a:r>
            <a:r>
              <a:rPr lang="uk-UA" sz="3400" dirty="0" err="1" smtClean="0"/>
              <a:t>Учебник</a:t>
            </a:r>
            <a:r>
              <a:rPr lang="uk-UA" sz="3400" dirty="0" smtClean="0"/>
              <a:t>.</a:t>
            </a:r>
          </a:p>
          <a:p>
            <a:pPr marL="625475" indent="-266700">
              <a:buNone/>
            </a:pPr>
            <a:r>
              <a:rPr lang="uk-UA" sz="3400" dirty="0" smtClean="0"/>
              <a:t>3. </a:t>
            </a:r>
            <a:r>
              <a:rPr lang="ru-RU" sz="3400" dirty="0" smtClean="0"/>
              <a:t>«Учим таблицу умножения» Автор: </a:t>
            </a:r>
            <a:r>
              <a:rPr lang="ru-RU" sz="3400" dirty="0" err="1" smtClean="0"/>
              <a:t>ПименоваИ.А</a:t>
            </a:r>
            <a:r>
              <a:rPr lang="ru-RU" sz="3400" dirty="0" smtClean="0"/>
              <a:t>.,  Издательский дом «Литера», 2009 г. </a:t>
            </a:r>
          </a:p>
          <a:p>
            <a:pPr marL="625475" indent="-266700">
              <a:buNone/>
            </a:pPr>
            <a:r>
              <a:rPr lang="ru-RU" sz="3400" dirty="0" smtClean="0"/>
              <a:t>4. </a:t>
            </a:r>
            <a:r>
              <a:rPr lang="en-US" sz="3400" dirty="0" smtClean="0">
                <a:hlinkClick r:id="rId3"/>
              </a:rPr>
              <a:t>http://playingchild.blogspot.ru/2010/01/blog-post_31.html</a:t>
            </a:r>
          </a:p>
          <a:p>
            <a:pPr marL="625475" indent="-266700">
              <a:buNone/>
            </a:pPr>
            <a:r>
              <a:rPr lang="ru-RU" sz="3400" dirty="0" smtClean="0"/>
              <a:t>5. </a:t>
            </a:r>
            <a:r>
              <a:rPr lang="en-US" sz="3400" dirty="0" smtClean="0">
                <a:hlinkClick r:id="rId3"/>
              </a:rPr>
              <a:t>http://luchikivnuchiki.ru/hitraya-tablitsa-umnozheniya-na-palytsah-dlya-detey</a:t>
            </a:r>
            <a:endParaRPr lang="ru-RU" sz="3400" dirty="0" smtClean="0">
              <a:hlinkClick r:id="rId3"/>
            </a:endParaRPr>
          </a:p>
          <a:p>
            <a:pPr marL="625475" indent="-266700">
              <a:buNone/>
            </a:pPr>
            <a:r>
              <a:rPr lang="ru-RU" sz="3400" dirty="0" smtClean="0"/>
              <a:t>6. </a:t>
            </a:r>
            <a:r>
              <a:rPr lang="en-US" sz="3400" dirty="0" smtClean="0">
                <a:hlinkClick r:id="rId3"/>
              </a:rPr>
              <a:t>http://www.minibanda.ru/article/prostye-sposoby-zapomnit-tablicu-umnozheniya</a:t>
            </a:r>
            <a:endParaRPr lang="ru-RU" sz="3400" dirty="0" smtClean="0"/>
          </a:p>
          <a:p>
            <a:pPr marL="625475" indent="-266700">
              <a:buNone/>
            </a:pPr>
            <a:r>
              <a:rPr lang="ru-RU" sz="3400" dirty="0" smtClean="0"/>
              <a:t>7. </a:t>
            </a:r>
            <a:r>
              <a:rPr lang="en-US" sz="3400" dirty="0" smtClean="0">
                <a:hlinkClick r:id="rId4"/>
              </a:rPr>
              <a:t>http://okster.com.ua/post/skachat-tablicu-umnazheniya-v-stixax/</a:t>
            </a:r>
            <a:endParaRPr lang="ru-RU" sz="3400" dirty="0" smtClean="0"/>
          </a:p>
          <a:p>
            <a:pPr marL="625475" indent="-266700">
              <a:buNone/>
            </a:pPr>
            <a:r>
              <a:rPr lang="ru-RU" sz="3400" dirty="0" smtClean="0"/>
              <a:t>8. </a:t>
            </a:r>
            <a:r>
              <a:rPr lang="en-US" sz="3400" dirty="0" smtClean="0">
                <a:hlinkClick r:id="rId5"/>
              </a:rPr>
              <a:t>http://russianmagnets.com/products/magnitnye-kartochki/nabor-magnitnyh-kartochek-tablitsa-umnozheniya-art-2040-</a:t>
            </a:r>
            <a:endParaRPr lang="ru-RU" sz="3400" dirty="0" smtClean="0"/>
          </a:p>
          <a:p>
            <a:pPr marL="625475" indent="-266700">
              <a:buNone/>
            </a:pPr>
            <a:r>
              <a:rPr lang="ru-RU" sz="3400" dirty="0" smtClean="0"/>
              <a:t>9. </a:t>
            </a:r>
            <a:r>
              <a:rPr lang="en-US" sz="3400" dirty="0" smtClean="0">
                <a:hlinkClick r:id="rId3"/>
              </a:rPr>
              <a:t>https://www.stihi.ru/2006/10/08-314</a:t>
            </a:r>
            <a:endParaRPr lang="ru-RU" sz="3400" dirty="0" smtClean="0">
              <a:hlinkClick r:id="rId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оценку уровня знаний таблицы  умножения в третьем классе и выявить проблемы.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разные источники информации, связанные с таблицей умножения, с целью выявления альтернативных способов заучивания таблицы умножения.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одноклассников найденным способам запоминания таблицы умножения.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практические исследование с целью выяснить эффективность найденных способов запоминания таблицы умножения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перед нами таблица умножения в классическом ее виде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rc_mi" descr="http://www.voskresensk.prihod.ru/users/25/1101525/editor_files/image/%D0%A2%D0%B0%D0%B1%D0%BB%D0%B8%D1%86%D0%B0%20%D1%83%D0%BC%D0%BD%D0%BE%D0%B6%D0%B5%D0%BD%D0%B8%D1%8F%20%203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398"/>
            <a:ext cx="7929618" cy="550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088" y="40041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виде таблицы Пифагора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rc_mi" descr="http://mat-table.narod.ru/olderfiles/1/table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05678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-313112" y="125776"/>
            <a:ext cx="1428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543956" cy="6643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875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третьего класса испытывают трудности в запоминании таблицы умножения на 6, 7, 8 и 9.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90357397"/>
              </p:ext>
            </p:extLst>
          </p:nvPr>
        </p:nvGraphicFramePr>
        <p:xfrm>
          <a:off x="683568" y="116632"/>
          <a:ext cx="7858180" cy="5032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способы запоминания таблицы умножения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44285" y="4943352"/>
            <a:ext cx="6372200" cy="952402"/>
          </a:xfrm>
        </p:spPr>
        <p:txBody>
          <a:bodyPr>
            <a:normAutofit fontScale="25000" lnSpcReduction="20000"/>
          </a:bodyPr>
          <a:lstStyle/>
          <a:p>
            <a:pPr algn="r"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 заучивания!</a:t>
            </a:r>
          </a:p>
          <a:p>
            <a:endParaRPr lang="ru-RU" sz="1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Александр\Desktop\Школота\Юрина папка\проект\фото рук\стихи 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915" y="1866892"/>
            <a:ext cx="3073670" cy="43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андр\Desktop\Школота\Юрина папка\проект\фото рук\карточки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70478"/>
            <a:ext cx="35718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андр\Desktop\Школота\Юрина папка\проект\фото рук\загазки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3362" y="1870478"/>
            <a:ext cx="1880558" cy="402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Наши помощники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Александр\Desktop\Школота\Юрина папка\проект\фото рук\веселые пальчики 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6197" y="1340768"/>
            <a:ext cx="807249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15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умножения на 9.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«Пальчики-помощники» </a:t>
            </a:r>
          </a:p>
          <a:p>
            <a:pPr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5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Александр\AppData\Local\Microsoft\Windows\Temporary Internet Files\Content.Word\20160223_1628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0723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816</TotalTime>
  <Words>509</Words>
  <Application>Microsoft Office PowerPoint</Application>
  <PresentationFormat>Экран (4:3)</PresentationFormat>
  <Paragraphs>160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Эта сложная-простая  таблица умножения</vt:lpstr>
      <vt:lpstr>Презентация PowerPoint</vt:lpstr>
      <vt:lpstr>Задачи:  </vt:lpstr>
      <vt:lpstr>Итак, перед нами таблица умножения в классическом ее виде </vt:lpstr>
      <vt:lpstr>И в виде таблицы Пифагора</vt:lpstr>
      <vt:lpstr>Презентация PowerPoint</vt:lpstr>
      <vt:lpstr>Традиционные способы запоминания таблицы умножения</vt:lpstr>
      <vt:lpstr>Наши помощники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1</cp:lastModifiedBy>
  <cp:revision>102</cp:revision>
  <dcterms:created xsi:type="dcterms:W3CDTF">2016-02-17T10:58:05Z</dcterms:created>
  <dcterms:modified xsi:type="dcterms:W3CDTF">2017-08-26T05:23:13Z</dcterms:modified>
</cp:coreProperties>
</file>