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sldIdLst>
    <p:sldId id="282" r:id="rId2"/>
    <p:sldId id="299" r:id="rId3"/>
    <p:sldId id="300" r:id="rId4"/>
    <p:sldId id="301" r:id="rId5"/>
    <p:sldId id="302" r:id="rId6"/>
    <p:sldId id="303" r:id="rId7"/>
    <p:sldId id="292" r:id="rId8"/>
    <p:sldId id="293" r:id="rId9"/>
    <p:sldId id="295" r:id="rId10"/>
    <p:sldId id="296" r:id="rId11"/>
    <p:sldId id="297" r:id="rId12"/>
    <p:sldId id="298" r:id="rId13"/>
    <p:sldId id="304" r:id="rId14"/>
    <p:sldId id="305" r:id="rId15"/>
    <p:sldId id="307" r:id="rId16"/>
    <p:sldId id="308" r:id="rId17"/>
    <p:sldId id="309" r:id="rId18"/>
    <p:sldId id="257" r:id="rId19"/>
    <p:sldId id="284" r:id="rId20"/>
    <p:sldId id="310" r:id="rId21"/>
    <p:sldId id="311" r:id="rId22"/>
    <p:sldId id="312" r:id="rId23"/>
    <p:sldId id="286" r:id="rId24"/>
    <p:sldId id="273" r:id="rId25"/>
    <p:sldId id="313" r:id="rId26"/>
    <p:sldId id="314" r:id="rId27"/>
    <p:sldId id="276" r:id="rId28"/>
    <p:sldId id="287" r:id="rId29"/>
    <p:sldId id="277" r:id="rId30"/>
    <p:sldId id="317" r:id="rId31"/>
    <p:sldId id="288" r:id="rId32"/>
    <p:sldId id="290" r:id="rId33"/>
    <p:sldId id="291" r:id="rId34"/>
    <p:sldId id="315" r:id="rId35"/>
    <p:sldId id="316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301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E1C1A0-1029-46E1-8220-991C8796010B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7478BB-0E55-48BF-8AF9-49482A72D7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4F3A3-11C3-40DC-AE36-3BDD9EB2E726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400" b="0">
                <a:solidFill>
                  <a:schemeClr val="accent2">
                    <a:lumMod val="20000"/>
                    <a:lumOff val="80000"/>
                  </a:schemeClr>
                </a:solidFill>
                <a:latin typeface="Batang" pitchFamily="18" charset="-127"/>
                <a:ea typeface="Batang" pitchFamily="18" charset="-127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2">
                    <a:lumMod val="20000"/>
                    <a:lumOff val="80000"/>
                  </a:schemeClr>
                </a:solidFill>
                <a:latin typeface="Batang" pitchFamily="18" charset="-127"/>
                <a:ea typeface="Batang" pitchFamily="18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F27CB-56A7-4A2E-BBB5-0C87E7AE63A6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5ED68-753E-4146-BC56-F7D85B297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F27CB-56A7-4A2E-BBB5-0C87E7AE63A6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5ED68-753E-4146-BC56-F7D85B297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F27CB-56A7-4A2E-BBB5-0C87E7AE63A6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5ED68-753E-4146-BC56-F7D85B297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F27CB-56A7-4A2E-BBB5-0C87E7AE63A6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5ED68-753E-4146-BC56-F7D85B297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F27CB-56A7-4A2E-BBB5-0C87E7AE63A6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5ED68-753E-4146-BC56-F7D85B297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F27CB-56A7-4A2E-BBB5-0C87E7AE63A6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5ED68-753E-4146-BC56-F7D85B297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F27CB-56A7-4A2E-BBB5-0C87E7AE63A6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5ED68-753E-4146-BC56-F7D85B297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F27CB-56A7-4A2E-BBB5-0C87E7AE63A6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5ED68-753E-4146-BC56-F7D85B297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F27CB-56A7-4A2E-BBB5-0C87E7AE63A6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5ED68-753E-4146-BC56-F7D85B297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F27CB-56A7-4A2E-BBB5-0C87E7AE63A6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5ED68-753E-4146-BC56-F7D85B297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F27CB-56A7-4A2E-BBB5-0C87E7AE63A6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5ED68-753E-4146-BC56-F7D85B297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5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05000" y="274638"/>
            <a:ext cx="6781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fld id="{459F27CB-56A7-4A2E-BBB5-0C87E7AE63A6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fld id="{B855ED68-753E-4146-BC56-F7D85B297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2">
              <a:lumMod val="20000"/>
              <a:lumOff val="80000"/>
            </a:schemeClr>
          </a:solidFill>
          <a:latin typeface="Batang" pitchFamily="18" charset="-127"/>
          <a:ea typeface="Batang" pitchFamily="18" charset="-127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2">
              <a:lumMod val="20000"/>
              <a:lumOff val="80000"/>
            </a:schemeClr>
          </a:solidFill>
          <a:latin typeface="Batang" pitchFamily="18" charset="-127"/>
          <a:ea typeface="Batang" pitchFamily="18" charset="-127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2">
              <a:lumMod val="20000"/>
              <a:lumOff val="80000"/>
            </a:schemeClr>
          </a:solidFill>
          <a:latin typeface="Batang" pitchFamily="18" charset="-127"/>
          <a:ea typeface="Batang" pitchFamily="18" charset="-127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2">
              <a:lumMod val="20000"/>
              <a:lumOff val="80000"/>
            </a:schemeClr>
          </a:solidFill>
          <a:latin typeface="Batang" pitchFamily="18" charset="-127"/>
          <a:ea typeface="Batang" pitchFamily="18" charset="-127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2">
              <a:lumMod val="20000"/>
              <a:lumOff val="80000"/>
            </a:schemeClr>
          </a:solidFill>
          <a:latin typeface="Batang" pitchFamily="18" charset="-127"/>
          <a:ea typeface="Batang" pitchFamily="18" charset="-127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2">
              <a:lumMod val="20000"/>
              <a:lumOff val="80000"/>
            </a:schemeClr>
          </a:solidFill>
          <a:latin typeface="Batang" pitchFamily="18" charset="-127"/>
          <a:ea typeface="Batang" pitchFamily="18" charset="-127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NUL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tolkslovar.ru/s11205.html" TargetMode="External"/><Relationship Id="rId2" Type="http://schemas.openxmlformats.org/officeDocument/2006/relationships/hyperlink" Target="http://tolkslovar.ru/o2051.html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tolkslovar.ru/v9193.html" TargetMode="External"/><Relationship Id="rId2" Type="http://schemas.openxmlformats.org/officeDocument/2006/relationships/hyperlink" Target="http://tolkslovar.ru/p13830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2907754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 литературы </a:t>
            </a:r>
            <a:br>
              <a:rPr lang="ru-RU" sz="6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7 классе.</a:t>
            </a:r>
            <a:endParaRPr lang="ru-RU" sz="6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Учитель русского языка и литературы  Гимназии г. Малоярославца Бахтина С.В.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3" cstate="print">
            <a:lum bright="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286000" y="2690336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</a:t>
            </a:r>
            <a:endParaRPr lang="ru-RU" dirty="0"/>
          </a:p>
        </p:txBody>
      </p:sp>
      <p:pic>
        <p:nvPicPr>
          <p:cNvPr id="4" name="Picture 2" descr="http://artpax.info/i/default/113.jpg"/>
          <p:cNvPicPr>
            <a:picLocks noChangeAspect="1" noChangeArrowheads="1"/>
          </p:cNvPicPr>
          <p:nvPr/>
        </p:nvPicPr>
        <p:blipFill>
          <a:blip r:embed="rId4" cstate="print">
            <a:lum/>
          </a:blip>
          <a:srcRect/>
          <a:stretch>
            <a:fillRect/>
          </a:stretch>
        </p:blipFill>
        <p:spPr bwMode="auto">
          <a:xfrm>
            <a:off x="251520" y="404664"/>
            <a:ext cx="8659813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4005064"/>
            <a:ext cx="9144000" cy="172819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1953- 1958 – обучение в литературном </a:t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институте  им. М. Горького. 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2627784" y="274638"/>
            <a:ext cx="3672408" cy="488255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момента окончания института появляются удивительно музыкальные , точные по словесному рисунку и неповторимые по описаниям природы рассказы Ю.П.Казакова.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Содержимое 4" descr="Юрий Казаков. 1949 г.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764704"/>
            <a:ext cx="2808312" cy="38157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 descr="http://edu4.shebekino.ru/work/luchik_school4/img/kozakov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476672"/>
            <a:ext cx="2913062" cy="4383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90100"/>
            <a:ext cx="22794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6349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48680"/>
            <a:ext cx="3779912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3233412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548680"/>
            <a:ext cx="3600400" cy="4521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00567149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99791" y="2348880"/>
            <a:ext cx="3528393" cy="44138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84941_927e2b80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942307"/>
            <a:ext cx="3384376" cy="39156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2984401"/>
            <a:ext cx="3275856" cy="38735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ttp://lib.pomorsu.ru/vystavki/Lomonosov_lib/lom_lib_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03912" y="0"/>
            <a:ext cx="3240088" cy="4941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-171400"/>
            <a:ext cx="6264696" cy="309634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3333CC"/>
                </a:solidFill>
                <a:latin typeface="Cambria" pitchFamily="18" charset="0"/>
              </a:rPr>
              <a:t>В 1956 г. Казаков впервые поехал на Белое море и с тех пор “заболел” Севером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.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0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32656"/>
            <a:ext cx="3995936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779912" y="0"/>
            <a:ext cx="5364088" cy="530120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3600" b="1" dirty="0" smtClean="0">
                <a:solidFill>
                  <a:srgbClr val="3333CC"/>
                </a:solidFill>
                <a:latin typeface="Cambria" pitchFamily="18" charset="0"/>
              </a:rPr>
              <a:t>В 1969 выходит сборник рассказов «Осень в дубовых лесах», в 1977 – «Во сне ты горько плакал».</a:t>
            </a:r>
            <a:endParaRPr lang="ru-RU" sz="3600" b="1" dirty="0">
              <a:solidFill>
                <a:srgbClr val="3333CC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42-53-1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60648"/>
            <a:ext cx="2411760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804248" cy="315436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3333CC"/>
                </a:solidFill>
                <a:latin typeface="Cambria" pitchFamily="18" charset="0"/>
                <a:cs typeface="Times New Roman" pitchFamily="18" charset="0"/>
              </a:rPr>
              <a:t>29 ноября 1982 в возрасте 55 лет Ю.Казаков скончался. Посмертно была издана его книга "Две ночи" ("Разлучение душ"), в которой были собраны еще не опубликованные произведения, в том числе и незаконченные</a:t>
            </a:r>
            <a:endParaRPr lang="ru-RU" sz="3200" dirty="0">
              <a:solidFill>
                <a:srgbClr val="3333CC"/>
              </a:solidFill>
            </a:endParaRPr>
          </a:p>
        </p:txBody>
      </p:sp>
      <p:pic>
        <p:nvPicPr>
          <p:cNvPr id="6" name="Picture 2" descr="http://kashlev.dyndns.org:1799/Kazakov/Vo_Sne_Tiy_Gorko_Plakal_I_files/image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278588">
            <a:off x="702049" y="3423025"/>
            <a:ext cx="2488444" cy="30834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16" descr="http://www.prozaik.org/books/nonf_/nonf_publicism/kazakov_yurij_dve_nochi_proza_zametki_nabrosk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3717032"/>
            <a:ext cx="2088232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788024" y="274638"/>
            <a:ext cx="4355976" cy="502657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На доме, где родился Ю. П. </a:t>
            </a:r>
            <a:br>
              <a:rPr lang="ru-RU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Казаков, установлена мемориальная доска</a:t>
            </a:r>
            <a:endParaRPr lang="ru-RU" b="1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A_plaque_writer_U.P._Kazakov_on_Arbat_Street_Building_3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0"/>
            <a:ext cx="4253396" cy="5949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476672"/>
            <a:ext cx="8892480" cy="482453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Верные  утверждения. +</a:t>
            </a:r>
            <a:b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Юрий Павлович Казаков родился в Москве.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 3.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Казаков играл на виолончели и контрабасе.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5.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Ю.П.Казаков учился в литературном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институте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им. М.Горького.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6.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Ю.П.Казаков написал книги “На полустанке”, “По дороге”, “Легкая жизнь”, “Голубое и зеленое”, “Запах хлеба”, “Арктур – гончий пес”, “Двое в декабре” и др.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9.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Любимый жанр Юрия Казакова – рассказ.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10.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Юрий Казаков очень любил русский Север.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11.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После смерти Юрия Казакова продолжали печатать его книги.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800" dirty="0" smtClean="0">
                <a:solidFill>
                  <a:srgbClr val="0070C0"/>
                </a:solidFill>
              </a:rPr>
              <a:t/>
            </a:r>
            <a:br>
              <a:rPr lang="ru-RU" sz="800" dirty="0" smtClean="0">
                <a:solidFill>
                  <a:srgbClr val="0070C0"/>
                </a:solidFill>
              </a:rPr>
            </a:br>
            <a:endParaRPr lang="ru-RU" sz="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6781800" cy="1224136"/>
          </a:xfrm>
          <a:prstGeom prst="roundRect">
            <a:avLst/>
          </a:prstGeom>
          <a:solidFill>
            <a:schemeClr val="accent4">
              <a:lumMod val="75000"/>
              <a:alpha val="60000"/>
            </a:schemeClr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Проблемный вопрос: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88640"/>
            <a:ext cx="6462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628800"/>
            <a:ext cx="813690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смогут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Яшка и Володя, имеющие разное представление о мире,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прийти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взаимопониманию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endParaRPr lang="ru-RU" sz="4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Групповая работа.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Группа №1. 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«Прекрасное утро», «Яшка будит Володю».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Какое настроение было у Яшки утром, и что его  разозлило. Как при этом ведет себя Володя? Найдите слова, передающие  состояние героев  (стр. 188,189,190).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вз.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88641"/>
            <a:ext cx="3816424" cy="2880319"/>
          </a:xfrm>
        </p:spPr>
      </p:pic>
      <p:pic>
        <p:nvPicPr>
          <p:cNvPr id="5" name="Рисунок 4" descr="взаим.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188641"/>
            <a:ext cx="4752528" cy="2664295"/>
          </a:xfrm>
          <a:prstGeom prst="rect">
            <a:avLst/>
          </a:prstGeom>
        </p:spPr>
      </p:pic>
      <p:pic>
        <p:nvPicPr>
          <p:cNvPr id="6" name="Рисунок 5" descr="взаимопомощь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2924944"/>
            <a:ext cx="4032448" cy="3933056"/>
          </a:xfrm>
          <a:prstGeom prst="rect">
            <a:avLst/>
          </a:prstGeom>
        </p:spPr>
      </p:pic>
      <p:pic>
        <p:nvPicPr>
          <p:cNvPr id="7" name="Рисунок 6" descr="помощь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39952" y="2924944"/>
            <a:ext cx="4896544" cy="3816424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Группа №2.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«У колодца»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и почему стало меняться отношение Яшки к Володе? Чему завидовал и чем восхищался Володя, глядя на Яшку? (Стр.190, 191). Найдите слова, передающие  состояние героев  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188640"/>
            <a:ext cx="6781800" cy="1440160"/>
          </a:xfrm>
        </p:spPr>
        <p:txBody>
          <a:bodyPr/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Группа  №3. </a:t>
            </a:r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 По дороге на рыбалку»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Какими своими знаниями об окружающем мире, о природе поделился деревенский житель Яшка с москвичом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Володей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 как слушал его Володя? Найдите слова, передающие  состояние героев.   (Стр.192)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Группа №4.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«Омут»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Найдите описание реки и  омута (укажите  ключевые слова).  Какое настроение оно создает у героев? (Стр.193 -194).  </a:t>
            </a:r>
          </a:p>
          <a:p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И.Левитан «У омута».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Левитан у омут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196752"/>
            <a:ext cx="8136904" cy="5112568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Значение слова «омут»: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Ефремовой: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Омут - 1. Глубокая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яма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 дне реки или озера. 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Быстрина, водоворот, вымывающие на дне реки, озера яму. 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перен.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 tooltip="Обстановка - 1. Мебель, меблировка. 2. Декоративная и бутафорская часть спектакля. ..."/>
              </a:rPr>
              <a:t>Обстановка,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 tooltip="Среда - окружениесфера..."/>
              </a:rPr>
              <a:t>среда,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которая затягивает, засасывает человека, делает безвольным, безличным.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 Ожегову: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Омут - Глубокая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яма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 дне реки, озера.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Группа №5. 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"Рыбалка"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Каковы настроения мальчиков во время рыбалки? Как ведет себя Володя, глядя на Яшку, пытавшегося безуспешно вытянуть рыбу. Найдите слова, передающие  состояние героев. (Стр. 195-196).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Группа №6.  </a:t>
            </a:r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«Володя тонет»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Какие чувства испытывает Яшка, понимая, что Володя тонет,  и почему, не пробежав и 10 шагов, Яшка остановился, будто споткнувшись, чувствуя, что, </a:t>
            </a: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убежать никак нельзя»?   Найдите слова, показывающие, что Яшке страшно. Каково состояние Володи?  (Стр. 197-198) 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188640"/>
            <a:ext cx="6781800" cy="1228998"/>
          </a:xfrm>
        </p:spPr>
        <p:txBody>
          <a:bodyPr/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помочь утопающему?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тоне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196752"/>
            <a:ext cx="7848872" cy="5040560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Какое главное правило должен знать спасающий? 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(Никогда не подплывать к утопающему спереди, не давать ему схватиться руками!)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- В этой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драматической ситуации Володя становится случайной жертвой, а Яша, подчиняясь природному инстинкту самосохранения, сначала бежит с места происшествия. Только лишь страх владеет мальчиком в эти минуты. Но другое безотчетное чувство заставляет его вернуться к гибельному месту. Что это за чувство?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помощь утоп.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332656"/>
            <a:ext cx="8136904" cy="619268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3000396"/>
          </a:xfrm>
          <a:prstGeom prst="roundRect">
            <a:avLst/>
          </a:prstGeom>
          <a:solidFill>
            <a:schemeClr val="accent4">
              <a:lumMod val="75000"/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Взаимоотношения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детей,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взаимопомощь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взаимовыручка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рассказе 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Ю.П. Казакова </a:t>
            </a:r>
            <a:r>
              <a:rPr lang="ru-RU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«Тихое утро»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Рисунок 3" descr="Kasakov.jpg"/>
          <p:cNvPicPr>
            <a:picLocks noChangeAspect="1"/>
          </p:cNvPicPr>
          <p:nvPr/>
        </p:nvPicPr>
        <p:blipFill>
          <a:blip r:embed="rId2" cstate="print"/>
          <a:srcRect b="5999"/>
          <a:stretch>
            <a:fillRect/>
          </a:stretch>
        </p:blipFill>
        <p:spPr>
          <a:xfrm>
            <a:off x="6572264" y="3214686"/>
            <a:ext cx="2333856" cy="34838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0003-002-Nachalo-puti.png"/>
          <p:cNvPicPr>
            <a:picLocks noChangeAspect="1"/>
          </p:cNvPicPr>
          <p:nvPr/>
        </p:nvPicPr>
        <p:blipFill>
          <a:blip r:embed="rId3" cstate="print"/>
          <a:srcRect b="6364"/>
          <a:stretch>
            <a:fillRect/>
          </a:stretch>
        </p:blipFill>
        <p:spPr>
          <a:xfrm>
            <a:off x="178166" y="3357562"/>
            <a:ext cx="2650533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a6eac19c0264bf9dbdfe135ca661b9c0.jpg"/>
          <p:cNvPicPr>
            <a:picLocks noChangeAspect="1"/>
          </p:cNvPicPr>
          <p:nvPr/>
        </p:nvPicPr>
        <p:blipFill>
          <a:blip r:embed="rId4" cstate="print"/>
          <a:srcRect b="6164"/>
          <a:stretch>
            <a:fillRect/>
          </a:stretch>
        </p:blipFill>
        <p:spPr>
          <a:xfrm>
            <a:off x="2928926" y="3314329"/>
            <a:ext cx="3548074" cy="33293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utopleni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260648"/>
            <a:ext cx="8208912" cy="5976664"/>
          </a:xfr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274638"/>
            <a:ext cx="6781800" cy="922114"/>
          </a:xfrm>
        </p:spPr>
        <p:txBody>
          <a:bodyPr/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Группа №7. </a:t>
            </a:r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«Спасение Володи».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i="1" dirty="0" smtClean="0"/>
              <a:t> </a:t>
            </a:r>
            <a:r>
              <a:rPr lang="ru-RU" i="1" dirty="0" smtClean="0">
                <a:solidFill>
                  <a:srgbClr val="002060"/>
                </a:solidFill>
              </a:rPr>
              <a:t>«</a:t>
            </a:r>
            <a:r>
              <a:rPr lang="ru-RU" sz="4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Истинная любовь».</a:t>
            </a:r>
            <a:endParaRPr lang="ru-RU" sz="4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Почему Яшка плачут мальчики?  Из-за слабости? (Стр.200) </a:t>
            </a:r>
          </a:p>
          <a:p>
            <a:pPr>
              <a:buNone/>
            </a:pP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sz="44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274638"/>
            <a:ext cx="6781800" cy="922114"/>
          </a:xfrm>
        </p:spPr>
        <p:txBody>
          <a:bodyPr/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Возвращаемся к проблемному вопросу!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Теперь смело можно сказать, что, несмотря на все различия мальчиков, оба они добры, сердечны, готовы помочь друг другу. Взаимовыручка, которую проявляет Яша, меняет наше отношение к этому герою. Это, действительно, мерило нравственности человека.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- Попробуем заглянуть в будущее героев. Станут ли они друзьями? Почему вы так думаете?</a:t>
            </a:r>
          </a:p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(Главное в жизни оставаться Человеком, несмотря ни на какие испытания, быть добрым, милосердным)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Домашнее задание.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Продолжите письмо: "Здравствуй, дорогой друг! Знаешь ли ты, что такое взаимопомощь? Встречалась ли тебе такая помощь в жизни? Может быть, ты читал какие-либо произведения, рассказывающие об этом? </a:t>
            </a:r>
          </a:p>
          <a:p>
            <a:r>
              <a:rPr lang="ru-RU" sz="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Из рассказа "Тихое утро" Ю.П.Казакова я понял, что это... Это понятие в произведении раскрывается так..."</a:t>
            </a: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Прием «Колесо проблем»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олес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Желаю чувствовать помощь других и помогать самим!</a:t>
            </a:r>
            <a:endParaRPr lang="ru-RU" sz="5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.   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 урока: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познакомиться   с творчеством Ю.Казакова;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совершенствовать навыки анализа текста;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воспитать  желание   помогать друг другу.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такое взаимопомощь?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Взаимопомощью, или взаимной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помощью, 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принято называть сотрудничество двух и более людей,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направленно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оказание помощи друг другу в какой-то деятельности. С давних времен взаимопомощь была присуща человеческому обществу, так как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обеспечивала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его выживаемость в суровых условиях.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Что такое взаимовыручка?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Взаимовыручка  (по Ефремовой)- взаимная, обоюдная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 tooltip="Помощь - поддержкаподмогапомога..."/>
              </a:rPr>
              <a:t>помощь,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 tooltip="Выручка - сумма денег, полученная от продажи товаров или услуг...."/>
              </a:rPr>
              <a:t>выручка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каком-л. деле. </a:t>
            </a:r>
          </a:p>
          <a:p>
            <a:endParaRPr lang="ru-RU" dirty="0"/>
          </a:p>
        </p:txBody>
      </p:sp>
      <p:pic>
        <p:nvPicPr>
          <p:cNvPr id="4" name="Рисунок 3" descr="1320691128_pic-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3356992"/>
            <a:ext cx="5616624" cy="338437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274638"/>
            <a:ext cx="4392488" cy="43064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Казаков Юрий Павлович – русский  писатель-прозаик</a:t>
            </a:r>
            <a:br>
              <a:rPr lang="ru-RU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ru-RU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(</a:t>
            </a:r>
            <a:r>
              <a:rPr lang="ru-RU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+mj-ea"/>
                <a:cs typeface="+mj-cs"/>
              </a:rPr>
              <a:t>1927-1982</a:t>
            </a:r>
            <a:r>
              <a:rPr lang="ru-RU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)</a:t>
            </a:r>
            <a:br>
              <a:rPr lang="ru-RU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ru-RU" sz="2000" dirty="0">
              <a:solidFill>
                <a:srgbClr val="3333CC"/>
              </a:solidFill>
            </a:endParaRPr>
          </a:p>
        </p:txBody>
      </p:sp>
      <p:pic>
        <p:nvPicPr>
          <p:cNvPr id="6" name="Содержимое 3" descr="[LI5RK_33-01]_[IL_02]-k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32656"/>
            <a:ext cx="4054277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Kazakov-Arbat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332656"/>
            <a:ext cx="4824536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148064" y="764704"/>
            <a:ext cx="3538736" cy="4608512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В ЭТОМ </a:t>
            </a:r>
            <a:br>
              <a:rPr lang="ru-RU" sz="49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ДОМЕ НА</a:t>
            </a:r>
            <a:br>
              <a:rPr lang="ru-RU" sz="49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АРБАТЕ </a:t>
            </a:r>
            <a:br>
              <a:rPr lang="ru-RU" sz="49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РОДИЛСЯ</a:t>
            </a:r>
            <a:br>
              <a:rPr lang="ru-RU" sz="49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Ю. П.</a:t>
            </a:r>
            <a:br>
              <a:rPr lang="ru-RU" sz="49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КАЗАКОВ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700808"/>
            <a:ext cx="9144000" cy="2232248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Но уже в 1952 Казакова увлекает литературное творчество, он пишет первые произведения и круто меняет свою жизнь.</a:t>
            </a:r>
            <a:endParaRPr lang="ru-RU" b="1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7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Тема7</Template>
  <TotalTime>939</TotalTime>
  <Words>738</Words>
  <Application>Microsoft Office PowerPoint</Application>
  <PresentationFormat>Экран (4:3)</PresentationFormat>
  <Paragraphs>66</Paragraphs>
  <Slides>35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Тема7</vt:lpstr>
      <vt:lpstr>Урок литературы  в 7 классе.</vt:lpstr>
      <vt:lpstr>Слайд 2</vt:lpstr>
      <vt:lpstr>   Взаимоотношения детей, взаимопомощь и взаимовыручка  в рассказе  Ю.П. Казакова «Тихое утро»   </vt:lpstr>
      <vt:lpstr>Слайд 4</vt:lpstr>
      <vt:lpstr>Что такое взаимопомощь?</vt:lpstr>
      <vt:lpstr>Что такое взаимовыручка?</vt:lpstr>
      <vt:lpstr>Казаков Юрий Павлович – русский  писатель-прозаик  (1927-1982) </vt:lpstr>
      <vt:lpstr>В ЭТОМ  ДОМЕ НА АРБАТЕ  РОДИЛСЯ Ю. П. КАЗАКОВ </vt:lpstr>
      <vt:lpstr>Но уже в 1952 Казакова увлекает литературное творчество, он пишет первые произведения и круто меняет свою жизнь.</vt:lpstr>
      <vt:lpstr>1953- 1958 – обучение в литературном  институте  им. М. Горького. </vt:lpstr>
      <vt:lpstr>С момента окончания института появляются удивительно музыкальные , точные по словесному рисунку и неповторимые по описаниям природы рассказы Ю.П.Казакова.</vt:lpstr>
      <vt:lpstr>Слайд 12</vt:lpstr>
      <vt:lpstr>В 1956 г. Казаков впервые поехал на Белое море и с тех пор “заболел” Севером. </vt:lpstr>
      <vt:lpstr>В 1969 выходит сборник рассказов «Осень в дубовых лесах», в 1977 – «Во сне ты горько плакал».</vt:lpstr>
      <vt:lpstr>29 ноября 1982 в возрасте 55 лет Ю.Казаков скончался. Посмертно была издана его книга "Две ночи" ("Разлучение душ"), в которой были собраны еще не опубликованные произведения, в том числе и незаконченные</vt:lpstr>
      <vt:lpstr>На доме, где родился Ю. П.  Казаков, установлена мемориальная доска</vt:lpstr>
      <vt:lpstr>     Верные  утверждения. +  1. Юрий Павлович Казаков родился в Москве.   3. Казаков играл на виолончели и контрабасе.  5. Ю.П.Казаков учился в литературном институте  им. М.Горького.  6. Ю.П.Казаков написал книги “На полустанке”, “По дороге”, “Легкая жизнь”, “Голубое и зеленое”, “Запах хлеба”, “Арктур – гончий пес”, “Двое в декабре” и др.  9. Любимый жанр Юрия Казакова – рассказ.  10. Юрий Казаков очень любил русский Север.  11. После смерти Юрия Казакова продолжали печатать его книги.          </vt:lpstr>
      <vt:lpstr>Проблемный вопрос:</vt:lpstr>
      <vt:lpstr>Групповая работа.</vt:lpstr>
      <vt:lpstr>Группа №2. «У колодца».</vt:lpstr>
      <vt:lpstr> Группа  №3. « По дороге на рыбалку». </vt:lpstr>
      <vt:lpstr> Группа №4. «Омут».   </vt:lpstr>
      <vt:lpstr>И.Левитан «У омута».</vt:lpstr>
      <vt:lpstr>Значение слова «омут»:</vt:lpstr>
      <vt:lpstr>Группа №5. "Рыбалка".</vt:lpstr>
      <vt:lpstr>Группа №6.  «Володя тонет».   </vt:lpstr>
      <vt:lpstr>Как помочь утопающему?</vt:lpstr>
      <vt:lpstr>Слайд 28</vt:lpstr>
      <vt:lpstr>Слайд 29</vt:lpstr>
      <vt:lpstr>Слайд 30</vt:lpstr>
      <vt:lpstr>Группа №7. «Спасение Володи».</vt:lpstr>
      <vt:lpstr>Возвращаемся к проблемному вопросу!</vt:lpstr>
      <vt:lpstr>Домашнее задание.</vt:lpstr>
      <vt:lpstr>Прием «Колесо проблем»</vt:lpstr>
      <vt:lpstr>Благодарю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Федор</cp:lastModifiedBy>
  <cp:revision>151</cp:revision>
  <dcterms:created xsi:type="dcterms:W3CDTF">2013-04-08T16:37:07Z</dcterms:created>
  <dcterms:modified xsi:type="dcterms:W3CDTF">2017-04-26T05:02:54Z</dcterms:modified>
</cp:coreProperties>
</file>