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EE1504"/>
    <a:srgbClr val="17AD50"/>
    <a:srgbClr val="00008E"/>
    <a:srgbClr val="006C31"/>
    <a:srgbClr val="05E18D"/>
    <a:srgbClr val="07F99D"/>
    <a:srgbClr val="D0260A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13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C224AF-1E19-4575-B972-AB215CD1D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BD3CB1B-5717-4099-9DBB-AE169E61B610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11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23E0806-8A4B-4A20-86E0-AFAA08D95905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7DAF61-D415-4500-927F-C7BEF31EED28}" type="slidenum">
              <a:rPr lang="ru-RU" sz="1200"/>
              <a:pPr algn="r"/>
              <a:t>4</a:t>
            </a:fld>
            <a:endParaRPr lang="ru-RU" sz="1200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E74FB9E-34E7-4BEE-8A1E-A11A56F2AEBF}" type="slidenum">
              <a:rPr lang="ru-RU" sz="1200"/>
              <a:pPr algn="r"/>
              <a:t>5</a:t>
            </a:fld>
            <a:endParaRPr lang="ru-RU" sz="1200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2AF74CC-F8E6-4885-B2EA-A8D8501B370E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A6B8BFA-C710-45C6-8BBB-42D71D7CB9D5}" type="slidenum">
              <a:rPr lang="ru-RU" sz="1200"/>
              <a:pPr algn="r"/>
              <a:t>7</a:t>
            </a:fld>
            <a:endParaRPr lang="ru-RU" sz="120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98982-9081-454C-95DE-6F04F64DE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53638-01F9-495E-A472-82D595654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2FFDC-5F20-4054-948F-BBAB0FA35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A47B1-B4FE-47A3-96CD-36298224A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7A9B1-D535-44A3-A59B-A39799968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3D0E9-540E-4A0E-AD11-41963BF22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7E433-7D35-43F8-8B2D-A75186D82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9061C-4744-48F5-9519-0CF83F001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34FB5-DA2B-41DB-9815-5302C22CC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0774B-64A5-4D18-BFA8-26FA9DA16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8B193-2AE2-4749-AA86-7C14C7CAE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6E5F9E-62A7-4FAD-BFCA-BE933C871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773238"/>
            <a:ext cx="7847012" cy="2593975"/>
          </a:xfrm>
        </p:spPr>
        <p:txBody>
          <a:bodyPr/>
          <a:lstStyle/>
          <a:p>
            <a:pPr eaLnBrk="1" hangingPunct="1">
              <a:defRPr/>
            </a:pPr>
            <a:r>
              <a:rPr lang="ru-RU" sz="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АЛГЕБРАИЧЕСКИЕ ДРОБИ.</a:t>
            </a:r>
            <a:br>
              <a:rPr lang="ru-RU" sz="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ПОНЯТИЯ</a:t>
            </a:r>
          </a:p>
        </p:txBody>
      </p:sp>
      <p:sp>
        <p:nvSpPr>
          <p:cNvPr id="2051" name="TextBox 46"/>
          <p:cNvSpPr txBox="1">
            <a:spLocks noChangeArrowheads="1"/>
          </p:cNvSpPr>
          <p:nvPr/>
        </p:nvSpPr>
        <p:spPr bwMode="auto">
          <a:xfrm>
            <a:off x="6261100" y="6503988"/>
            <a:ext cx="2954338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 dirty="0" smtClean="0">
                <a:solidFill>
                  <a:srgbClr val="00B050"/>
                </a:solidFill>
                <a:latin typeface="Adobe Fangsong Std R" pitchFamily="18" charset="-128"/>
                <a:ea typeface="Adobe Fangsong Std R" pitchFamily="18" charset="-128"/>
              </a:rPr>
              <a:t>МБОУ «</a:t>
            </a:r>
            <a:r>
              <a:rPr lang="ru-RU" sz="1700" b="1" smtClean="0">
                <a:solidFill>
                  <a:srgbClr val="00B050"/>
                </a:solidFill>
                <a:latin typeface="Adobe Fangsong Std R" pitchFamily="18" charset="-128"/>
                <a:ea typeface="Adobe Fangsong Std R" pitchFamily="18" charset="-128"/>
              </a:rPr>
              <a:t>СОШ№ 80 «</a:t>
            </a:r>
            <a:endParaRPr lang="ru-RU" sz="1700" b="1" dirty="0">
              <a:solidFill>
                <a:srgbClr val="00B050"/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0" y="6488113"/>
            <a:ext cx="2928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Adobe Fangsong Std R" pitchFamily="18" charset="-128"/>
                <a:cs typeface="Arial" pitchFamily="34" charset="0"/>
              </a:rPr>
              <a:t>Марина Комарова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dobe Fangsong Std R" pitchFamily="18" charset="-128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53" name="Object 13"/>
          <p:cNvGraphicFramePr>
            <a:graphicFrameLocks noChangeAspect="1"/>
          </p:cNvGraphicFramePr>
          <p:nvPr/>
        </p:nvGraphicFramePr>
        <p:xfrm>
          <a:off x="1217613" y="4098925"/>
          <a:ext cx="1163637" cy="1130300"/>
        </p:xfrm>
        <a:graphic>
          <a:graphicData uri="http://schemas.openxmlformats.org/presentationml/2006/ole">
            <p:oleObj spid="_x0000_s3074" name="Equation" r:id="rId4" imgW="431613" imgH="418918" progId="Equation.DSMT4">
              <p:embed/>
            </p:oleObj>
          </a:graphicData>
        </a:graphic>
      </p:graphicFrame>
      <p:graphicFrame>
        <p:nvGraphicFramePr>
          <p:cNvPr id="35854" name="Object 14"/>
          <p:cNvGraphicFramePr>
            <a:graphicFrameLocks noChangeAspect="1"/>
          </p:cNvGraphicFramePr>
          <p:nvPr/>
        </p:nvGraphicFramePr>
        <p:xfrm>
          <a:off x="2441575" y="4027488"/>
          <a:ext cx="1847850" cy="1130300"/>
        </p:xfrm>
        <a:graphic>
          <a:graphicData uri="http://schemas.openxmlformats.org/presentationml/2006/ole">
            <p:oleObj spid="_x0000_s3075" name="Equation" r:id="rId5" imgW="685800" imgH="419100" progId="Equation.DSMT4">
              <p:embed/>
            </p:oleObj>
          </a:graphicData>
        </a:graphic>
      </p:graphicFrame>
      <p:graphicFrame>
        <p:nvGraphicFramePr>
          <p:cNvPr id="35855" name="Object 15"/>
          <p:cNvGraphicFramePr>
            <a:graphicFrameLocks noChangeAspect="1"/>
          </p:cNvGraphicFramePr>
          <p:nvPr/>
        </p:nvGraphicFramePr>
        <p:xfrm>
          <a:off x="4313238" y="4027488"/>
          <a:ext cx="1300162" cy="1130300"/>
        </p:xfrm>
        <a:graphic>
          <a:graphicData uri="http://schemas.openxmlformats.org/presentationml/2006/ole">
            <p:oleObj spid="_x0000_s3076" name="Equation" r:id="rId6" imgW="482391" imgH="418918" progId="Equation.DSMT4">
              <p:embed/>
            </p:oleObj>
          </a:graphicData>
        </a:graphic>
      </p:graphicFrame>
      <p:graphicFrame>
        <p:nvGraphicFramePr>
          <p:cNvPr id="35856" name="Object 16"/>
          <p:cNvGraphicFramePr>
            <a:graphicFrameLocks noChangeAspect="1"/>
          </p:cNvGraphicFramePr>
          <p:nvPr/>
        </p:nvGraphicFramePr>
        <p:xfrm>
          <a:off x="5681663" y="4098925"/>
          <a:ext cx="547687" cy="1062038"/>
        </p:xfrm>
        <a:graphic>
          <a:graphicData uri="http://schemas.openxmlformats.org/presentationml/2006/ole">
            <p:oleObj spid="_x0000_s3077" name="Equation" r:id="rId7" imgW="203112" imgH="393529" progId="Equation.DSMT4">
              <p:embed/>
            </p:oleObj>
          </a:graphicData>
        </a:graphic>
      </p:graphicFrame>
      <p:graphicFrame>
        <p:nvGraphicFramePr>
          <p:cNvPr id="35857" name="Object 17"/>
          <p:cNvGraphicFramePr>
            <a:graphicFrameLocks noChangeAspect="1"/>
          </p:cNvGraphicFramePr>
          <p:nvPr/>
        </p:nvGraphicFramePr>
        <p:xfrm>
          <a:off x="6402388" y="4098925"/>
          <a:ext cx="1265237" cy="1062038"/>
        </p:xfrm>
        <a:graphic>
          <a:graphicData uri="http://schemas.openxmlformats.org/presentationml/2006/ole">
            <p:oleObj spid="_x0000_s3078" name="Equation" r:id="rId8" imgW="469696" imgH="393529" progId="Equation.DSMT4">
              <p:embed/>
            </p:oleObj>
          </a:graphicData>
        </a:graphic>
      </p:graphicFrame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669925"/>
            <a:ext cx="9144000" cy="2619375"/>
            <a:chOff x="0" y="669925"/>
            <a:chExt cx="9144000" cy="2619375"/>
          </a:xfrm>
        </p:grpSpPr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0" y="669925"/>
              <a:ext cx="9144000" cy="2619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5000"/>
                </a:lnSpc>
                <a:defRPr/>
              </a:pPr>
              <a:r>
                <a:rPr lang="ru-RU" sz="3600" dirty="0">
                  <a:solidFill>
                    <a:srgbClr val="EE150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Алгебраической дробью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называют выражение      , где </a:t>
              </a:r>
              <a:r>
                <a:rPr lang="ru-RU" sz="3600" i="1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man Old Style" pitchFamily="18" charset="0"/>
                </a:rPr>
                <a:t>Р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и </a:t>
              </a:r>
              <a:r>
                <a:rPr lang="en-US" sz="3600" i="1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man Old Style" pitchFamily="18" charset="0"/>
                </a:rPr>
                <a:t>Q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– многочлены; </a:t>
              </a:r>
              <a:r>
                <a:rPr lang="en-US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/>
              </a:r>
              <a:br>
                <a:rPr lang="en-US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3600" i="1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man Old Style" pitchFamily="18" charset="0"/>
                </a:rPr>
                <a:t>Р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– </a:t>
              </a:r>
              <a:r>
                <a:rPr lang="ru-RU" sz="3600" dirty="0">
                  <a:solidFill>
                    <a:srgbClr val="EE150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числитель алгебраической дроби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 </a:t>
              </a:r>
              <a:r>
                <a:rPr lang="en-US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/>
              </a:r>
              <a:br>
                <a:rPr lang="en-US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en-US" sz="3600" i="1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man Old Style" pitchFamily="18" charset="0"/>
                </a:rPr>
                <a:t> Q</a:t>
              </a:r>
              <a:r>
                <a:rPr lang="ru-RU" sz="3600" dirty="0">
                  <a:solidFill>
                    <a:srgbClr val="00008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– </a:t>
              </a:r>
              <a:r>
                <a:rPr lang="ru-RU" sz="3600" dirty="0">
                  <a:solidFill>
                    <a:srgbClr val="EE150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знаменатель алгебраической дроби</a:t>
              </a:r>
            </a:p>
          </p:txBody>
        </p:sp>
        <p:grpSp>
          <p:nvGrpSpPr>
            <p:cNvPr id="3083" name="Группа 14"/>
            <p:cNvGrpSpPr>
              <a:grpSpLocks/>
            </p:cNvGrpSpPr>
            <p:nvPr/>
          </p:nvGrpSpPr>
          <p:grpSpPr bwMode="auto">
            <a:xfrm>
              <a:off x="2771800" y="1052736"/>
              <a:ext cx="720080" cy="1152128"/>
              <a:chOff x="-1332656" y="1691458"/>
              <a:chExt cx="720080" cy="1269447"/>
            </a:xfrm>
          </p:grpSpPr>
          <p:sp>
            <p:nvSpPr>
              <p:cNvPr id="11" name="TextBox 10"/>
              <p:cNvSpPr txBox="1">
                <a:spLocks noChangeArrowheads="1"/>
              </p:cNvSpPr>
              <p:nvPr/>
            </p:nvSpPr>
            <p:spPr bwMode="auto">
              <a:xfrm>
                <a:off x="-1332681" y="1691212"/>
                <a:ext cx="720725" cy="7293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defRPr/>
                </a:pPr>
                <a:r>
                  <a:rPr lang="ru-RU" sz="3600" i="1" dirty="0">
                    <a:solidFill>
                      <a:srgbClr val="00008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man Old Style" pitchFamily="18" charset="0"/>
                  </a:rPr>
                  <a:t>Р</a:t>
                </a:r>
                <a:endParaRPr lang="ru-RU" sz="3600" dirty="0">
                  <a:solidFill>
                    <a:srgbClr val="EE150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-1332681" y="2277178"/>
                <a:ext cx="720725" cy="6839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defRPr/>
                </a:pPr>
                <a:r>
                  <a:rPr lang="en-US" sz="3600" i="1" dirty="0">
                    <a:solidFill>
                      <a:srgbClr val="00008E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Bookman Old Style" pitchFamily="18" charset="0"/>
                  </a:rPr>
                  <a:t>Q</a:t>
                </a:r>
                <a:endParaRPr lang="ru-RU" sz="3600" dirty="0">
                  <a:solidFill>
                    <a:srgbClr val="EE150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-1332681" y="2348893"/>
                <a:ext cx="720725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4437063"/>
            <a:ext cx="9144000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600" i="1">
                <a:solidFill>
                  <a:srgbClr val="006C31"/>
                </a:solidFill>
                <a:latin typeface="Times New Roman" pitchFamily="18" charset="0"/>
              </a:rPr>
              <a:t>по форме – обыкновенная дробь, </a:t>
            </a:r>
            <a:br>
              <a:rPr lang="ru-RU" sz="3600" i="1">
                <a:solidFill>
                  <a:srgbClr val="006C31"/>
                </a:solidFill>
                <a:latin typeface="Times New Roman" pitchFamily="18" charset="0"/>
              </a:rPr>
            </a:br>
            <a:r>
              <a:rPr lang="ru-RU" sz="3600" i="1">
                <a:solidFill>
                  <a:srgbClr val="006C31"/>
                </a:solidFill>
                <a:latin typeface="Times New Roman" pitchFamily="18" charset="0"/>
              </a:rPr>
              <a:t>а по содержанию – натуральное число </a:t>
            </a:r>
            <a:r>
              <a:rPr lang="ru-RU" sz="4400" i="1">
                <a:latin typeface="Times New Roman" pitchFamily="18" charset="0"/>
              </a:rPr>
              <a:t>2</a:t>
            </a:r>
          </a:p>
        </p:txBody>
      </p:sp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2195513" y="641350"/>
          <a:ext cx="2054225" cy="547688"/>
        </p:xfrm>
        <a:graphic>
          <a:graphicData uri="http://schemas.openxmlformats.org/presentationml/2006/ole">
            <p:oleObj spid="_x0000_s4099" name="Equation" r:id="rId4" imgW="761669" imgH="203112" progId="Equation.DSMT4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4265613" y="354013"/>
          <a:ext cx="2430462" cy="1130300"/>
        </p:xfrm>
        <a:graphic>
          <a:graphicData uri="http://schemas.openxmlformats.org/presentationml/2006/ole">
            <p:oleObj spid="_x0000_s4100" name="Equation" r:id="rId5" imgW="901309" imgH="418918" progId="Equation.DSMT4">
              <p:embed/>
            </p:oleObj>
          </a:graphicData>
        </a:graphic>
      </p:graphicFrame>
      <p:graphicFrame>
        <p:nvGraphicFramePr>
          <p:cNvPr id="37895" name="Object 7"/>
          <p:cNvGraphicFramePr>
            <a:graphicFrameLocks noChangeAspect="1"/>
          </p:cNvGraphicFramePr>
          <p:nvPr/>
        </p:nvGraphicFramePr>
        <p:xfrm>
          <a:off x="3095625" y="1773238"/>
          <a:ext cx="1163638" cy="1062037"/>
        </p:xfrm>
        <a:graphic>
          <a:graphicData uri="http://schemas.openxmlformats.org/presentationml/2006/ole">
            <p:oleObj spid="_x0000_s4101" name="Equation" r:id="rId6" imgW="431613" imgH="393529" progId="Equation.DSMT4">
              <p:embed/>
            </p:oleObj>
          </a:graphicData>
        </a:graphic>
      </p:graphicFrame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3184525" y="2997200"/>
          <a:ext cx="1163638" cy="1130300"/>
        </p:xfrm>
        <a:graphic>
          <a:graphicData uri="http://schemas.openxmlformats.org/presentationml/2006/ole">
            <p:oleObj spid="_x0000_s4102" name="Equation" r:id="rId7" imgW="431613" imgH="418918" progId="Equation.DSMT4">
              <p:embed/>
            </p:oleObj>
          </a:graphicData>
        </a:graphic>
      </p:graphicFrame>
      <p:graphicFrame>
        <p:nvGraphicFramePr>
          <p:cNvPr id="37897" name="Object 9"/>
          <p:cNvGraphicFramePr>
            <a:graphicFrameLocks noChangeAspect="1"/>
          </p:cNvGraphicFramePr>
          <p:nvPr/>
        </p:nvGraphicFramePr>
        <p:xfrm>
          <a:off x="684213" y="4365625"/>
          <a:ext cx="547687" cy="1062038"/>
        </p:xfrm>
        <a:graphic>
          <a:graphicData uri="http://schemas.openxmlformats.org/presentationml/2006/ole">
            <p:oleObj spid="_x0000_s4103" name="Equation" r:id="rId8" imgW="203112" imgH="393529" progId="Equation.DSMT4">
              <p:embed/>
            </p:oleObj>
          </a:graphicData>
        </a:graphic>
      </p:graphicFrame>
      <p:graphicFrame>
        <p:nvGraphicFramePr>
          <p:cNvPr id="37899" name="Object 11"/>
          <p:cNvGraphicFramePr>
            <a:graphicFrameLocks noChangeAspect="1"/>
          </p:cNvGraphicFramePr>
          <p:nvPr/>
        </p:nvGraphicFramePr>
        <p:xfrm>
          <a:off x="4259263" y="1773238"/>
          <a:ext cx="1608137" cy="1062037"/>
        </p:xfrm>
        <a:graphic>
          <a:graphicData uri="http://schemas.openxmlformats.org/presentationml/2006/ole">
            <p:oleObj spid="_x0000_s4104" name="Equation" r:id="rId9" imgW="596641" imgH="393529" progId="Equation.DSMT4">
              <p:embed/>
            </p:oleObj>
          </a:graphicData>
        </a:graphic>
      </p:graphicFrame>
      <p:graphicFrame>
        <p:nvGraphicFramePr>
          <p:cNvPr id="37900" name="Object 12"/>
          <p:cNvGraphicFramePr>
            <a:graphicFrameLocks noChangeAspect="1"/>
          </p:cNvGraphicFramePr>
          <p:nvPr/>
        </p:nvGraphicFramePr>
        <p:xfrm>
          <a:off x="4348163" y="3357563"/>
          <a:ext cx="1231900" cy="481012"/>
        </p:xfrm>
        <a:graphic>
          <a:graphicData uri="http://schemas.openxmlformats.org/presentationml/2006/ole">
            <p:oleObj spid="_x0000_s4105" name="Equation" r:id="rId10" imgW="457002" imgH="177723" progId="Equation.DSMT4">
              <p:embed/>
            </p:oleObj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3132138" y="2924175"/>
            <a:ext cx="1223962" cy="136842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i="1">
                <a:solidFill>
                  <a:srgbClr val="FF0000"/>
                </a:solidFill>
              </a:rPr>
              <a:t>Пример 1:</a:t>
            </a:r>
            <a:r>
              <a:rPr lang="ru-RU" sz="2800" i="1">
                <a:solidFill>
                  <a:srgbClr val="00008E"/>
                </a:solidFill>
              </a:rPr>
              <a:t> Найти значение алгебраической дроби:</a:t>
            </a: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3276600" y="404813"/>
          <a:ext cx="2328863" cy="1198562"/>
        </p:xfrm>
        <a:graphic>
          <a:graphicData uri="http://schemas.openxmlformats.org/presentationml/2006/ole">
            <p:oleObj spid="_x0000_s5123" name="Equation" r:id="rId4" imgW="863225" imgH="444307" progId="Equation.DSMT4">
              <p:embed/>
            </p:oleObj>
          </a:graphicData>
        </a:graphic>
      </p:graphicFrame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0" y="1552575"/>
            <a:ext cx="9144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solidFill>
                  <a:srgbClr val="00008E"/>
                </a:solidFill>
              </a:rPr>
              <a:t>если: а) </a:t>
            </a:r>
            <a:r>
              <a:rPr lang="ru-RU" sz="3200" i="1">
                <a:latin typeface="Times New Roman" pitchFamily="18" charset="0"/>
              </a:rPr>
              <a:t>а=2, </a:t>
            </a:r>
            <a:r>
              <a:rPr lang="en-US" sz="3200" i="1">
                <a:latin typeface="Times New Roman" pitchFamily="18" charset="0"/>
              </a:rPr>
              <a:t>b</a:t>
            </a:r>
            <a:r>
              <a:rPr lang="ru-RU" sz="3200" i="1">
                <a:latin typeface="Times New Roman" pitchFamily="18" charset="0"/>
              </a:rPr>
              <a:t>=1</a:t>
            </a:r>
            <a:r>
              <a:rPr lang="ru-RU" sz="2800" i="1">
                <a:solidFill>
                  <a:srgbClr val="00008E"/>
                </a:solidFill>
              </a:rPr>
              <a:t>;  б) </a:t>
            </a:r>
            <a:r>
              <a:rPr lang="ru-RU" sz="3200" i="1">
                <a:latin typeface="Times New Roman" pitchFamily="18" charset="0"/>
              </a:rPr>
              <a:t>а=5, </a:t>
            </a:r>
            <a:r>
              <a:rPr lang="en-US" sz="3200" i="1">
                <a:latin typeface="Times New Roman" pitchFamily="18" charset="0"/>
              </a:rPr>
              <a:t>b</a:t>
            </a:r>
            <a:r>
              <a:rPr lang="ru-RU" sz="3200" i="1">
                <a:latin typeface="Times New Roman" pitchFamily="18" charset="0"/>
              </a:rPr>
              <a:t>=0</a:t>
            </a:r>
            <a:r>
              <a:rPr lang="ru-RU" sz="3200" i="1">
                <a:solidFill>
                  <a:srgbClr val="00008E"/>
                </a:solidFill>
                <a:latin typeface="Times New Roman" pitchFamily="18" charset="0"/>
              </a:rPr>
              <a:t>;</a:t>
            </a:r>
            <a:r>
              <a:rPr lang="ru-RU" sz="2800" i="1">
                <a:solidFill>
                  <a:srgbClr val="00008E"/>
                </a:solidFill>
              </a:rPr>
              <a:t>  в) </a:t>
            </a:r>
            <a:r>
              <a:rPr lang="ru-RU" sz="3200" i="1">
                <a:latin typeface="Times New Roman" pitchFamily="18" charset="0"/>
              </a:rPr>
              <a:t>а=4, </a:t>
            </a:r>
            <a:r>
              <a:rPr lang="en-US" sz="3200" i="1">
                <a:latin typeface="Times New Roman" pitchFamily="18" charset="0"/>
              </a:rPr>
              <a:t>b=4</a:t>
            </a:r>
            <a:r>
              <a:rPr lang="en-US" sz="3200" i="1">
                <a:solidFill>
                  <a:srgbClr val="00008E"/>
                </a:solidFill>
                <a:latin typeface="Times New Roman" pitchFamily="18" charset="0"/>
              </a:rPr>
              <a:t>.</a:t>
            </a:r>
            <a:endParaRPr lang="ru-RU" sz="3200" i="1">
              <a:solidFill>
                <a:srgbClr val="00008E"/>
              </a:solidFill>
              <a:latin typeface="Times New Roman" pitchFamily="18" charset="0"/>
            </a:endParaRP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0" y="2611438"/>
            <a:ext cx="27003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solidFill>
                  <a:srgbClr val="00008E"/>
                </a:solidFill>
              </a:rPr>
              <a:t>а) </a:t>
            </a:r>
            <a:r>
              <a:rPr lang="ru-RU" sz="2800" i="1">
                <a:latin typeface="Times New Roman" pitchFamily="18" charset="0"/>
              </a:rPr>
              <a:t>а=2, </a:t>
            </a:r>
            <a:r>
              <a:rPr lang="en-US" sz="2800" i="1">
                <a:latin typeface="Times New Roman" pitchFamily="18" charset="0"/>
              </a:rPr>
              <a:t>b</a:t>
            </a:r>
            <a:r>
              <a:rPr lang="ru-RU" sz="2800" i="1">
                <a:latin typeface="Times New Roman" pitchFamily="18" charset="0"/>
              </a:rPr>
              <a:t>=1</a:t>
            </a: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40974" name="Object 14"/>
          <p:cNvGraphicFramePr>
            <a:graphicFrameLocks noChangeAspect="1"/>
          </p:cNvGraphicFramePr>
          <p:nvPr/>
        </p:nvGraphicFramePr>
        <p:xfrm>
          <a:off x="107950" y="3311525"/>
          <a:ext cx="2636838" cy="1198563"/>
        </p:xfrm>
        <a:graphic>
          <a:graphicData uri="http://schemas.openxmlformats.org/presentationml/2006/ole">
            <p:oleObj spid="_x0000_s5126" name="Equation" r:id="rId5" imgW="977476" imgH="444307" progId="Equation.DSMT4">
              <p:embed/>
            </p:oleObj>
          </a:graphicData>
        </a:graphic>
      </p:graphicFrame>
      <p:graphicFrame>
        <p:nvGraphicFramePr>
          <p:cNvPr id="40975" name="Object 15"/>
          <p:cNvGraphicFramePr>
            <a:graphicFrameLocks noChangeAspect="1"/>
          </p:cNvGraphicFramePr>
          <p:nvPr/>
        </p:nvGraphicFramePr>
        <p:xfrm>
          <a:off x="2700338" y="3286125"/>
          <a:ext cx="2878137" cy="1198563"/>
        </p:xfrm>
        <a:graphic>
          <a:graphicData uri="http://schemas.openxmlformats.org/presentationml/2006/ole">
            <p:oleObj spid="_x0000_s5127" name="Equation" r:id="rId6" imgW="1066337" imgH="444307" progId="Equation.DSMT4">
              <p:embed/>
            </p:oleObj>
          </a:graphicData>
        </a:graphic>
      </p:graphicFrame>
      <p:graphicFrame>
        <p:nvGraphicFramePr>
          <p:cNvPr id="40977" name="Object 17"/>
          <p:cNvGraphicFramePr>
            <a:graphicFrameLocks noChangeAspect="1"/>
          </p:cNvGraphicFramePr>
          <p:nvPr/>
        </p:nvGraphicFramePr>
        <p:xfrm>
          <a:off x="6227763" y="3646488"/>
          <a:ext cx="409575" cy="477837"/>
        </p:xfrm>
        <a:graphic>
          <a:graphicData uri="http://schemas.openxmlformats.org/presentationml/2006/ole">
            <p:oleObj spid="_x0000_s5128" name="Equation" r:id="rId7" imgW="152202" imgH="177569" progId="Equation.DSMT4">
              <p:embed/>
            </p:oleObj>
          </a:graphicData>
        </a:graphic>
      </p:graphicFrame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71438" y="4510088"/>
            <a:ext cx="2700337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solidFill>
                  <a:srgbClr val="00008E"/>
                </a:solidFill>
              </a:rPr>
              <a:t>б)</a:t>
            </a: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 </a:t>
            </a:r>
            <a:r>
              <a:rPr lang="ru-RU" sz="2800" i="1">
                <a:latin typeface="Times New Roman" pitchFamily="18" charset="0"/>
              </a:rPr>
              <a:t>а=5, </a:t>
            </a:r>
            <a:r>
              <a:rPr lang="en-US" sz="2800" i="1">
                <a:latin typeface="Times New Roman" pitchFamily="18" charset="0"/>
              </a:rPr>
              <a:t>b</a:t>
            </a:r>
            <a:r>
              <a:rPr lang="ru-RU" sz="2800" i="1">
                <a:latin typeface="Times New Roman" pitchFamily="18" charset="0"/>
              </a:rPr>
              <a:t>=0</a:t>
            </a: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40979" name="Object 19"/>
          <p:cNvGraphicFramePr>
            <a:graphicFrameLocks noChangeAspect="1"/>
          </p:cNvGraphicFramePr>
          <p:nvPr/>
        </p:nvGraphicFramePr>
        <p:xfrm>
          <a:off x="63500" y="5183188"/>
          <a:ext cx="2636838" cy="1198562"/>
        </p:xfrm>
        <a:graphic>
          <a:graphicData uri="http://schemas.openxmlformats.org/presentationml/2006/ole">
            <p:oleObj spid="_x0000_s5130" name="Equation" r:id="rId8" imgW="977476" imgH="444307" progId="Equation.DSMT4">
              <p:embed/>
            </p:oleObj>
          </a:graphicData>
        </a:graphic>
      </p:graphicFrame>
      <p:graphicFrame>
        <p:nvGraphicFramePr>
          <p:cNvPr id="40980" name="Object 20"/>
          <p:cNvGraphicFramePr>
            <a:graphicFrameLocks noChangeAspect="1"/>
          </p:cNvGraphicFramePr>
          <p:nvPr/>
        </p:nvGraphicFramePr>
        <p:xfrm>
          <a:off x="2649538" y="5183188"/>
          <a:ext cx="2981325" cy="1198562"/>
        </p:xfrm>
        <a:graphic>
          <a:graphicData uri="http://schemas.openxmlformats.org/presentationml/2006/ole">
            <p:oleObj spid="_x0000_s5131" name="Equation" r:id="rId9" imgW="1104900" imgH="444500" progId="Equation.DSMT4">
              <p:embed/>
            </p:oleObj>
          </a:graphicData>
        </a:graphic>
      </p:graphicFrame>
      <p:graphicFrame>
        <p:nvGraphicFramePr>
          <p:cNvPr id="40981" name="Object 21"/>
          <p:cNvGraphicFramePr>
            <a:graphicFrameLocks noChangeAspect="1"/>
          </p:cNvGraphicFramePr>
          <p:nvPr/>
        </p:nvGraphicFramePr>
        <p:xfrm>
          <a:off x="5541963" y="5254625"/>
          <a:ext cx="2054225" cy="1060450"/>
        </p:xfrm>
        <a:graphic>
          <a:graphicData uri="http://schemas.openxmlformats.org/presentationml/2006/ole">
            <p:oleObj spid="_x0000_s5132" name="Equation" r:id="rId10" imgW="761669" imgH="393529" progId="Equation.DSMT4">
              <p:embed/>
            </p:oleObj>
          </a:graphicData>
        </a:graphic>
      </p:graphicFrame>
      <p:graphicFrame>
        <p:nvGraphicFramePr>
          <p:cNvPr id="40982" name="Object 22"/>
          <p:cNvGraphicFramePr>
            <a:graphicFrameLocks noChangeAspect="1"/>
          </p:cNvGraphicFramePr>
          <p:nvPr/>
        </p:nvGraphicFramePr>
        <p:xfrm>
          <a:off x="7596188" y="5543550"/>
          <a:ext cx="376237" cy="477838"/>
        </p:xfrm>
        <a:graphic>
          <a:graphicData uri="http://schemas.openxmlformats.org/presentationml/2006/ole">
            <p:oleObj spid="_x0000_s5133" name="Equation" r:id="rId11" imgW="139579" imgH="177646" progId="Equation.DSMT4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-36513" y="2133600"/>
            <a:ext cx="216058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i="1">
                <a:solidFill>
                  <a:srgbClr val="FF0000"/>
                </a:solidFill>
              </a:rPr>
              <a:t>Решение:</a:t>
            </a:r>
            <a:endParaRPr lang="ru-RU" sz="2800" i="1">
              <a:solidFill>
                <a:srgbClr val="00008E"/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5495925" y="3357563"/>
          <a:ext cx="731838" cy="1079500"/>
        </p:xfrm>
        <a:graphic>
          <a:graphicData uri="http://schemas.openxmlformats.org/presentationml/2006/ole">
            <p:oleObj spid="_x0000_s5135" name="Формула" r:id="rId12" imgW="266469" imgH="393359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3" grpId="0"/>
      <p:bldP spid="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8"/>
          <p:cNvSpPr txBox="1">
            <a:spLocks noChangeArrowheads="1"/>
          </p:cNvSpPr>
          <p:nvPr/>
        </p:nvSpPr>
        <p:spPr bwMode="auto">
          <a:xfrm>
            <a:off x="0" y="0"/>
            <a:ext cx="91440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i="1">
                <a:solidFill>
                  <a:srgbClr val="EE1504"/>
                </a:solidFill>
              </a:rPr>
              <a:t>Пример 1: </a:t>
            </a:r>
            <a:r>
              <a:rPr lang="ru-RU" sz="2800" i="1">
                <a:solidFill>
                  <a:srgbClr val="00008E"/>
                </a:solidFill>
              </a:rPr>
              <a:t>Найти значение алгебраической дроби:</a:t>
            </a:r>
          </a:p>
        </p:txBody>
      </p: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3276600" y="404813"/>
          <a:ext cx="2328863" cy="1198562"/>
        </p:xfrm>
        <a:graphic>
          <a:graphicData uri="http://schemas.openxmlformats.org/presentationml/2006/ole">
            <p:oleObj spid="_x0000_s6147" name="Equation" r:id="rId4" imgW="863225" imgH="444307" progId="Equation.DSMT4">
              <p:embed/>
            </p:oleObj>
          </a:graphicData>
        </a:graphic>
      </p:graphicFrame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0" y="1484313"/>
            <a:ext cx="270033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solidFill>
                  <a:srgbClr val="00008E"/>
                </a:solidFill>
              </a:rPr>
              <a:t>в)</a:t>
            </a: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 </a:t>
            </a:r>
            <a:r>
              <a:rPr lang="ru-RU" sz="2800" i="1">
                <a:latin typeface="Times New Roman" pitchFamily="18" charset="0"/>
              </a:rPr>
              <a:t>а=4, </a:t>
            </a:r>
            <a:r>
              <a:rPr lang="en-US" sz="2800" i="1">
                <a:latin typeface="Times New Roman" pitchFamily="18" charset="0"/>
              </a:rPr>
              <a:t>b</a:t>
            </a:r>
            <a:r>
              <a:rPr lang="ru-RU" sz="2800" i="1">
                <a:latin typeface="Times New Roman" pitchFamily="18" charset="0"/>
              </a:rPr>
              <a:t>=4:</a:t>
            </a:r>
          </a:p>
        </p:txBody>
      </p:sp>
      <p:graphicFrame>
        <p:nvGraphicFramePr>
          <p:cNvPr id="43026" name="Object 18"/>
          <p:cNvGraphicFramePr>
            <a:graphicFrameLocks noChangeAspect="1"/>
          </p:cNvGraphicFramePr>
          <p:nvPr/>
        </p:nvGraphicFramePr>
        <p:xfrm>
          <a:off x="323850" y="2203450"/>
          <a:ext cx="1608138" cy="546100"/>
        </p:xfrm>
        <a:graphic>
          <a:graphicData uri="http://schemas.openxmlformats.org/presentationml/2006/ole">
            <p:oleObj spid="_x0000_s6149" name="Equation" r:id="rId5" imgW="596641" imgH="203112" progId="Equation.DSMT4">
              <p:embed/>
            </p:oleObj>
          </a:graphicData>
        </a:graphic>
      </p:graphicFrame>
      <p:graphicFrame>
        <p:nvGraphicFramePr>
          <p:cNvPr id="43027" name="Object 19"/>
          <p:cNvGraphicFramePr>
            <a:graphicFrameLocks noChangeAspect="1"/>
          </p:cNvGraphicFramePr>
          <p:nvPr/>
        </p:nvGraphicFramePr>
        <p:xfrm>
          <a:off x="2625725" y="1916113"/>
          <a:ext cx="2328863" cy="1198562"/>
        </p:xfrm>
        <a:graphic>
          <a:graphicData uri="http://schemas.openxmlformats.org/presentationml/2006/ole">
            <p:oleObj spid="_x0000_s6150" name="Equation" r:id="rId6" imgW="863225" imgH="444307" progId="Equation.DSMT4">
              <p:embed/>
            </p:oleObj>
          </a:graphicData>
        </a:graphic>
      </p:graphicFrame>
      <p:sp>
        <p:nvSpPr>
          <p:cNvPr id="43028" name="Line 20"/>
          <p:cNvSpPr>
            <a:spLocks noChangeShapeType="1"/>
          </p:cNvSpPr>
          <p:nvPr/>
        </p:nvSpPr>
        <p:spPr bwMode="auto">
          <a:xfrm>
            <a:off x="2698750" y="3140075"/>
            <a:ext cx="20875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3029" name="Object 21"/>
          <p:cNvGraphicFramePr>
            <a:graphicFrameLocks noChangeAspect="1"/>
          </p:cNvGraphicFramePr>
          <p:nvPr/>
        </p:nvGraphicFramePr>
        <p:xfrm>
          <a:off x="4859338" y="2636838"/>
          <a:ext cx="649287" cy="477837"/>
        </p:xfrm>
        <a:graphic>
          <a:graphicData uri="http://schemas.openxmlformats.org/presentationml/2006/ole">
            <p:oleObj spid="_x0000_s6152" name="Equation" r:id="rId7" imgW="241091" imgH="177646" progId="Equation.DSMT4">
              <p:embed/>
            </p:oleObj>
          </a:graphicData>
        </a:graphic>
      </p:graphicFrame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5724525" y="2133600"/>
            <a:ext cx="3348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00008E"/>
                </a:solidFill>
              </a:rPr>
              <a:t>На 0 делить нельзя!</a:t>
            </a:r>
            <a:endParaRPr lang="ru-RU" sz="2800" i="1">
              <a:solidFill>
                <a:srgbClr val="00008E"/>
              </a:solidFill>
              <a:latin typeface="Times New Roman" pitchFamily="18" charset="0"/>
            </a:endParaRPr>
          </a:p>
        </p:txBody>
      </p:sp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0" y="3357563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D0260A"/>
                </a:solidFill>
              </a:rPr>
              <a:t>Переменные</a:t>
            </a:r>
            <a:r>
              <a:rPr lang="ru-RU" sz="2800" i="1">
                <a:solidFill>
                  <a:srgbClr val="006C31"/>
                </a:solidFill>
              </a:rPr>
              <a:t>, входящие в состав алгебраической дроби, </a:t>
            </a:r>
            <a:r>
              <a:rPr lang="ru-RU" sz="2800" i="1">
                <a:solidFill>
                  <a:srgbClr val="D0260A"/>
                </a:solidFill>
              </a:rPr>
              <a:t>принимают</a:t>
            </a:r>
            <a:r>
              <a:rPr lang="ru-RU" sz="2800" i="1">
                <a:solidFill>
                  <a:srgbClr val="006C31"/>
                </a:solidFill>
              </a:rPr>
              <a:t> лишь </a:t>
            </a:r>
            <a:r>
              <a:rPr lang="ru-RU" sz="2800" i="1">
                <a:solidFill>
                  <a:srgbClr val="D0260A"/>
                </a:solidFill>
              </a:rPr>
              <a:t>допустимые значения</a:t>
            </a:r>
            <a:r>
              <a:rPr lang="ru-RU" sz="2800" i="1">
                <a:solidFill>
                  <a:srgbClr val="006C31"/>
                </a:solidFill>
              </a:rPr>
              <a:t>, </a:t>
            </a:r>
            <a:br>
              <a:rPr lang="ru-RU" sz="2800" i="1">
                <a:solidFill>
                  <a:srgbClr val="006C31"/>
                </a:solidFill>
              </a:rPr>
            </a:br>
            <a:r>
              <a:rPr lang="ru-RU" sz="2800" i="1">
                <a:solidFill>
                  <a:srgbClr val="006C31"/>
                </a:solidFill>
              </a:rPr>
              <a:t>т.е. такие значения, при которых </a:t>
            </a:r>
            <a:br>
              <a:rPr lang="ru-RU" sz="2800" i="1">
                <a:solidFill>
                  <a:srgbClr val="006C31"/>
                </a:solidFill>
              </a:rPr>
            </a:br>
            <a:r>
              <a:rPr lang="ru-RU" sz="2800" i="1">
                <a:solidFill>
                  <a:srgbClr val="D0260A"/>
                </a:solidFill>
              </a:rPr>
              <a:t>знаменатель дроби не обращается в нуль</a:t>
            </a:r>
            <a:endParaRPr lang="ru-RU" sz="2800" i="1">
              <a:solidFill>
                <a:srgbClr val="D0260A"/>
              </a:solidFill>
              <a:latin typeface="Times New Roman" pitchFamily="18" charset="0"/>
            </a:endParaRPr>
          </a:p>
        </p:txBody>
      </p:sp>
      <p:sp>
        <p:nvSpPr>
          <p:cNvPr id="5" name="TextBox 18"/>
          <p:cNvSpPr txBox="1">
            <a:spLocks noChangeArrowheads="1"/>
          </p:cNvSpPr>
          <p:nvPr/>
        </p:nvSpPr>
        <p:spPr bwMode="auto">
          <a:xfrm>
            <a:off x="0" y="4941888"/>
            <a:ext cx="21955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solidFill>
                  <a:srgbClr val="00008E"/>
                </a:solidFill>
              </a:rPr>
              <a:t>Замечание.</a:t>
            </a:r>
          </a:p>
        </p:txBody>
      </p:sp>
      <p:graphicFrame>
        <p:nvGraphicFramePr>
          <p:cNvPr id="43041" name="Object 33"/>
          <p:cNvGraphicFramePr>
            <a:graphicFrameLocks noChangeAspect="1"/>
          </p:cNvGraphicFramePr>
          <p:nvPr/>
        </p:nvGraphicFramePr>
        <p:xfrm>
          <a:off x="1331913" y="5346700"/>
          <a:ext cx="2328862" cy="1198563"/>
        </p:xfrm>
        <a:graphic>
          <a:graphicData uri="http://schemas.openxmlformats.org/presentationml/2006/ole">
            <p:oleObj spid="_x0000_s6156" name="Equation" r:id="rId8" imgW="863225" imgH="444307" progId="Equation.DSMT4">
              <p:embed/>
            </p:oleObj>
          </a:graphicData>
        </a:graphic>
      </p:graphicFrame>
      <p:graphicFrame>
        <p:nvGraphicFramePr>
          <p:cNvPr id="43042" name="Object 34"/>
          <p:cNvGraphicFramePr>
            <a:graphicFrameLocks noChangeAspect="1"/>
          </p:cNvGraphicFramePr>
          <p:nvPr/>
        </p:nvGraphicFramePr>
        <p:xfrm>
          <a:off x="3635375" y="5300663"/>
          <a:ext cx="2636838" cy="1198562"/>
        </p:xfrm>
        <a:graphic>
          <a:graphicData uri="http://schemas.openxmlformats.org/presentationml/2006/ole">
            <p:oleObj spid="_x0000_s6157" name="Equation" r:id="rId9" imgW="977476" imgH="444307" progId="Equation.DSMT4">
              <p:embed/>
            </p:oleObj>
          </a:graphicData>
        </a:graphic>
      </p:graphicFrame>
      <p:graphicFrame>
        <p:nvGraphicFramePr>
          <p:cNvPr id="43043" name="Object 35"/>
          <p:cNvGraphicFramePr>
            <a:graphicFrameLocks noChangeAspect="1"/>
          </p:cNvGraphicFramePr>
          <p:nvPr/>
        </p:nvGraphicFramePr>
        <p:xfrm>
          <a:off x="6227763" y="5346700"/>
          <a:ext cx="1677987" cy="1130300"/>
        </p:xfrm>
        <a:graphic>
          <a:graphicData uri="http://schemas.openxmlformats.org/presentationml/2006/ole">
            <p:oleObj spid="_x0000_s6158" name="Equation" r:id="rId10" imgW="622030" imgH="418918" progId="Equation.DSMT4">
              <p:embed/>
            </p:oleObj>
          </a:graphicData>
        </a:graphic>
      </p:graphicFrame>
      <p:sp>
        <p:nvSpPr>
          <p:cNvPr id="17" name="Стрелка вправо 16"/>
          <p:cNvSpPr/>
          <p:nvPr/>
        </p:nvSpPr>
        <p:spPr>
          <a:xfrm>
            <a:off x="179388" y="5661025"/>
            <a:ext cx="936625" cy="57626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508625" y="5445125"/>
            <a:ext cx="215900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067175" y="6092825"/>
            <a:ext cx="1081088" cy="2889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028" grpId="0" animBg="1"/>
      <p:bldP spid="3" grpId="0"/>
      <p:bldP spid="4" grpId="0"/>
      <p:bldP spid="5" grpId="0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EE1504"/>
                </a:solidFill>
              </a:rPr>
              <a:t>Пример 2: </a:t>
            </a:r>
            <a:r>
              <a:rPr lang="ru-RU" sz="2800" i="1">
                <a:solidFill>
                  <a:srgbClr val="00008E"/>
                </a:solidFill>
              </a:rPr>
              <a:t>Лодка прошла 10 км по течению реки и 6 км против течения, затратив на весь путь 2 ч. Чему равна собственная скорость лодки, если скорость течения реки равна 2 км/ч?</a:t>
            </a:r>
          </a:p>
        </p:txBody>
      </p:sp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0" y="2278063"/>
            <a:ext cx="91440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uk-UA" sz="2800">
                <a:solidFill>
                  <a:srgbClr val="00008E"/>
                </a:solidFill>
              </a:rPr>
              <a:t>І.</a:t>
            </a:r>
            <a:r>
              <a:rPr lang="ru-RU" sz="2800">
                <a:solidFill>
                  <a:srgbClr val="00008E"/>
                </a:solidFill>
              </a:rPr>
              <a:t> </a:t>
            </a:r>
            <a:r>
              <a:rPr lang="ru-RU" sz="2800" i="1">
                <a:solidFill>
                  <a:srgbClr val="00008E"/>
                </a:solidFill>
              </a:rPr>
              <a:t>Составление математической модели</a:t>
            </a: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107950" y="2778125"/>
            <a:ext cx="1331913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х км/ч</a:t>
            </a:r>
          </a:p>
        </p:txBody>
      </p:sp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1187450" y="2778125"/>
            <a:ext cx="5329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собственная скорость лодки</a:t>
            </a:r>
          </a:p>
        </p:txBody>
      </p:sp>
      <p:sp>
        <p:nvSpPr>
          <p:cNvPr id="5" name="TextBox 18"/>
          <p:cNvSpPr txBox="1">
            <a:spLocks noChangeArrowheads="1"/>
          </p:cNvSpPr>
          <p:nvPr/>
        </p:nvSpPr>
        <p:spPr bwMode="auto">
          <a:xfrm>
            <a:off x="34925" y="3209925"/>
            <a:ext cx="18732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(х+2) км/ч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1979613" y="3209925"/>
            <a:ext cx="5329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скорость лодки по течению</a:t>
            </a: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106363" y="3635375"/>
            <a:ext cx="18732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(х-2) км/ч</a:t>
            </a:r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1979613" y="3668713"/>
            <a:ext cx="59769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скорость лодки против течения</a:t>
            </a:r>
          </a:p>
        </p:txBody>
      </p:sp>
      <p:graphicFrame>
        <p:nvGraphicFramePr>
          <p:cNvPr id="47132" name="Object 28"/>
          <p:cNvGraphicFramePr>
            <a:graphicFrameLocks noChangeAspect="1"/>
          </p:cNvGraphicFramePr>
          <p:nvPr/>
        </p:nvGraphicFramePr>
        <p:xfrm>
          <a:off x="179388" y="4146550"/>
          <a:ext cx="1008062" cy="868363"/>
        </p:xfrm>
        <a:graphic>
          <a:graphicData uri="http://schemas.openxmlformats.org/presentationml/2006/ole">
            <p:oleObj spid="_x0000_s7178" name="Формула" r:id="rId4" imgW="457002" imgH="393529" progId="Equation.3">
              <p:embed/>
            </p:oleObj>
          </a:graphicData>
        </a:graphic>
      </p:graphicFrame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258888" y="4289425"/>
            <a:ext cx="78851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время, затраченное на путь в 10 км по течению</a:t>
            </a:r>
          </a:p>
        </p:txBody>
      </p:sp>
      <p:graphicFrame>
        <p:nvGraphicFramePr>
          <p:cNvPr id="47135" name="Object 31"/>
          <p:cNvGraphicFramePr>
            <a:graphicFrameLocks noChangeAspect="1"/>
          </p:cNvGraphicFramePr>
          <p:nvPr/>
        </p:nvGraphicFramePr>
        <p:xfrm>
          <a:off x="179388" y="4937125"/>
          <a:ext cx="1008062" cy="868363"/>
        </p:xfrm>
        <a:graphic>
          <a:graphicData uri="http://schemas.openxmlformats.org/presentationml/2006/ole">
            <p:oleObj spid="_x0000_s7180" name="Формула" r:id="rId5" imgW="457002" imgH="393529" progId="Equation.3">
              <p:embed/>
            </p:oleObj>
          </a:graphicData>
        </a:graphic>
      </p:graphicFrame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1258888" y="5037138"/>
            <a:ext cx="78851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время, затраченное на путь в 6 км против течения</a:t>
            </a:r>
          </a:p>
        </p:txBody>
      </p:sp>
      <p:graphicFrame>
        <p:nvGraphicFramePr>
          <p:cNvPr id="47137" name="Object 33"/>
          <p:cNvGraphicFramePr>
            <a:graphicFrameLocks noChangeAspect="1"/>
          </p:cNvGraphicFramePr>
          <p:nvPr/>
        </p:nvGraphicFramePr>
        <p:xfrm>
          <a:off x="3167063" y="5729288"/>
          <a:ext cx="2268537" cy="868362"/>
        </p:xfrm>
        <a:graphic>
          <a:graphicData uri="http://schemas.openxmlformats.org/presentationml/2006/ole">
            <p:oleObj spid="_x0000_s7182" name="Формула" r:id="rId6" imgW="1028254" imgH="393529" progId="Equation.3">
              <p:embed/>
            </p:oleObj>
          </a:graphicData>
        </a:graphic>
      </p:graphicFrame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-107950" y="1762125"/>
            <a:ext cx="216058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i="1">
                <a:solidFill>
                  <a:srgbClr val="FF0000"/>
                </a:solidFill>
              </a:rPr>
              <a:t>Решение:</a:t>
            </a:r>
            <a:endParaRPr lang="ru-RU" sz="2800" i="1">
              <a:solidFill>
                <a:srgbClr val="00008E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8"/>
          <p:cNvSpPr txBox="1"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EE1504"/>
                </a:solidFill>
              </a:rPr>
              <a:t>Пример 2: </a:t>
            </a:r>
            <a:r>
              <a:rPr lang="ru-RU" sz="2800" i="1">
                <a:solidFill>
                  <a:srgbClr val="00008E"/>
                </a:solidFill>
              </a:rPr>
              <a:t>Лодка прошла 10 км по течению реки и 6 км против течения, затратив на весь путь 2 ч. Чему равна собственная скорость лодки, если скорость течения реки равна 2 км/ч?</a:t>
            </a:r>
          </a:p>
        </p:txBody>
      </p:sp>
      <p:sp>
        <p:nvSpPr>
          <p:cNvPr id="8197" name="TextBox 18"/>
          <p:cNvSpPr txBox="1">
            <a:spLocks noChangeArrowheads="1"/>
          </p:cNvSpPr>
          <p:nvPr/>
        </p:nvSpPr>
        <p:spPr bwMode="auto">
          <a:xfrm>
            <a:off x="0" y="2278063"/>
            <a:ext cx="9144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uk-UA" sz="2800">
                <a:solidFill>
                  <a:srgbClr val="00008E"/>
                </a:solidFill>
              </a:rPr>
              <a:t>ІІ.</a:t>
            </a:r>
            <a:r>
              <a:rPr lang="ru-RU" sz="2800">
                <a:solidFill>
                  <a:srgbClr val="00008E"/>
                </a:solidFill>
              </a:rPr>
              <a:t> </a:t>
            </a:r>
            <a:r>
              <a:rPr lang="ru-RU" sz="2800" i="1">
                <a:solidFill>
                  <a:srgbClr val="00008E"/>
                </a:solidFill>
              </a:rPr>
              <a:t>Работа с составленной моделью</a:t>
            </a:r>
          </a:p>
        </p:txBody>
      </p:sp>
      <p:sp>
        <p:nvSpPr>
          <p:cNvPr id="8198" name="TextBox 18"/>
          <p:cNvSpPr txBox="1">
            <a:spLocks noChangeArrowheads="1"/>
          </p:cNvSpPr>
          <p:nvPr/>
        </p:nvSpPr>
        <p:spPr bwMode="auto">
          <a:xfrm>
            <a:off x="107950" y="2778125"/>
            <a:ext cx="1331913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х км/ч</a:t>
            </a:r>
          </a:p>
        </p:txBody>
      </p:sp>
      <p:sp>
        <p:nvSpPr>
          <p:cNvPr id="8199" name="TextBox 18"/>
          <p:cNvSpPr txBox="1">
            <a:spLocks noChangeArrowheads="1"/>
          </p:cNvSpPr>
          <p:nvPr/>
        </p:nvSpPr>
        <p:spPr bwMode="auto">
          <a:xfrm>
            <a:off x="1187450" y="2778125"/>
            <a:ext cx="53292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собственная скорость лодки</a:t>
            </a:r>
          </a:p>
        </p:txBody>
      </p:sp>
      <p:sp>
        <p:nvSpPr>
          <p:cNvPr id="8200" name="TextBox 18"/>
          <p:cNvSpPr txBox="1">
            <a:spLocks noChangeArrowheads="1"/>
          </p:cNvSpPr>
          <p:nvPr/>
        </p:nvSpPr>
        <p:spPr bwMode="auto">
          <a:xfrm>
            <a:off x="34925" y="3209925"/>
            <a:ext cx="18732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(х+2) км/ч</a:t>
            </a:r>
          </a:p>
        </p:txBody>
      </p:sp>
      <p:sp>
        <p:nvSpPr>
          <p:cNvPr id="8201" name="TextBox 18"/>
          <p:cNvSpPr txBox="1">
            <a:spLocks noChangeArrowheads="1"/>
          </p:cNvSpPr>
          <p:nvPr/>
        </p:nvSpPr>
        <p:spPr bwMode="auto">
          <a:xfrm>
            <a:off x="1979613" y="3209925"/>
            <a:ext cx="5329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скорость лодки по течению</a:t>
            </a:r>
          </a:p>
        </p:txBody>
      </p:sp>
      <p:sp>
        <p:nvSpPr>
          <p:cNvPr id="8202" name="TextBox 18"/>
          <p:cNvSpPr txBox="1">
            <a:spLocks noChangeArrowheads="1"/>
          </p:cNvSpPr>
          <p:nvPr/>
        </p:nvSpPr>
        <p:spPr bwMode="auto">
          <a:xfrm>
            <a:off x="106363" y="3635375"/>
            <a:ext cx="18732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i="1">
                <a:latin typeface="Times New Roman" pitchFamily="18" charset="0"/>
              </a:rPr>
              <a:t>(х-2) км/ч</a:t>
            </a:r>
          </a:p>
        </p:txBody>
      </p:sp>
      <p:sp>
        <p:nvSpPr>
          <p:cNvPr id="8203" name="TextBox 18"/>
          <p:cNvSpPr txBox="1">
            <a:spLocks noChangeArrowheads="1"/>
          </p:cNvSpPr>
          <p:nvPr/>
        </p:nvSpPr>
        <p:spPr bwMode="auto">
          <a:xfrm>
            <a:off x="1979613" y="3668713"/>
            <a:ext cx="59769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скорость лодки против течения</a:t>
            </a:r>
          </a:p>
        </p:txBody>
      </p:sp>
      <p:graphicFrame>
        <p:nvGraphicFramePr>
          <p:cNvPr id="8204" name="Object 28"/>
          <p:cNvGraphicFramePr>
            <a:graphicFrameLocks noChangeAspect="1"/>
          </p:cNvGraphicFramePr>
          <p:nvPr/>
        </p:nvGraphicFramePr>
        <p:xfrm>
          <a:off x="179388" y="4146550"/>
          <a:ext cx="1008062" cy="868363"/>
        </p:xfrm>
        <a:graphic>
          <a:graphicData uri="http://schemas.openxmlformats.org/presentationml/2006/ole">
            <p:oleObj spid="_x0000_s8204" name="Формула" r:id="rId4" imgW="457002" imgH="393529" progId="Equation.3">
              <p:embed/>
            </p:oleObj>
          </a:graphicData>
        </a:graphic>
      </p:graphicFrame>
      <p:sp>
        <p:nvSpPr>
          <p:cNvPr id="8205" name="TextBox 18"/>
          <p:cNvSpPr txBox="1">
            <a:spLocks noChangeArrowheads="1"/>
          </p:cNvSpPr>
          <p:nvPr/>
        </p:nvSpPr>
        <p:spPr bwMode="auto">
          <a:xfrm>
            <a:off x="1258888" y="4289425"/>
            <a:ext cx="78851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время, затраченное на путь в 10 км по течению</a:t>
            </a:r>
          </a:p>
        </p:txBody>
      </p:sp>
      <p:graphicFrame>
        <p:nvGraphicFramePr>
          <p:cNvPr id="8206" name="Object 31"/>
          <p:cNvGraphicFramePr>
            <a:graphicFrameLocks noChangeAspect="1"/>
          </p:cNvGraphicFramePr>
          <p:nvPr/>
        </p:nvGraphicFramePr>
        <p:xfrm>
          <a:off x="179388" y="4937125"/>
          <a:ext cx="1008062" cy="868363"/>
        </p:xfrm>
        <a:graphic>
          <a:graphicData uri="http://schemas.openxmlformats.org/presentationml/2006/ole">
            <p:oleObj spid="_x0000_s8206" name="Формула" r:id="rId5" imgW="457002" imgH="393529" progId="Equation.3">
              <p:embed/>
            </p:oleObj>
          </a:graphicData>
        </a:graphic>
      </p:graphicFrame>
      <p:sp>
        <p:nvSpPr>
          <p:cNvPr id="8207" name="TextBox 18"/>
          <p:cNvSpPr txBox="1">
            <a:spLocks noChangeArrowheads="1"/>
          </p:cNvSpPr>
          <p:nvPr/>
        </p:nvSpPr>
        <p:spPr bwMode="auto">
          <a:xfrm>
            <a:off x="1258888" y="5037138"/>
            <a:ext cx="78851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2600" i="1">
                <a:solidFill>
                  <a:srgbClr val="00008E"/>
                </a:solidFill>
                <a:latin typeface="Times New Roman" pitchFamily="18" charset="0"/>
              </a:rPr>
              <a:t>- время, затраченное на путь в 6 км против течения</a:t>
            </a:r>
          </a:p>
        </p:txBody>
      </p:sp>
      <p:graphicFrame>
        <p:nvGraphicFramePr>
          <p:cNvPr id="8208" name="Object 33"/>
          <p:cNvGraphicFramePr>
            <a:graphicFrameLocks noChangeAspect="1"/>
          </p:cNvGraphicFramePr>
          <p:nvPr/>
        </p:nvGraphicFramePr>
        <p:xfrm>
          <a:off x="3167063" y="5732463"/>
          <a:ext cx="2268537" cy="868362"/>
        </p:xfrm>
        <a:graphic>
          <a:graphicData uri="http://schemas.openxmlformats.org/presentationml/2006/ole">
            <p:oleObj spid="_x0000_s8208" name="Формула" r:id="rId6" imgW="1028254" imgH="393529" progId="Equation.3">
              <p:embed/>
            </p:oleObj>
          </a:graphicData>
        </a:graphic>
      </p:graphicFrame>
      <p:sp>
        <p:nvSpPr>
          <p:cNvPr id="8209" name="TextBox 30"/>
          <p:cNvSpPr txBox="1">
            <a:spLocks noChangeArrowheads="1"/>
          </p:cNvSpPr>
          <p:nvPr/>
        </p:nvSpPr>
        <p:spPr bwMode="auto">
          <a:xfrm>
            <a:off x="-107950" y="1762125"/>
            <a:ext cx="216058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i="1">
                <a:solidFill>
                  <a:srgbClr val="FF0000"/>
                </a:solidFill>
              </a:rPr>
              <a:t>Решение:</a:t>
            </a:r>
            <a:endParaRPr lang="ru-RU" sz="2800" i="1">
              <a:solidFill>
                <a:srgbClr val="00008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67063" y="5732463"/>
            <a:ext cx="1765300" cy="9493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87786715bb7f1c7a358c1a684be96fd391332"/>
  <p:tag name="ISPRING_RESOURCE_PATHS_HASH_2" val="1332a4a8cf9cbef24fb9932ccc3baf90a63c7b5f"/>
</p:tagLst>
</file>

<file path=ppt/theme/theme1.xml><?xml version="1.0" encoding="utf-8"?>
<a:theme xmlns:a="http://schemas.openxmlformats.org/drawingml/2006/main" name="пробная презентац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пробная презентация</Template>
  <TotalTime>2267</TotalTime>
  <Words>299</Words>
  <Application>Microsoft Office PowerPoint</Application>
  <PresentationFormat>Экран (4:3)</PresentationFormat>
  <Paragraphs>45</Paragraphs>
  <Slides>7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Adobe Fangsong Std R</vt:lpstr>
      <vt:lpstr>Candara</vt:lpstr>
      <vt:lpstr>Bookman Old Style</vt:lpstr>
      <vt:lpstr>Times New Roman</vt:lpstr>
      <vt:lpstr>пробная презентация</vt:lpstr>
      <vt:lpstr>MathType 6.0 Equation</vt:lpstr>
      <vt:lpstr>Microsoft Equation 3.0</vt:lpstr>
      <vt:lpstr>АЛГЕБРАИЧЕСКИЕ ДРОБИ. ОСНОВНЫЕ ПОНЯТИЯ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Отрезок.  Длина отрезка. Треугольник</dc:title>
  <dc:creator>Intel</dc:creator>
  <cp:lastModifiedBy>мой</cp:lastModifiedBy>
  <cp:revision>178</cp:revision>
  <dcterms:created xsi:type="dcterms:W3CDTF">2011-10-10T07:18:51Z</dcterms:created>
  <dcterms:modified xsi:type="dcterms:W3CDTF">2017-08-27T14:05:56Z</dcterms:modified>
</cp:coreProperties>
</file>