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6" r:id="rId3"/>
    <p:sldId id="274" r:id="rId4"/>
    <p:sldId id="275" r:id="rId5"/>
    <p:sldId id="277" r:id="rId6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EE1504"/>
    <a:srgbClr val="17AD50"/>
    <a:srgbClr val="00008E"/>
    <a:srgbClr val="006C31"/>
    <a:srgbClr val="05E18D"/>
    <a:srgbClr val="07F99D"/>
    <a:srgbClr val="D0260A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5.wmf"/><Relationship Id="rId21" Type="http://schemas.openxmlformats.org/officeDocument/2006/relationships/image" Target="../media/image23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20" Type="http://schemas.openxmlformats.org/officeDocument/2006/relationships/image" Target="../media/image22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19" Type="http://schemas.openxmlformats.org/officeDocument/2006/relationships/image" Target="../media/image21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E0FC07-6154-4903-B421-F20E9DB4737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CB5CDDA-6A20-4718-82FB-EFCD807D5CF0}" type="slidenum">
              <a:rPr lang="ru-RU" sz="1200"/>
              <a:pPr algn="r" eaLnBrk="1" hangingPunct="1"/>
              <a:t>2</a:t>
            </a:fld>
            <a:endParaRPr lang="ru-RU" sz="1200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1B98830-6793-4C96-B38A-B45E701A980E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47C4789-40A8-4438-9E20-2E9FB36E73BA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E143F05-853C-4163-B01E-0A48CD9D5975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be-BY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55D05-746C-4EAF-82C6-7E78901EC0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581FDB-C89F-45F7-9BA7-A7C2B8FDDA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D1ADB9-7355-4D6A-9CE2-CEC32407FE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323A78-D977-468C-8131-2BE033C949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35ABBE-30BC-4E91-9749-58F350EC7C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7A903-C8DF-43BC-92C5-D8C73DF8F1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3C3CBF-E3A3-4898-8E93-962E55A65E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0C772C-BD72-4E3D-A073-3113FEFF36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5B22F-6B58-4E65-9FE5-3F9F135A98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42A0B-9F35-449D-9A55-3746F2BC4D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C767B9-C1F1-44FA-BFD9-349F7FEF54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5AE0ADC-59AD-4972-9A05-EE3E94912E7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2.bin"/><Relationship Id="rId18" Type="http://schemas.openxmlformats.org/officeDocument/2006/relationships/oleObject" Target="../embeddings/oleObject17.bin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24" Type="http://schemas.openxmlformats.org/officeDocument/2006/relationships/oleObject" Target="../embeddings/oleObject23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14.bin"/><Relationship Id="rId23" Type="http://schemas.openxmlformats.org/officeDocument/2006/relationships/oleObject" Target="../embeddings/oleObject22.bin"/><Relationship Id="rId10" Type="http://schemas.openxmlformats.org/officeDocument/2006/relationships/oleObject" Target="../embeddings/oleObject9.bin"/><Relationship Id="rId19" Type="http://schemas.openxmlformats.org/officeDocument/2006/relationships/oleObject" Target="../embeddings/oleObject18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2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773238"/>
            <a:ext cx="7847012" cy="2593975"/>
          </a:xfrm>
        </p:spPr>
        <p:txBody>
          <a:bodyPr/>
          <a:lstStyle/>
          <a:p>
            <a:pPr eaLnBrk="1" hangingPunct="1">
              <a:defRPr/>
            </a:pPr>
            <a:r>
              <a:rPr lang="ru-RU" sz="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ОСНОВНОЕ СВОЙСТВО АЛГЕБРАИЧЕСКОЙ ДРОБИ</a:t>
            </a:r>
          </a:p>
        </p:txBody>
      </p:sp>
      <p:sp>
        <p:nvSpPr>
          <p:cNvPr id="3075" name="TextBox 46"/>
          <p:cNvSpPr txBox="1">
            <a:spLocks noChangeArrowheads="1"/>
          </p:cNvSpPr>
          <p:nvPr/>
        </p:nvSpPr>
        <p:spPr bwMode="auto">
          <a:xfrm>
            <a:off x="6261100" y="6503988"/>
            <a:ext cx="2954338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1700" b="1" dirty="0" smtClean="0">
                <a:solidFill>
                  <a:srgbClr val="00B050"/>
                </a:solidFill>
                <a:latin typeface="Adobe Fangsong Std R" pitchFamily="18" charset="-128"/>
                <a:ea typeface="Adobe Fangsong Std R" pitchFamily="18" charset="-128"/>
              </a:rPr>
              <a:t>МБОУ «СОШ №80»</a:t>
            </a:r>
            <a:endParaRPr lang="ru-RU" sz="1700" b="1" dirty="0">
              <a:solidFill>
                <a:srgbClr val="00B050"/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0" y="6488113"/>
            <a:ext cx="2928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Adobe Fangsong Std R" pitchFamily="18" charset="-128"/>
                <a:cs typeface="Arial" pitchFamily="34" charset="0"/>
              </a:rPr>
              <a:t>Марина Комарова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  <a:ea typeface="Adobe Fangsong Std R" pitchFamily="18" charset="-128"/>
              <a:cs typeface="Arial" pitchFamily="34" charset="0"/>
            </a:endParaRPr>
          </a:p>
        </p:txBody>
      </p:sp>
    </p:spTree>
  </p:cSld>
  <p:clrMapOvr>
    <a:masterClrMapping/>
  </p:clrMapOvr>
  <p:transition spd="med" advTm="519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404813"/>
            <a:ext cx="914400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5000"/>
              </a:lnSpc>
            </a:pPr>
            <a:r>
              <a:rPr lang="ru-RU" sz="2800" i="1">
                <a:solidFill>
                  <a:srgbClr val="006C31"/>
                </a:solidFill>
                <a:latin typeface="Times New Roman" pitchFamily="18" charset="0"/>
              </a:rPr>
              <a:t>Значение обыкновенной дроби не изменится,</a:t>
            </a:r>
            <a:br>
              <a:rPr lang="ru-RU" sz="2800" i="1">
                <a:solidFill>
                  <a:srgbClr val="006C31"/>
                </a:solidFill>
                <a:latin typeface="Times New Roman" pitchFamily="18" charset="0"/>
              </a:rPr>
            </a:br>
            <a:r>
              <a:rPr lang="ru-RU" sz="2800" i="1">
                <a:solidFill>
                  <a:srgbClr val="006C31"/>
                </a:solidFill>
                <a:latin typeface="Times New Roman" pitchFamily="18" charset="0"/>
              </a:rPr>
              <a:t> если ее числитель и знаменатель одновременно  умножить или разделить</a:t>
            </a:r>
          </a:p>
          <a:p>
            <a:pPr algn="ctr" eaLnBrk="1" hangingPunct="1">
              <a:lnSpc>
                <a:spcPct val="95000"/>
              </a:lnSpc>
            </a:pPr>
            <a:r>
              <a:rPr lang="ru-RU" sz="2800" i="1">
                <a:solidFill>
                  <a:srgbClr val="006C31"/>
                </a:solidFill>
                <a:latin typeface="Times New Roman" pitchFamily="18" charset="0"/>
              </a:rPr>
              <a:t> на одно и то же отличное от нуля число.</a:t>
            </a:r>
          </a:p>
        </p:txBody>
      </p:sp>
      <p:graphicFrame>
        <p:nvGraphicFramePr>
          <p:cNvPr id="40990" name="Object 30"/>
          <p:cNvGraphicFramePr>
            <a:graphicFrameLocks noChangeAspect="1"/>
          </p:cNvGraphicFramePr>
          <p:nvPr/>
        </p:nvGraphicFramePr>
        <p:xfrm>
          <a:off x="611188" y="2609850"/>
          <a:ext cx="1027112" cy="860425"/>
        </p:xfrm>
        <a:graphic>
          <a:graphicData uri="http://schemas.openxmlformats.org/presentationml/2006/ole">
            <p:oleObj spid="_x0000_s5123" name="Формула" r:id="rId4" imgW="469696" imgH="393529" progId="Equation.3">
              <p:embed/>
            </p:oleObj>
          </a:graphicData>
        </a:graphic>
      </p:graphicFrame>
      <p:graphicFrame>
        <p:nvGraphicFramePr>
          <p:cNvPr id="40991" name="Object 31"/>
          <p:cNvGraphicFramePr>
            <a:graphicFrameLocks noChangeAspect="1"/>
          </p:cNvGraphicFramePr>
          <p:nvPr/>
        </p:nvGraphicFramePr>
        <p:xfrm>
          <a:off x="539750" y="4121150"/>
          <a:ext cx="1054100" cy="860425"/>
        </p:xfrm>
        <a:graphic>
          <a:graphicData uri="http://schemas.openxmlformats.org/presentationml/2006/ole">
            <p:oleObj spid="_x0000_s5124" name="Формула" r:id="rId5" imgW="482391" imgH="393529" progId="Equation.3">
              <p:embed/>
            </p:oleObj>
          </a:graphicData>
        </a:graphic>
      </p:graphicFrame>
      <p:sp>
        <p:nvSpPr>
          <p:cNvPr id="2" name="TextBox 18"/>
          <p:cNvSpPr txBox="1">
            <a:spLocks noChangeArrowheads="1"/>
          </p:cNvSpPr>
          <p:nvPr/>
        </p:nvSpPr>
        <p:spPr bwMode="auto">
          <a:xfrm>
            <a:off x="1476375" y="2681288"/>
            <a:ext cx="7308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5000"/>
              </a:lnSpc>
            </a:pPr>
            <a:r>
              <a:rPr lang="ru-RU" sz="2800" i="1">
                <a:solidFill>
                  <a:srgbClr val="00008E"/>
                </a:solidFill>
                <a:latin typeface="Times New Roman" pitchFamily="18" charset="0"/>
              </a:rPr>
              <a:t>числитель и знаменатель умножены на 4; дробь не изменилась</a:t>
            </a: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1547813" y="4152900"/>
            <a:ext cx="7308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5000"/>
              </a:lnSpc>
            </a:pPr>
            <a:r>
              <a:rPr lang="ru-RU" sz="2800" i="1">
                <a:solidFill>
                  <a:srgbClr val="00008E"/>
                </a:solidFill>
                <a:latin typeface="Times New Roman" pitchFamily="18" charset="0"/>
              </a:rPr>
              <a:t>числитель и знаменатель разделены на 11; дробь не изменилась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527050"/>
            <a:ext cx="91440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200" i="1" dirty="0" smtClean="0">
                <a:solidFill>
                  <a:srgbClr val="EE150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Алгебраическая дробь</a:t>
            </a:r>
            <a:r>
              <a:rPr lang="ru-RU" sz="2200" i="1" dirty="0" smtClean="0">
                <a:solidFill>
                  <a:srgbClr val="00008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200" i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— это в определенном смысле обобщение обыкновенной  дроби; над алгебраическими дробями можно осуществлять преобразования, аналогичные тем, которые мы только что указали для обыкновенных дробей.</a:t>
            </a:r>
            <a:r>
              <a:rPr lang="ru-RU" sz="2400" i="1" dirty="0" smtClean="0">
                <a:solidFill>
                  <a:srgbClr val="006C31"/>
                </a:solidFill>
              </a:rPr>
              <a:t> </a:t>
            </a:r>
            <a:endParaRPr lang="ru-RU" sz="2400" i="1" dirty="0" smtClean="0">
              <a:solidFill>
                <a:srgbClr val="006C3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71438" y="3135313"/>
            <a:ext cx="91440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ru-RU" sz="2600" i="1" dirty="0" smtClean="0">
                <a:solidFill>
                  <a:srgbClr val="00008E"/>
                </a:solidFill>
                <a:latin typeface="Times New Roman" pitchFamily="18" charset="0"/>
              </a:rPr>
              <a:t> И числитель и знаменатель алгебраической дроби можно разделить на один и тот же многочлен(в частности, на один и тот же одночлен, на одно и то же отличное от нуля число); это — тождественное преобразование заданной алгебраической дроби, его называют </a:t>
            </a:r>
            <a:r>
              <a:rPr lang="ru-RU" sz="2600" b="1" i="1" dirty="0" smtClean="0">
                <a:solidFill>
                  <a:srgbClr val="0000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сокращением алгебраической дроби</a:t>
            </a:r>
            <a:r>
              <a:rPr lang="ru-RU" sz="2600" i="1" dirty="0" smtClean="0">
                <a:solidFill>
                  <a:srgbClr val="00008E"/>
                </a:solidFill>
                <a:latin typeface="Times New Roman" pitchFamily="18" charset="0"/>
              </a:rPr>
              <a:t>.</a:t>
            </a:r>
            <a:r>
              <a:rPr lang="ru-RU" sz="2800" i="1" dirty="0" smtClean="0">
                <a:solidFill>
                  <a:srgbClr val="00008E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0" y="256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i="1">
                <a:solidFill>
                  <a:srgbClr val="D0260A"/>
                </a:solidFill>
              </a:rPr>
              <a:t>ОСНОВНОЕ СВОЙСТВО АЛГЕБРАИЧЕСКОЙ ДРОБИ</a:t>
            </a:r>
            <a:endParaRPr lang="ru-RU" sz="2400" i="1">
              <a:solidFill>
                <a:srgbClr val="D0260A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901" name="Object 13"/>
          <p:cNvGraphicFramePr>
            <a:graphicFrameLocks noChangeAspect="1"/>
          </p:cNvGraphicFramePr>
          <p:nvPr/>
        </p:nvGraphicFramePr>
        <p:xfrm>
          <a:off x="1763713" y="115888"/>
          <a:ext cx="769937" cy="917575"/>
        </p:xfrm>
        <a:graphic>
          <a:graphicData uri="http://schemas.openxmlformats.org/presentationml/2006/ole">
            <p:oleObj spid="_x0000_s9218" name="Формула" r:id="rId4" imgW="330057" imgH="393529" progId="Equation.3">
              <p:embed/>
            </p:oleObj>
          </a:graphicData>
        </a:graphic>
      </p:graphicFrame>
      <p:graphicFrame>
        <p:nvGraphicFramePr>
          <p:cNvPr id="37902" name="Object 14"/>
          <p:cNvGraphicFramePr>
            <a:graphicFrameLocks noChangeAspect="1"/>
          </p:cNvGraphicFramePr>
          <p:nvPr/>
        </p:nvGraphicFramePr>
        <p:xfrm>
          <a:off x="2498725" y="115888"/>
          <a:ext cx="2220913" cy="976312"/>
        </p:xfrm>
        <a:graphic>
          <a:graphicData uri="http://schemas.openxmlformats.org/presentationml/2006/ole">
            <p:oleObj spid="_x0000_s9219" name="Формула" r:id="rId5" imgW="952087" imgH="418918" progId="Equation.3">
              <p:embed/>
            </p:oleObj>
          </a:graphicData>
        </a:graphic>
      </p:graphicFrame>
      <p:graphicFrame>
        <p:nvGraphicFramePr>
          <p:cNvPr id="37903" name="Object 15"/>
          <p:cNvGraphicFramePr>
            <a:graphicFrameLocks noChangeAspect="1"/>
          </p:cNvGraphicFramePr>
          <p:nvPr/>
        </p:nvGraphicFramePr>
        <p:xfrm>
          <a:off x="4714875" y="44450"/>
          <a:ext cx="1658938" cy="1035050"/>
        </p:xfrm>
        <a:graphic>
          <a:graphicData uri="http://schemas.openxmlformats.org/presentationml/2006/ole">
            <p:oleObj spid="_x0000_s9220" name="Формула" r:id="rId6" imgW="710891" imgH="444307" progId="Equation.3">
              <p:embed/>
            </p:oleObj>
          </a:graphicData>
        </a:graphic>
      </p:graphicFrame>
      <p:graphicFrame>
        <p:nvGraphicFramePr>
          <p:cNvPr id="37904" name="Object 16"/>
          <p:cNvGraphicFramePr>
            <a:graphicFrameLocks noChangeAspect="1"/>
          </p:cNvGraphicFramePr>
          <p:nvPr/>
        </p:nvGraphicFramePr>
        <p:xfrm>
          <a:off x="6367463" y="115888"/>
          <a:ext cx="1066800" cy="917575"/>
        </p:xfrm>
        <a:graphic>
          <a:graphicData uri="http://schemas.openxmlformats.org/presentationml/2006/ole">
            <p:oleObj spid="_x0000_s9221" name="Формула" r:id="rId7" imgW="457002" imgH="393529" progId="Equation.3">
              <p:embed/>
            </p:oleObj>
          </a:graphicData>
        </a:graphic>
      </p:graphicFrame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3850" y="981075"/>
            <a:ext cx="882015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800" i="1">
                <a:solidFill>
                  <a:srgbClr val="EE1504"/>
                </a:solidFill>
              </a:rPr>
              <a:t>Пример:</a:t>
            </a:r>
            <a:r>
              <a:rPr lang="ru-RU" sz="2800" i="1">
                <a:solidFill>
                  <a:srgbClr val="00008E"/>
                </a:solidFill>
              </a:rPr>
              <a:t> </a:t>
            </a:r>
            <a:r>
              <a:rPr lang="ru-RU" sz="2400" i="1">
                <a:solidFill>
                  <a:srgbClr val="00008E"/>
                </a:solidFill>
              </a:rPr>
              <a:t>Преобразовать заданные дроби так, чтобы  получились дроби с одинаковыми знаменателями:</a:t>
            </a:r>
          </a:p>
        </p:txBody>
      </p:sp>
      <p:graphicFrame>
        <p:nvGraphicFramePr>
          <p:cNvPr id="37906" name="Object 18"/>
          <p:cNvGraphicFramePr>
            <a:graphicFrameLocks noChangeAspect="1"/>
          </p:cNvGraphicFramePr>
          <p:nvPr/>
        </p:nvGraphicFramePr>
        <p:xfrm>
          <a:off x="638175" y="1660525"/>
          <a:ext cx="1628775" cy="976313"/>
        </p:xfrm>
        <a:graphic>
          <a:graphicData uri="http://schemas.openxmlformats.org/presentationml/2006/ole">
            <p:oleObj spid="_x0000_s9223" name="Формула" r:id="rId8" imgW="698500" imgH="419100" progId="Equation.3">
              <p:embed/>
            </p:oleObj>
          </a:graphicData>
        </a:graphic>
      </p:graphicFrame>
      <p:graphicFrame>
        <p:nvGraphicFramePr>
          <p:cNvPr id="37907" name="Object 19"/>
          <p:cNvGraphicFramePr>
            <a:graphicFrameLocks noChangeAspect="1"/>
          </p:cNvGraphicFramePr>
          <p:nvPr/>
        </p:nvGraphicFramePr>
        <p:xfrm>
          <a:off x="611188" y="2636838"/>
          <a:ext cx="739775" cy="917575"/>
        </p:xfrm>
        <a:graphic>
          <a:graphicData uri="http://schemas.openxmlformats.org/presentationml/2006/ole">
            <p:oleObj spid="_x0000_s9224" name="Формула" r:id="rId9" imgW="317225" imgH="393359" progId="Equation.3">
              <p:embed/>
            </p:oleObj>
          </a:graphicData>
        </a:graphic>
      </p:graphicFrame>
      <p:graphicFrame>
        <p:nvGraphicFramePr>
          <p:cNvPr id="37908" name="Object 20"/>
          <p:cNvGraphicFramePr>
            <a:graphicFrameLocks noChangeAspect="1"/>
          </p:cNvGraphicFramePr>
          <p:nvPr/>
        </p:nvGraphicFramePr>
        <p:xfrm>
          <a:off x="1233488" y="2636838"/>
          <a:ext cx="1538287" cy="917575"/>
        </p:xfrm>
        <a:graphic>
          <a:graphicData uri="http://schemas.openxmlformats.org/presentationml/2006/ole">
            <p:oleObj spid="_x0000_s9225" name="Формула" r:id="rId10" imgW="660113" imgH="393529" progId="Equation.3">
              <p:embed/>
            </p:oleObj>
          </a:graphicData>
        </a:graphic>
      </p:graphicFrame>
      <p:graphicFrame>
        <p:nvGraphicFramePr>
          <p:cNvPr id="37909" name="Object 21"/>
          <p:cNvGraphicFramePr>
            <a:graphicFrameLocks noChangeAspect="1"/>
          </p:cNvGraphicFramePr>
          <p:nvPr/>
        </p:nvGraphicFramePr>
        <p:xfrm>
          <a:off x="2835275" y="2636838"/>
          <a:ext cx="1214438" cy="917575"/>
        </p:xfrm>
        <a:graphic>
          <a:graphicData uri="http://schemas.openxmlformats.org/presentationml/2006/ole">
            <p:oleObj spid="_x0000_s9226" name="Формула" r:id="rId11" imgW="520474" imgH="393529" progId="Equation.3">
              <p:embed/>
            </p:oleObj>
          </a:graphicData>
        </a:graphic>
      </p:graphicFrame>
      <p:graphicFrame>
        <p:nvGraphicFramePr>
          <p:cNvPr id="37910" name="Object 22"/>
          <p:cNvGraphicFramePr>
            <a:graphicFrameLocks noChangeAspect="1"/>
          </p:cNvGraphicFramePr>
          <p:nvPr/>
        </p:nvGraphicFramePr>
        <p:xfrm>
          <a:off x="5219700" y="2565400"/>
          <a:ext cx="739775" cy="976313"/>
        </p:xfrm>
        <a:graphic>
          <a:graphicData uri="http://schemas.openxmlformats.org/presentationml/2006/ole">
            <p:oleObj spid="_x0000_s9227" name="Формула" r:id="rId12" imgW="317362" imgH="418918" progId="Equation.3">
              <p:embed/>
            </p:oleObj>
          </a:graphicData>
        </a:graphic>
      </p:graphicFrame>
      <p:graphicFrame>
        <p:nvGraphicFramePr>
          <p:cNvPr id="37911" name="Object 23"/>
          <p:cNvGraphicFramePr>
            <a:graphicFrameLocks noChangeAspect="1"/>
          </p:cNvGraphicFramePr>
          <p:nvPr/>
        </p:nvGraphicFramePr>
        <p:xfrm>
          <a:off x="5930900" y="2565400"/>
          <a:ext cx="1360488" cy="976313"/>
        </p:xfrm>
        <a:graphic>
          <a:graphicData uri="http://schemas.openxmlformats.org/presentationml/2006/ole">
            <p:oleObj spid="_x0000_s9228" name="Формула" r:id="rId13" imgW="583947" imgH="418918" progId="Equation.3">
              <p:embed/>
            </p:oleObj>
          </a:graphicData>
        </a:graphic>
      </p:graphicFrame>
      <p:graphicFrame>
        <p:nvGraphicFramePr>
          <p:cNvPr id="37912" name="Object 24"/>
          <p:cNvGraphicFramePr>
            <a:graphicFrameLocks noChangeAspect="1"/>
          </p:cNvGraphicFramePr>
          <p:nvPr/>
        </p:nvGraphicFramePr>
        <p:xfrm>
          <a:off x="7459663" y="2565400"/>
          <a:ext cx="1184275" cy="976313"/>
        </p:xfrm>
        <a:graphic>
          <a:graphicData uri="http://schemas.openxmlformats.org/presentationml/2006/ole">
            <p:oleObj spid="_x0000_s9229" name="Формула" r:id="rId14" imgW="508000" imgH="419100" progId="Equation.3">
              <p:embed/>
            </p:oleObj>
          </a:graphicData>
        </a:graphic>
      </p:graphicFrame>
      <p:graphicFrame>
        <p:nvGraphicFramePr>
          <p:cNvPr id="37913" name="Object 25"/>
          <p:cNvGraphicFramePr>
            <a:graphicFrameLocks noChangeAspect="1"/>
          </p:cNvGraphicFramePr>
          <p:nvPr/>
        </p:nvGraphicFramePr>
        <p:xfrm>
          <a:off x="655638" y="3500438"/>
          <a:ext cx="2043112" cy="976312"/>
        </p:xfrm>
        <a:graphic>
          <a:graphicData uri="http://schemas.openxmlformats.org/presentationml/2006/ole">
            <p:oleObj spid="_x0000_s9230" name="Формула" r:id="rId15" imgW="876300" imgH="419100" progId="Equation.3">
              <p:embed/>
            </p:oleObj>
          </a:graphicData>
        </a:graphic>
      </p:graphicFrame>
      <p:graphicFrame>
        <p:nvGraphicFramePr>
          <p:cNvPr id="37914" name="Object 26"/>
          <p:cNvGraphicFramePr>
            <a:graphicFrameLocks noChangeAspect="1"/>
          </p:cNvGraphicFramePr>
          <p:nvPr/>
        </p:nvGraphicFramePr>
        <p:xfrm>
          <a:off x="611188" y="4465638"/>
          <a:ext cx="1006475" cy="976312"/>
        </p:xfrm>
        <a:graphic>
          <a:graphicData uri="http://schemas.openxmlformats.org/presentationml/2006/ole">
            <p:oleObj spid="_x0000_s9231" name="Формула" r:id="rId16" imgW="431613" imgH="418918" progId="Equation.3">
              <p:embed/>
            </p:oleObj>
          </a:graphicData>
        </a:graphic>
      </p:graphicFrame>
      <p:graphicFrame>
        <p:nvGraphicFramePr>
          <p:cNvPr id="37915" name="Object 27"/>
          <p:cNvGraphicFramePr>
            <a:graphicFrameLocks noChangeAspect="1"/>
          </p:cNvGraphicFramePr>
          <p:nvPr/>
        </p:nvGraphicFramePr>
        <p:xfrm>
          <a:off x="1403350" y="4465638"/>
          <a:ext cx="2487613" cy="976312"/>
        </p:xfrm>
        <a:graphic>
          <a:graphicData uri="http://schemas.openxmlformats.org/presentationml/2006/ole">
            <p:oleObj spid="_x0000_s9232" name="Формула" r:id="rId17" imgW="1066800" imgH="419100" progId="Equation.3">
              <p:embed/>
            </p:oleObj>
          </a:graphicData>
        </a:graphic>
      </p:graphicFrame>
      <p:graphicFrame>
        <p:nvGraphicFramePr>
          <p:cNvPr id="37916" name="Object 28"/>
          <p:cNvGraphicFramePr>
            <a:graphicFrameLocks noChangeAspect="1"/>
          </p:cNvGraphicFramePr>
          <p:nvPr/>
        </p:nvGraphicFramePr>
        <p:xfrm>
          <a:off x="3678238" y="4437063"/>
          <a:ext cx="1657350" cy="1035050"/>
        </p:xfrm>
        <a:graphic>
          <a:graphicData uri="http://schemas.openxmlformats.org/presentationml/2006/ole">
            <p:oleObj spid="_x0000_s9233" name="Формула" r:id="rId18" imgW="710891" imgH="444307" progId="Equation.3">
              <p:embed/>
            </p:oleObj>
          </a:graphicData>
        </a:graphic>
      </p:graphicFrame>
      <p:graphicFrame>
        <p:nvGraphicFramePr>
          <p:cNvPr id="37917" name="Object 29"/>
          <p:cNvGraphicFramePr>
            <a:graphicFrameLocks noChangeAspect="1"/>
          </p:cNvGraphicFramePr>
          <p:nvPr/>
        </p:nvGraphicFramePr>
        <p:xfrm>
          <a:off x="669925" y="5518150"/>
          <a:ext cx="1006475" cy="976313"/>
        </p:xfrm>
        <a:graphic>
          <a:graphicData uri="http://schemas.openxmlformats.org/presentationml/2006/ole">
            <p:oleObj spid="_x0000_s9234" name="Формула" r:id="rId19" imgW="431613" imgH="418918" progId="Equation.3">
              <p:embed/>
            </p:oleObj>
          </a:graphicData>
        </a:graphic>
      </p:graphicFrame>
      <p:graphicFrame>
        <p:nvGraphicFramePr>
          <p:cNvPr id="37918" name="Object 30"/>
          <p:cNvGraphicFramePr>
            <a:graphicFrameLocks noChangeAspect="1"/>
          </p:cNvGraphicFramePr>
          <p:nvPr/>
        </p:nvGraphicFramePr>
        <p:xfrm>
          <a:off x="1462088" y="5518150"/>
          <a:ext cx="2487612" cy="976313"/>
        </p:xfrm>
        <a:graphic>
          <a:graphicData uri="http://schemas.openxmlformats.org/presentationml/2006/ole">
            <p:oleObj spid="_x0000_s9235" name="Формула" r:id="rId20" imgW="1066800" imgH="419100" progId="Equation.3">
              <p:embed/>
            </p:oleObj>
          </a:graphicData>
        </a:graphic>
      </p:graphicFrame>
      <p:graphicFrame>
        <p:nvGraphicFramePr>
          <p:cNvPr id="37919" name="Object 31"/>
          <p:cNvGraphicFramePr>
            <a:graphicFrameLocks noChangeAspect="1"/>
          </p:cNvGraphicFramePr>
          <p:nvPr/>
        </p:nvGraphicFramePr>
        <p:xfrm>
          <a:off x="3751263" y="5489575"/>
          <a:ext cx="1627187" cy="1035050"/>
        </p:xfrm>
        <a:graphic>
          <a:graphicData uri="http://schemas.openxmlformats.org/presentationml/2006/ole">
            <p:oleObj spid="_x0000_s9236" name="Формула" r:id="rId21" imgW="698197" imgH="444307" progId="Equation.3">
              <p:embed/>
            </p:oleObj>
          </a:graphicData>
        </a:graphic>
      </p:graphicFrame>
      <p:graphicFrame>
        <p:nvGraphicFramePr>
          <p:cNvPr id="23" name="Object 27"/>
          <p:cNvGraphicFramePr>
            <a:graphicFrameLocks noChangeAspect="1"/>
          </p:cNvGraphicFramePr>
          <p:nvPr/>
        </p:nvGraphicFramePr>
        <p:xfrm>
          <a:off x="3189288" y="3789363"/>
          <a:ext cx="2014537" cy="473075"/>
        </p:xfrm>
        <a:graphic>
          <a:graphicData uri="http://schemas.openxmlformats.org/presentationml/2006/ole">
            <p:oleObj spid="_x0000_s9237" name="Формула" r:id="rId22" imgW="863225" imgH="203112" progId="Equation.3">
              <p:embed/>
            </p:oleObj>
          </a:graphicData>
        </a:graphic>
      </p:graphicFrame>
      <p:graphicFrame>
        <p:nvGraphicFramePr>
          <p:cNvPr id="24" name="Object 27"/>
          <p:cNvGraphicFramePr>
            <a:graphicFrameLocks noChangeAspect="1"/>
          </p:cNvGraphicFramePr>
          <p:nvPr/>
        </p:nvGraphicFramePr>
        <p:xfrm>
          <a:off x="5322888" y="3759200"/>
          <a:ext cx="1362075" cy="533400"/>
        </p:xfrm>
        <a:graphic>
          <a:graphicData uri="http://schemas.openxmlformats.org/presentationml/2006/ole">
            <p:oleObj spid="_x0000_s9238" name="Формула" r:id="rId23" imgW="583947" imgH="228501" progId="Equation.3">
              <p:embed/>
            </p:oleObj>
          </a:graphicData>
        </a:graphic>
      </p:graphicFrame>
      <p:graphicFrame>
        <p:nvGraphicFramePr>
          <p:cNvPr id="25" name="Object 18"/>
          <p:cNvGraphicFramePr>
            <a:graphicFrameLocks noChangeAspect="1"/>
          </p:cNvGraphicFramePr>
          <p:nvPr/>
        </p:nvGraphicFramePr>
        <p:xfrm>
          <a:off x="2843213" y="1912938"/>
          <a:ext cx="711200" cy="473075"/>
        </p:xfrm>
        <a:graphic>
          <a:graphicData uri="http://schemas.openxmlformats.org/presentationml/2006/ole">
            <p:oleObj spid="_x0000_s9239" name="Формула" r:id="rId24" imgW="304536" imgH="203024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40481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i="1">
                <a:solidFill>
                  <a:srgbClr val="D0260A"/>
                </a:solidFill>
              </a:rPr>
              <a:t>ПРАВИЛА ИЗМЕНЕНИЯ ЗНАКОВ У ЧИСЛИТЕЛЯ И ЗНАМЕНАТЕЛЯ</a:t>
            </a:r>
            <a:endParaRPr lang="ru-RU" sz="2400" i="1">
              <a:solidFill>
                <a:srgbClr val="D0260A"/>
              </a:solidFill>
              <a:latin typeface="Times New Roman" pitchFamily="18" charset="0"/>
            </a:endParaRPr>
          </a:p>
        </p:txBody>
      </p:sp>
      <p:graphicFrame>
        <p:nvGraphicFramePr>
          <p:cNvPr id="43045" name="Object 37"/>
          <p:cNvGraphicFramePr>
            <a:graphicFrameLocks noChangeAspect="1"/>
          </p:cNvGraphicFramePr>
          <p:nvPr/>
        </p:nvGraphicFramePr>
        <p:xfrm>
          <a:off x="3419475" y="1403350"/>
          <a:ext cx="1954213" cy="917575"/>
        </p:xfrm>
        <a:graphic>
          <a:graphicData uri="http://schemas.openxmlformats.org/presentationml/2006/ole">
            <p:oleObj spid="_x0000_s11267" name="Формула" r:id="rId4" imgW="837836" imgH="393529" progId="Equation.3">
              <p:embed/>
            </p:oleObj>
          </a:graphicData>
        </a:graphic>
      </p:graphicFrame>
      <p:graphicFrame>
        <p:nvGraphicFramePr>
          <p:cNvPr id="43046" name="Object 38"/>
          <p:cNvGraphicFramePr>
            <a:graphicFrameLocks noChangeAspect="1"/>
          </p:cNvGraphicFramePr>
          <p:nvPr/>
        </p:nvGraphicFramePr>
        <p:xfrm>
          <a:off x="2581275" y="2628900"/>
          <a:ext cx="3790950" cy="917575"/>
        </p:xfrm>
        <a:graphic>
          <a:graphicData uri="http://schemas.openxmlformats.org/presentationml/2006/ole">
            <p:oleObj spid="_x0000_s11268" name="Формула" r:id="rId5" imgW="1625600" imgH="393700" progId="Equation.3">
              <p:embed/>
            </p:oleObj>
          </a:graphicData>
        </a:graphic>
      </p:graphicFrame>
      <p:graphicFrame>
        <p:nvGraphicFramePr>
          <p:cNvPr id="43047" name="Object 39"/>
          <p:cNvGraphicFramePr>
            <a:graphicFrameLocks noChangeAspect="1"/>
          </p:cNvGraphicFramePr>
          <p:nvPr/>
        </p:nvGraphicFramePr>
        <p:xfrm>
          <a:off x="2627313" y="3935413"/>
          <a:ext cx="3819525" cy="977900"/>
        </p:xfrm>
        <a:graphic>
          <a:graphicData uri="http://schemas.openxmlformats.org/presentationml/2006/ole">
            <p:oleObj spid="_x0000_s11269" name="Формула" r:id="rId6" imgW="1638300" imgH="4191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FOLDER" val="D:\Математика\презентации\п.2\"/>
  <p:tag name="ISPRING_PRESENTATION_PATH" val="D:\Математика\презентации\п.2.ppt"/>
  <p:tag name="ISPRING_UUID" val="{116A7FEE-FDF8-45BD-A81C-F7C8E5967B8F}"/>
  <p:tag name="ISPRING_RESOURCE_PATHS_HASH_2" val="a2437886ae18b990648cfc63334ee69825ceb94e"/>
</p:tagLst>
</file>

<file path=ppt/theme/theme1.xml><?xml version="1.0" encoding="utf-8"?>
<a:theme xmlns:a="http://schemas.openxmlformats.org/drawingml/2006/main" name="пробная презентац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пробная презентация</Template>
  <TotalTime>967</TotalTime>
  <Words>145</Words>
  <Application>Microsoft Office PowerPoint</Application>
  <PresentationFormat>Экран (4:3)</PresentationFormat>
  <Paragraphs>16</Paragraphs>
  <Slides>5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Adobe Fangsong Std R</vt:lpstr>
      <vt:lpstr>Candara</vt:lpstr>
      <vt:lpstr>Times New Roman</vt:lpstr>
      <vt:lpstr>пробная презентация</vt:lpstr>
      <vt:lpstr>Microsoft Equation 3.0</vt:lpstr>
      <vt:lpstr>ОСНОВНОЕ СВОЙСТВО АЛГЕБРАИЧЕСКОЙ ДРОБИ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Отрезок.  Длина отрезка. Треугольник</dc:title>
  <dc:creator>Intel</dc:creator>
  <cp:lastModifiedBy>мой</cp:lastModifiedBy>
  <cp:revision>109</cp:revision>
  <dcterms:created xsi:type="dcterms:W3CDTF">2011-10-10T07:18:51Z</dcterms:created>
  <dcterms:modified xsi:type="dcterms:W3CDTF">2017-08-27T14:03:43Z</dcterms:modified>
</cp:coreProperties>
</file>