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8" r:id="rId8"/>
    <p:sldId id="272" r:id="rId9"/>
    <p:sldId id="266" r:id="rId10"/>
    <p:sldId id="261" r:id="rId11"/>
    <p:sldId id="262" r:id="rId12"/>
    <p:sldId id="269" r:id="rId13"/>
    <p:sldId id="263" r:id="rId14"/>
    <p:sldId id="264" r:id="rId15"/>
    <p:sldId id="270" r:id="rId16"/>
    <p:sldId id="271" r:id="rId17"/>
    <p:sldId id="273" r:id="rId18"/>
    <p:sldId id="274" r:id="rId19"/>
    <p:sldId id="275" r:id="rId20"/>
    <p:sldId id="26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2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8350">
              <a:srgbClr val="00B0F0"/>
            </a:gs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Изображения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8065" y="0"/>
            <a:ext cx="3995936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Picture 8" descr="92_after_battle_kalka_1223pol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220072" cy="2943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36912"/>
            <a:ext cx="5472608" cy="4221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1015718"/>
          </a:xfrm>
        </p:spPr>
        <p:txBody>
          <a:bodyPr/>
          <a:lstStyle/>
          <a:p>
            <a:pPr algn="ctr"/>
            <a:r>
              <a:rPr lang="ru-RU" b="1" dirty="0" err="1" smtClean="0"/>
              <a:t>физминутка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9225" y="908720"/>
            <a:ext cx="8686800" cy="498090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Ветер дует нам в лицо,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Закачалось деревцо.(качаются)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Ветер тише, тише, тише (приседают)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Деревцо все выше, выше, выше (встают)</a:t>
            </a:r>
            <a:endParaRPr lang="ru-RU" sz="2400" dirty="0" smtClean="0"/>
          </a:p>
          <a:p>
            <a:r>
              <a:rPr lang="ru-RU" sz="2400" b="1" dirty="0" smtClean="0"/>
              <a:t> 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Проведем еще игру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Все присядем, скажем «у»,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Быстро встанем, скажем «а».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Вот и кончилась игра.</a:t>
            </a:r>
            <a:endParaRPr lang="ru-RU" sz="2400" dirty="0" smtClean="0"/>
          </a:p>
          <a:p>
            <a:endParaRPr lang="ru-RU" dirty="0"/>
          </a:p>
        </p:txBody>
      </p:sp>
      <p:pic>
        <p:nvPicPr>
          <p:cNvPr id="3074" name="Picture 2" descr="устройство вселенной, сущность материи, устройство материи, …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721" y="4293096"/>
            <a:ext cx="3687961" cy="373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686800" cy="838200"/>
          </a:xfrm>
        </p:spPr>
        <p:txBody>
          <a:bodyPr/>
          <a:lstStyle/>
          <a:p>
            <a:r>
              <a:rPr lang="ru-RU" dirty="0" smtClean="0"/>
              <a:t>Узнайте событие!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«</a:t>
            </a:r>
            <a:r>
              <a:rPr lang="ru-RU" sz="3600" b="1" i="1" dirty="0" smtClean="0">
                <a:solidFill>
                  <a:schemeClr val="bg1"/>
                </a:solidFill>
                <a:latin typeface="Calibri" pitchFamily="34" charset="0"/>
              </a:rPr>
              <a:t>И была сеча великая со шведами, и перебил их князь бесчисленное множество, и самому королю (</a:t>
            </a:r>
            <a:r>
              <a:rPr lang="ru-RU" sz="3600" b="1" i="1" dirty="0" err="1" smtClean="0">
                <a:solidFill>
                  <a:schemeClr val="bg1"/>
                </a:solidFill>
                <a:latin typeface="Calibri" pitchFamily="34" charset="0"/>
              </a:rPr>
              <a:t>Биргеру</a:t>
            </a:r>
            <a:r>
              <a:rPr lang="ru-RU" sz="3600" b="1" i="1" dirty="0" smtClean="0">
                <a:solidFill>
                  <a:schemeClr val="bg1"/>
                </a:solidFill>
                <a:latin typeface="Calibri" pitchFamily="34" charset="0"/>
              </a:rPr>
              <a:t>) возложил печать на лицо острым своим копьем». </a:t>
            </a:r>
            <a:endParaRPr lang="ru-RU" b="1" i="1" dirty="0" smtClean="0">
              <a:solidFill>
                <a:schemeClr val="bg1"/>
              </a:solidFill>
              <a:latin typeface="Calibri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Александр Невский - святой заступник Рус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13" y="332656"/>
            <a:ext cx="8521579" cy="6336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26906" y="3212976"/>
            <a:ext cx="4690195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50" dirty="0" smtClean="0">
              <a:ln w="0">
                <a:solidFill>
                  <a:schemeClr val="bg1"/>
                </a:solidFill>
              </a:ln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ctr"/>
            <a:endParaRPr lang="ru-RU" sz="5400" b="1" spc="50" dirty="0">
              <a:ln w="0">
                <a:solidFill>
                  <a:schemeClr val="bg1"/>
                </a:solidFill>
              </a:ln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ctr"/>
            <a:endParaRPr lang="ru-RU" sz="5400" b="1" cap="none" spc="50" dirty="0" smtClean="0">
              <a:ln w="0">
                <a:solidFill>
                  <a:schemeClr val="bg1"/>
                </a:solidFill>
              </a:ln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ctr"/>
            <a:r>
              <a:rPr lang="ru-RU" sz="5400" b="1" cap="none" spc="50" dirty="0" smtClean="0">
                <a:ln w="0">
                  <a:solidFill>
                    <a:schemeClr val="bg1"/>
                  </a:solidFill>
                </a:ln>
                <a:solidFill>
                  <a:srgbClr val="FFC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Невская битва</a:t>
            </a:r>
            <a:endParaRPr lang="ru-RU" sz="5400" b="1" cap="none" spc="50" dirty="0">
              <a:ln w="0">
                <a:solidFill>
                  <a:schemeClr val="bg1"/>
                </a:solidFill>
              </a:ln>
              <a:solidFill>
                <a:srgbClr val="FFC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095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19675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Вставьте </a:t>
            </a:r>
            <a:r>
              <a:rPr lang="ru-RU" sz="3200" b="1" dirty="0" smtClean="0"/>
              <a:t>пропущенные предложения в </a:t>
            </a:r>
            <a:r>
              <a:rPr lang="ru-RU" sz="3200" b="1" dirty="0" smtClean="0"/>
              <a:t>тексте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5184576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Часть войска вышла на берег, а остальные остались на </a:t>
            </a:r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______</a:t>
            </a:r>
            <a:r>
              <a:rPr lang="ru-RU" sz="3600" b="1" dirty="0" smtClean="0">
                <a:solidFill>
                  <a:srgbClr val="C00000"/>
                </a:solidFill>
                <a:latin typeface="Arial Black" pitchFamily="34" charset="0"/>
                <a:cs typeface="Aharoni" pitchFamily="2" charset="-79"/>
              </a:rPr>
              <a:t>???</a:t>
            </a:r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________ </a:t>
            </a:r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.  </a:t>
            </a:r>
          </a:p>
          <a:p>
            <a:pPr lvl="0"/>
            <a:endParaRPr lang="ru-RU" sz="3600" b="1" dirty="0" smtClean="0">
              <a:solidFill>
                <a:schemeClr val="bg1"/>
              </a:solidFill>
              <a:latin typeface="Arial Black" pitchFamily="34" charset="0"/>
              <a:cs typeface="Aharoni" pitchFamily="2" charset="-79"/>
            </a:endParaRPr>
          </a:p>
          <a:p>
            <a:pPr lvl="0"/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Александру перед боем сказал  воинам: «Нас немного, но      не  в силе  </a:t>
            </a:r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___________</a:t>
            </a:r>
            <a:r>
              <a:rPr lang="ru-RU" sz="3600" b="1" dirty="0" smtClean="0">
                <a:solidFill>
                  <a:srgbClr val="C00000"/>
                </a:solidFill>
                <a:latin typeface="Arial Black" pitchFamily="34" charset="0"/>
                <a:cs typeface="Aharoni" pitchFamily="2" charset="-79"/>
              </a:rPr>
              <a:t>????</a:t>
            </a:r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_____________.» </a:t>
            </a:r>
            <a:endParaRPr lang="ru-RU" sz="3600" b="1" dirty="0" smtClean="0">
              <a:solidFill>
                <a:schemeClr val="bg1"/>
              </a:solidFill>
              <a:latin typeface="Arial Black" pitchFamily="34" charset="0"/>
              <a:cs typeface="Aharoni" pitchFamily="2" charset="-79"/>
            </a:endParaRPr>
          </a:p>
          <a:p>
            <a:pPr lvl="0"/>
            <a:endParaRPr lang="ru-RU" sz="3600" b="1" dirty="0" smtClean="0">
              <a:solidFill>
                <a:schemeClr val="bg1"/>
              </a:solidFill>
              <a:latin typeface="Arial Black" pitchFamily="34" charset="0"/>
              <a:cs typeface="Aharoni" pitchFamily="2" charset="-79"/>
            </a:endParaRPr>
          </a:p>
          <a:p>
            <a:pPr lvl="0"/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15 </a:t>
            </a:r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____</a:t>
            </a:r>
            <a:r>
              <a:rPr lang="ru-RU" sz="3600" b="1" dirty="0" smtClean="0">
                <a:solidFill>
                  <a:srgbClr val="C00000"/>
                </a:solidFill>
                <a:latin typeface="Arial Black" pitchFamily="34" charset="0"/>
                <a:cs typeface="Aharoni" pitchFamily="2" charset="-79"/>
              </a:rPr>
              <a:t>???</a:t>
            </a:r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___</a:t>
            </a:r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1240 года русское войско напало на </a:t>
            </a:r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______</a:t>
            </a:r>
            <a:r>
              <a:rPr lang="ru-RU" sz="3600" b="1" dirty="0" smtClean="0">
                <a:solidFill>
                  <a:srgbClr val="C00000"/>
                </a:solidFill>
                <a:latin typeface="Arial Black" pitchFamily="34" charset="0"/>
                <a:cs typeface="Aharoni" pitchFamily="2" charset="-79"/>
              </a:rPr>
              <a:t>???</a:t>
            </a:r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________ </a:t>
            </a:r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лагерь.</a:t>
            </a:r>
          </a:p>
          <a:p>
            <a:pPr lvl="0"/>
            <a:endParaRPr lang="ru-RU" sz="3600" b="1" dirty="0" smtClean="0">
              <a:solidFill>
                <a:schemeClr val="bg1"/>
              </a:solidFill>
              <a:latin typeface="Arial Black" pitchFamily="34" charset="0"/>
              <a:cs typeface="Aharoni" pitchFamily="2" charset="-79"/>
            </a:endParaRPr>
          </a:p>
          <a:p>
            <a:pPr lvl="0"/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Ополченец Савва пробился в середину неприятельского лагеря и  </a:t>
            </a:r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_______</a:t>
            </a:r>
            <a:r>
              <a:rPr lang="ru-RU" sz="3600" b="1" dirty="0" smtClean="0">
                <a:solidFill>
                  <a:srgbClr val="C00000"/>
                </a:solidFill>
                <a:latin typeface="Arial Black" pitchFamily="34" charset="0"/>
                <a:cs typeface="Aharoni" pitchFamily="2" charset="-79"/>
              </a:rPr>
              <a:t>???</a:t>
            </a:r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_______. </a:t>
            </a:r>
            <a:endParaRPr lang="ru-RU" sz="3600" b="1" dirty="0" smtClean="0">
              <a:solidFill>
                <a:schemeClr val="bg1"/>
              </a:solidFill>
              <a:latin typeface="Arial Black" pitchFamily="34" charset="0"/>
              <a:cs typeface="Aharoni" pitchFamily="2" charset="-79"/>
            </a:endParaRPr>
          </a:p>
          <a:p>
            <a:pPr lvl="0"/>
            <a:endParaRPr lang="ru-RU" sz="3600" b="1" dirty="0" smtClean="0">
              <a:solidFill>
                <a:schemeClr val="bg1"/>
              </a:solidFill>
              <a:latin typeface="Arial Black" pitchFamily="34" charset="0"/>
              <a:cs typeface="Aharoni" pitchFamily="2" charset="-79"/>
            </a:endParaRPr>
          </a:p>
          <a:p>
            <a:pPr lvl="0"/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Новгородец Гаврило Алексич на коне ворвался на </a:t>
            </a:r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____</a:t>
            </a:r>
            <a:r>
              <a:rPr lang="ru-RU" sz="3600" b="1" dirty="0" smtClean="0">
                <a:solidFill>
                  <a:srgbClr val="C00000"/>
                </a:solidFill>
                <a:latin typeface="Arial Black" pitchFamily="34" charset="0"/>
                <a:cs typeface="Aharoni" pitchFamily="2" charset="-79"/>
              </a:rPr>
              <a:t>????</a:t>
            </a:r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_____ </a:t>
            </a:r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и убил шведского епископа. </a:t>
            </a:r>
          </a:p>
          <a:p>
            <a:pPr lvl="0"/>
            <a:endParaRPr lang="ru-RU" sz="3600" b="1" dirty="0" smtClean="0">
              <a:solidFill>
                <a:schemeClr val="bg1"/>
              </a:solidFill>
              <a:latin typeface="Arial Black" pitchFamily="34" charset="0"/>
              <a:cs typeface="Aharoni" pitchFamily="2" charset="-79"/>
            </a:endParaRPr>
          </a:p>
          <a:p>
            <a:pPr lvl="0"/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Сам Александр тяжело ранил шведского </a:t>
            </a:r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_____</a:t>
            </a:r>
            <a:r>
              <a:rPr lang="ru-RU" sz="3600" b="1" dirty="0" smtClean="0">
                <a:solidFill>
                  <a:srgbClr val="C00000"/>
                </a:solidFill>
                <a:latin typeface="Arial Black" pitchFamily="34" charset="0"/>
                <a:cs typeface="Aharoni" pitchFamily="2" charset="-79"/>
              </a:rPr>
              <a:t>???</a:t>
            </a:r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______.</a:t>
            </a:r>
            <a:endParaRPr lang="ru-RU" sz="3600" b="1" dirty="0" smtClean="0">
              <a:solidFill>
                <a:schemeClr val="bg1"/>
              </a:solidFill>
              <a:latin typeface="Arial Black" pitchFamily="34" charset="0"/>
              <a:cs typeface="Aharoni" pitchFamily="2" charset="-79"/>
            </a:endParaRPr>
          </a:p>
          <a:p>
            <a:pPr lvl="0"/>
            <a:endParaRPr lang="ru-RU" sz="3600" b="1" dirty="0" smtClean="0">
              <a:solidFill>
                <a:schemeClr val="bg1"/>
              </a:solidFill>
              <a:latin typeface="Arial Black" pitchFamily="34" charset="0"/>
              <a:cs typeface="Aharoni" pitchFamily="2" charset="-79"/>
            </a:endParaRPr>
          </a:p>
          <a:p>
            <a:pPr lvl="0"/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Шведы бросились </a:t>
            </a:r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______</a:t>
            </a:r>
            <a:r>
              <a:rPr lang="ru-RU" sz="3600" b="1" dirty="0" smtClean="0">
                <a:solidFill>
                  <a:srgbClr val="C00000"/>
                </a:solidFill>
                <a:latin typeface="Arial Black" pitchFamily="34" charset="0"/>
                <a:cs typeface="Aharoni" pitchFamily="2" charset="-79"/>
              </a:rPr>
              <a:t>???</a:t>
            </a:r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________.</a:t>
            </a:r>
            <a:endParaRPr lang="ru-RU" sz="3600" b="1" dirty="0" smtClean="0">
              <a:solidFill>
                <a:schemeClr val="bg1"/>
              </a:solidFill>
              <a:latin typeface="Arial Black" pitchFamily="34" charset="0"/>
              <a:cs typeface="Aharoni" pitchFamily="2" charset="-79"/>
            </a:endParaRPr>
          </a:p>
          <a:p>
            <a:pPr lvl="0"/>
            <a:endParaRPr lang="ru-RU" sz="3600" b="1" dirty="0" smtClean="0">
              <a:solidFill>
                <a:schemeClr val="bg1"/>
              </a:solidFill>
              <a:latin typeface="Arial Black" pitchFamily="34" charset="0"/>
              <a:cs typeface="Aharoni" pitchFamily="2" charset="-79"/>
            </a:endParaRPr>
          </a:p>
          <a:p>
            <a:pPr lvl="0"/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За победу на реке Неве народ назвал Александра </a:t>
            </a:r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_____</a:t>
            </a:r>
            <a:r>
              <a:rPr lang="ru-RU" sz="3600" b="1" dirty="0" smtClean="0">
                <a:solidFill>
                  <a:srgbClr val="C00000"/>
                </a:solidFill>
                <a:latin typeface="Arial Black" pitchFamily="34" charset="0"/>
                <a:cs typeface="Aharoni" pitchFamily="2" charset="-79"/>
              </a:rPr>
              <a:t>???</a:t>
            </a:r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______.</a:t>
            </a:r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endParaRPr lang="ru-RU" sz="3600" dirty="0" smtClean="0">
              <a:solidFill>
                <a:schemeClr val="bg1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Узнайте событие!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  <a:latin typeface="Calibri" pitchFamily="34" charset="0"/>
              </a:rPr>
              <a:t>Под нами лед, над нами небо, </a:t>
            </a: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  <a:latin typeface="Calibri" pitchFamily="34" charset="0"/>
              </a:rPr>
              <a:t>За нами наши города,  </a:t>
            </a: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  <a:latin typeface="Calibri" pitchFamily="34" charset="0"/>
              </a:rPr>
              <a:t>Ни леса, ни земли , ни хлеба</a:t>
            </a: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  <a:latin typeface="Calibri" pitchFamily="34" charset="0"/>
              </a:rPr>
              <a:t>Не взять  </a:t>
            </a:r>
            <a:r>
              <a:rPr lang="ru-RU" i="1" dirty="0" err="1" smtClean="0">
                <a:solidFill>
                  <a:schemeClr val="bg1"/>
                </a:solidFill>
                <a:latin typeface="Calibri" pitchFamily="34" charset="0"/>
              </a:rPr>
              <a:t>ливонцам</a:t>
            </a:r>
            <a:r>
              <a:rPr lang="ru-RU" i="1" dirty="0" smtClean="0">
                <a:solidFill>
                  <a:schemeClr val="bg1"/>
                </a:solidFill>
                <a:latin typeface="Calibri" pitchFamily="34" charset="0"/>
              </a:rPr>
              <a:t> никогда</a:t>
            </a:r>
          </a:p>
          <a:p>
            <a:endParaRPr lang="ru-RU" i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7" y="639031"/>
            <a:ext cx="8928992" cy="57239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27314" y="4005064"/>
            <a:ext cx="568937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50" dirty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ctr"/>
            <a:endParaRPr lang="ru-RU" sz="5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ctr"/>
            <a:r>
              <a:rPr lang="ru-RU" sz="5400" b="1" cap="none" spc="50" dirty="0" smtClean="0">
                <a:ln w="0"/>
                <a:solidFill>
                  <a:srgbClr val="FFC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Ледовое побоище</a:t>
            </a:r>
            <a:endParaRPr lang="ru-RU" sz="5400" b="1" cap="none" spc="50" dirty="0">
              <a:ln w="0"/>
              <a:solidFill>
                <a:srgbClr val="FFC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437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</a:rPr>
              <a:t>Каково историческое значение Невской битвы и битвы на </a:t>
            </a:r>
            <a:r>
              <a:rPr lang="ru-RU" sz="3600" b="1" dirty="0" smtClean="0">
                <a:solidFill>
                  <a:schemeClr val="bg1"/>
                </a:solidFill>
              </a:rPr>
              <a:t>Чудском озере?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46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686800" cy="838200"/>
          </a:xfrm>
        </p:spPr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Самое </a:t>
            </a:r>
            <a:r>
              <a:rPr lang="ru-RU" dirty="0">
                <a:solidFill>
                  <a:schemeClr val="bg1"/>
                </a:solidFill>
              </a:rPr>
              <a:t>важное имя: </a:t>
            </a:r>
            <a:r>
              <a:rPr lang="ru-RU" dirty="0" smtClean="0">
                <a:solidFill>
                  <a:schemeClr val="bg1"/>
                </a:solidFill>
              </a:rPr>
              <a:t>………………………???……………………………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Самые важные </a:t>
            </a:r>
            <a:r>
              <a:rPr lang="ru-RU" dirty="0">
                <a:solidFill>
                  <a:schemeClr val="bg1"/>
                </a:solidFill>
              </a:rPr>
              <a:t>события </a:t>
            </a:r>
            <a:r>
              <a:rPr lang="ru-RU" dirty="0" smtClean="0">
                <a:solidFill>
                  <a:schemeClr val="bg1"/>
                </a:solidFill>
              </a:rPr>
              <a:t>……………………???………………………………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Два самых важных качества личности полководца: </a:t>
            </a:r>
            <a:r>
              <a:rPr lang="ru-RU" dirty="0" smtClean="0">
                <a:solidFill>
                  <a:schemeClr val="bg1"/>
                </a:solidFill>
              </a:rPr>
              <a:t>……………???………………………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2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838200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1. </a:t>
            </a:r>
            <a:r>
              <a:rPr lang="ru-RU" b="1" dirty="0">
                <a:solidFill>
                  <a:schemeClr val="bg1"/>
                </a:solidFill>
              </a:rPr>
              <a:t>Н</a:t>
            </a:r>
            <a:r>
              <a:rPr lang="ru-RU" b="1" dirty="0" smtClean="0">
                <a:solidFill>
                  <a:schemeClr val="bg1"/>
                </a:solidFill>
              </a:rPr>
              <a:t>аписать </a:t>
            </a:r>
            <a:r>
              <a:rPr lang="ru-RU" b="1" dirty="0">
                <a:solidFill>
                  <a:schemeClr val="bg1"/>
                </a:solidFill>
              </a:rPr>
              <a:t>сочинение </a:t>
            </a:r>
            <a:endParaRPr lang="ru-RU" b="1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«</a:t>
            </a:r>
            <a:r>
              <a:rPr lang="ru-RU" b="1" dirty="0">
                <a:solidFill>
                  <a:schemeClr val="bg1"/>
                </a:solidFill>
              </a:rPr>
              <a:t>Александр Невский – </a:t>
            </a:r>
            <a:endParaRPr lang="ru-RU" b="1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доблестный полководец </a:t>
            </a:r>
            <a:r>
              <a:rPr lang="en-US" b="1" dirty="0" smtClean="0">
                <a:solidFill>
                  <a:schemeClr val="bg1"/>
                </a:solidFill>
              </a:rPr>
              <a:t>XIII </a:t>
            </a:r>
            <a:r>
              <a:rPr lang="ru-RU" b="1" dirty="0" smtClean="0">
                <a:solidFill>
                  <a:schemeClr val="bg1"/>
                </a:solidFill>
              </a:rPr>
              <a:t>века»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2. Подготовить доклады по темам…..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872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686800" cy="525658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marL="0" indent="0">
              <a:buNone/>
            </a:pPr>
            <a:endParaRPr lang="ru-RU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C000"/>
                </a:solidFill>
              </a:rPr>
              <a:t>С </a:t>
            </a:r>
            <a:r>
              <a:rPr lang="ru-RU" dirty="0">
                <a:solidFill>
                  <a:srgbClr val="FFC000"/>
                </a:solidFill>
              </a:rPr>
              <a:t>улыбкой </a:t>
            </a:r>
            <a:r>
              <a:rPr lang="ru-RU" dirty="0"/>
              <a:t>– урок понравился 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не </a:t>
            </a:r>
            <a:r>
              <a:rPr lang="ru-RU" dirty="0"/>
              <a:t>вызвал </a:t>
            </a:r>
            <a:r>
              <a:rPr lang="ru-RU" dirty="0" smtClean="0"/>
              <a:t>трудностей</a:t>
            </a:r>
            <a:r>
              <a:rPr lang="ru-RU" dirty="0"/>
              <a:t> </a:t>
            </a:r>
            <a:r>
              <a:rPr lang="ru-RU" dirty="0" smtClean="0"/>
              <a:t>=))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Недовольный</a:t>
            </a:r>
            <a:r>
              <a:rPr lang="ru-RU" dirty="0" smtClean="0"/>
              <a:t> </a:t>
            </a:r>
            <a:r>
              <a:rPr lang="ru-RU" dirty="0"/>
              <a:t>– на уроке </a:t>
            </a:r>
            <a:r>
              <a:rPr lang="ru-RU" dirty="0" smtClean="0"/>
              <a:t>у меня возникли затруднения </a:t>
            </a:r>
            <a:r>
              <a:rPr lang="ru-RU" dirty="0"/>
              <a:t>по некоторым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вопросам </a:t>
            </a:r>
            <a:r>
              <a:rPr lang="ru-RU" dirty="0"/>
              <a:t>– буду исправлять</a:t>
            </a:r>
            <a:r>
              <a:rPr lang="ru-RU" dirty="0" smtClean="0"/>
              <a:t>! =((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124744"/>
            <a:ext cx="1584176" cy="15841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149080"/>
            <a:ext cx="1774367" cy="17743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6689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7" y="1124745"/>
            <a:ext cx="842493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Борьба Руси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с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иноземными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захватчиками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в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XIII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в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5" name="Заголовок 1"/>
          <p:cNvSpPr>
            <a:spLocks noGrp="1"/>
          </p:cNvSpPr>
          <p:nvPr/>
        </p:nvSpPr>
        <p:spPr>
          <a:xfrm>
            <a:off x="228600" y="30099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6922" y="260648"/>
            <a:ext cx="8557081" cy="64178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05" y="-29467"/>
            <a:ext cx="8686800" cy="581947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b="1" i="1" dirty="0"/>
          </a:p>
          <a:p>
            <a:pPr algn="ctr">
              <a:buNone/>
            </a:pPr>
            <a:r>
              <a:rPr lang="ru-RU" sz="2000" b="1" i="1" dirty="0" smtClean="0">
                <a:solidFill>
                  <a:schemeClr val="bg1"/>
                </a:solidFill>
              </a:rPr>
              <a:t>О, Русь моя! Жена моя! До боли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2000" b="1" i="1" dirty="0" smtClean="0">
                <a:solidFill>
                  <a:schemeClr val="bg1"/>
                </a:solidFill>
              </a:rPr>
              <a:t>Нам ясен долгий путь!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2000" b="1" i="1" dirty="0" smtClean="0">
                <a:solidFill>
                  <a:schemeClr val="bg1"/>
                </a:solidFill>
              </a:rPr>
              <a:t>Наш путь - стрелой татарской древней воли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2000" b="1" i="1" dirty="0" smtClean="0">
                <a:solidFill>
                  <a:schemeClr val="bg1"/>
                </a:solidFill>
              </a:rPr>
              <a:t>Пронзил нам грудь…\....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2000" b="1" i="1" dirty="0" smtClean="0">
                <a:solidFill>
                  <a:schemeClr val="bg1"/>
                </a:solidFill>
              </a:rPr>
              <a:t>И вечный бой! Покой нам только снится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2000" b="1" i="1" dirty="0" smtClean="0">
                <a:solidFill>
                  <a:schemeClr val="bg1"/>
                </a:solidFill>
              </a:rPr>
              <a:t>Сквозь кровь и пыль ….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2000" b="1" i="1" dirty="0" smtClean="0">
                <a:solidFill>
                  <a:schemeClr val="bg1"/>
                </a:solidFill>
              </a:rPr>
              <a:t>Летит, летит степная кобылица</a:t>
            </a:r>
          </a:p>
          <a:p>
            <a:pPr algn="ctr">
              <a:buNone/>
            </a:pPr>
            <a:r>
              <a:rPr lang="ru-RU" sz="2000" b="1" i="1" dirty="0" smtClean="0">
                <a:solidFill>
                  <a:schemeClr val="bg1"/>
                </a:solidFill>
              </a:rPr>
              <a:t>И мнет ковыль…</a:t>
            </a:r>
          </a:p>
          <a:p>
            <a:pPr>
              <a:buNone/>
            </a:pPr>
            <a:endParaRPr lang="ru-RU" sz="2000" b="1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000" b="1" i="1" dirty="0">
                <a:solidFill>
                  <a:schemeClr val="bg1"/>
                </a:solidFill>
              </a:rPr>
              <a:t> </a:t>
            </a:r>
            <a:r>
              <a:rPr lang="ru-RU" sz="2000" b="1" i="1" dirty="0" smtClean="0">
                <a:solidFill>
                  <a:schemeClr val="bg1"/>
                </a:solidFill>
              </a:rPr>
              <a:t>                                       (</a:t>
            </a:r>
            <a:r>
              <a:rPr lang="ru-RU" sz="2000" b="1" i="1" dirty="0">
                <a:solidFill>
                  <a:schemeClr val="bg1"/>
                </a:solidFill>
              </a:rPr>
              <a:t>А</a:t>
            </a:r>
            <a:r>
              <a:rPr lang="ru-RU" sz="2000" b="1" i="1" dirty="0" smtClean="0">
                <a:solidFill>
                  <a:schemeClr val="bg1"/>
                </a:solidFill>
              </a:rPr>
              <a:t>. Блок</a:t>
            </a:r>
            <a:r>
              <a:rPr lang="ru-RU" sz="2000" b="1" i="1" dirty="0">
                <a:solidFill>
                  <a:schemeClr val="bg1"/>
                </a:solidFill>
              </a:rPr>
              <a:t>)</a:t>
            </a:r>
            <a:endParaRPr lang="ru-RU" sz="2000" b="1" dirty="0">
              <a:solidFill>
                <a:schemeClr val="bg1"/>
              </a:solidFill>
            </a:endParaRPr>
          </a:p>
          <a:p>
            <a:pPr>
              <a:buNone/>
            </a:pPr>
            <a:endParaRPr lang="ru-RU" sz="2000" i="1" dirty="0" smtClean="0"/>
          </a:p>
        </p:txBody>
      </p:sp>
      <p:pic>
        <p:nvPicPr>
          <p:cNvPr id="1030" name="Picture 6" descr="Моя история - А.А.Бло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464" y="3529359"/>
            <a:ext cx="4978102" cy="33286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58417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 какой битве идет речь?   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Каковы итоги битвы?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132856"/>
            <a:ext cx="8686800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«</a:t>
            </a:r>
            <a:r>
              <a:rPr lang="ru-RU" b="1" i="1" dirty="0" smtClean="0">
                <a:solidFill>
                  <a:schemeClr val="bg1"/>
                </a:solidFill>
                <a:latin typeface="Calibri" pitchFamily="34" charset="0"/>
              </a:rPr>
              <a:t>В лето 6731 (1223г.) по грехам нашим пришли народы незнаемые… Пришла неслыханная рать, называемая татары, их же никто ясно не знает – кто они и откуда пришли, и каков их язык, и какого племени они», - писал русский летописец</a:t>
            </a:r>
            <a:r>
              <a:rPr lang="ru-RU" b="1" i="1" dirty="0" smtClean="0">
                <a:solidFill>
                  <a:schemeClr val="bg1"/>
                </a:solidFill>
                <a:latin typeface="Calibri" pitchFamily="34" charset="0"/>
              </a:rPr>
              <a:t>.</a:t>
            </a:r>
            <a:endParaRPr lang="ru-RU" b="1" i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962" y="548679"/>
            <a:ext cx="9036496" cy="51043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3284984"/>
            <a:ext cx="6606489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50" dirty="0" smtClean="0">
              <a:ln w="0">
                <a:solidFill>
                  <a:sysClr val="windowText" lastClr="000000"/>
                </a:solidFill>
              </a:ln>
              <a:solidFill>
                <a:schemeClr val="bg2">
                  <a:lumMod val="50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ctr"/>
            <a:endParaRPr lang="ru-RU" sz="5400" b="1" spc="50" dirty="0">
              <a:ln w="0">
                <a:solidFill>
                  <a:sysClr val="windowText" lastClr="000000"/>
                </a:solidFill>
              </a:ln>
              <a:solidFill>
                <a:schemeClr val="bg2">
                  <a:lumMod val="50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ctr"/>
            <a:endParaRPr lang="ru-RU" sz="5400" b="1" cap="none" spc="50" dirty="0" smtClean="0">
              <a:ln w="0">
                <a:solidFill>
                  <a:sysClr val="windowText" lastClr="000000"/>
                </a:solidFill>
              </a:ln>
              <a:solidFill>
                <a:schemeClr val="bg2">
                  <a:lumMod val="50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ctr"/>
            <a:r>
              <a:rPr lang="ru-RU" sz="5400" b="1" cap="none" spc="5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Поражение </a:t>
            </a:r>
            <a:r>
              <a:rPr lang="ru-RU" sz="5400" b="1" cap="none" spc="5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на Калке</a:t>
            </a:r>
            <a:endParaRPr lang="ru-RU" sz="5400" b="1" cap="none" spc="50" dirty="0">
              <a:ln w="0">
                <a:solidFill>
                  <a:sysClr val="windowText" lastClr="000000"/>
                </a:solidFill>
              </a:ln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270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838200"/>
          </a:xfrm>
        </p:spPr>
        <p:txBody>
          <a:bodyPr/>
          <a:lstStyle/>
          <a:p>
            <a:r>
              <a:rPr lang="ru-RU" dirty="0" smtClean="0"/>
              <a:t>Узнайте событие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8686800" cy="53285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i="1" dirty="0" smtClean="0">
                <a:solidFill>
                  <a:schemeClr val="bg1"/>
                </a:solidFill>
                <a:latin typeface="Calibri" pitchFamily="34" charset="0"/>
              </a:rPr>
              <a:t>Был страшный год, когда все страны</a:t>
            </a:r>
            <a:endParaRPr lang="ru-RU" sz="3600" dirty="0" smtClean="0">
              <a:solidFill>
                <a:schemeClr val="bg1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3600" i="1" dirty="0" smtClean="0">
                <a:solidFill>
                  <a:schemeClr val="bg1"/>
                </a:solidFill>
                <a:latin typeface="Calibri" pitchFamily="34" charset="0"/>
              </a:rPr>
              <a:t>Боялись больше , чем огня</a:t>
            </a:r>
            <a:endParaRPr lang="ru-RU" sz="3600" dirty="0" smtClean="0">
              <a:solidFill>
                <a:schemeClr val="bg1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3600" i="1" dirty="0" smtClean="0">
                <a:solidFill>
                  <a:schemeClr val="bg1"/>
                </a:solidFill>
                <a:latin typeface="Calibri" pitchFamily="34" charset="0"/>
              </a:rPr>
              <a:t>Батыя – внука Чингисхана,</a:t>
            </a:r>
            <a:endParaRPr lang="ru-RU" sz="3600" dirty="0" smtClean="0">
              <a:solidFill>
                <a:schemeClr val="bg1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3600" i="1" dirty="0" smtClean="0">
                <a:solidFill>
                  <a:schemeClr val="bg1"/>
                </a:solidFill>
                <a:latin typeface="Calibri" pitchFamily="34" charset="0"/>
              </a:rPr>
              <a:t>Свое соседство с ним кляня…</a:t>
            </a:r>
            <a:endParaRPr lang="ru-RU" sz="3600" dirty="0" smtClean="0">
              <a:solidFill>
                <a:schemeClr val="bg1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3600" i="1" dirty="0" smtClean="0">
                <a:solidFill>
                  <a:schemeClr val="bg1"/>
                </a:solidFill>
                <a:latin typeface="Calibri" pitchFamily="34" charset="0"/>
              </a:rPr>
              <a:t> Был страшный век, когда монголы</a:t>
            </a:r>
            <a:endParaRPr lang="ru-RU" sz="3600" dirty="0" smtClean="0">
              <a:solidFill>
                <a:schemeClr val="bg1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3600" i="1" dirty="0" smtClean="0">
                <a:solidFill>
                  <a:schemeClr val="bg1"/>
                </a:solidFill>
                <a:latin typeface="Calibri" pitchFamily="34" charset="0"/>
              </a:rPr>
              <a:t>На Русь лавиною пошли, </a:t>
            </a:r>
            <a:endParaRPr lang="ru-RU" sz="3600" dirty="0" smtClean="0">
              <a:solidFill>
                <a:schemeClr val="bg1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3600" i="1" dirty="0" smtClean="0">
                <a:solidFill>
                  <a:schemeClr val="bg1"/>
                </a:solidFill>
                <a:latin typeface="Calibri" pitchFamily="34" charset="0"/>
              </a:rPr>
              <a:t>В осенний день, по степи голой ,</a:t>
            </a:r>
            <a:endParaRPr lang="ru-RU" sz="3600" dirty="0" smtClean="0">
              <a:solidFill>
                <a:schemeClr val="bg1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3600" i="1" dirty="0" smtClean="0">
                <a:solidFill>
                  <a:schemeClr val="bg1"/>
                </a:solidFill>
                <a:latin typeface="Calibri" pitchFamily="34" charset="0"/>
              </a:rPr>
              <a:t>Топча сухие ковыли</a:t>
            </a:r>
            <a:endParaRPr lang="ru-RU" sz="36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3512" y="640506"/>
            <a:ext cx="8856984" cy="52717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27702" y="3356992"/>
            <a:ext cx="937077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50" dirty="0" smtClean="0">
              <a:ln w="0">
                <a:solidFill>
                  <a:schemeClr val="bg1"/>
                </a:solidFill>
              </a:ln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ctr"/>
            <a:endParaRPr lang="ru-RU" sz="5400" b="1" cap="none" spc="50" dirty="0" smtClean="0">
              <a:ln w="0">
                <a:solidFill>
                  <a:schemeClr val="bg1"/>
                </a:solidFill>
              </a:ln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ctr"/>
            <a:endParaRPr lang="ru-RU" sz="5400" b="1" cap="none" spc="50" dirty="0" smtClean="0">
              <a:ln w="0">
                <a:solidFill>
                  <a:schemeClr val="bg1"/>
                </a:solidFill>
              </a:ln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ctr"/>
            <a:r>
              <a:rPr lang="ru-RU" sz="5400" b="1" cap="none" spc="50" dirty="0" smtClean="0">
                <a:ln w="0">
                  <a:solidFill>
                    <a:schemeClr val="bg1"/>
                  </a:solidFill>
                </a:ln>
                <a:solidFill>
                  <a:schemeClr val="tx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Нашествие Батыя на Русь</a:t>
            </a:r>
            <a:endParaRPr lang="ru-RU" sz="5400" b="1" cap="none" spc="50" dirty="0">
              <a:ln w="0">
                <a:solidFill>
                  <a:schemeClr val="bg1"/>
                </a:solidFill>
              </a:ln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431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C00000"/>
                </a:solidFill>
              </a:rPr>
              <a:t>Какие последствия имело монгольское нашествие на Русь</a:t>
            </a:r>
            <a:r>
              <a:rPr lang="ru-RU" sz="3600" b="1" i="1" dirty="0" smtClean="0">
                <a:solidFill>
                  <a:srgbClr val="C00000"/>
                </a:solidFill>
              </a:rPr>
              <a:t>?</a:t>
            </a:r>
          </a:p>
          <a:p>
            <a:pPr marL="0" indent="0">
              <a:buNone/>
            </a:pPr>
            <a:endParaRPr lang="ru-RU" sz="3600" b="1" i="1" dirty="0" smtClean="0">
              <a:solidFill>
                <a:srgbClr val="C00000"/>
              </a:solidFill>
            </a:endParaRPr>
          </a:p>
          <a:p>
            <a:r>
              <a:rPr lang="ru-RU" sz="3600" b="1" i="1" dirty="0">
                <a:solidFill>
                  <a:srgbClr val="C00000"/>
                </a:solidFill>
              </a:rPr>
              <a:t>Чем можно объяснить победы </a:t>
            </a:r>
            <a:r>
              <a:rPr lang="ru-RU" sz="3600" b="1" i="1" dirty="0" err="1">
                <a:solidFill>
                  <a:srgbClr val="C00000"/>
                </a:solidFill>
              </a:rPr>
              <a:t>монголо</a:t>
            </a:r>
            <a:r>
              <a:rPr lang="ru-RU" sz="3600" b="1" i="1" dirty="0">
                <a:solidFill>
                  <a:srgbClr val="C00000"/>
                </a:solidFill>
              </a:rPr>
              <a:t> - татар? </a:t>
            </a:r>
            <a:endParaRPr lang="ru-RU" sz="36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0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быстрее?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7" t="74922" r="7655" b="5209"/>
          <a:stretch>
            <a:fillRect/>
          </a:stretch>
        </p:blipFill>
        <p:spPr bwMode="auto">
          <a:xfrm>
            <a:off x="0" y="2204864"/>
            <a:ext cx="9144000" cy="4653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Милое, пушистое, бегущее (покадровая анимация) - Demia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196752"/>
            <a:ext cx="2381250" cy="17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400</TotalTime>
  <Words>447</Words>
  <Application>Microsoft Office PowerPoint</Application>
  <PresentationFormat>Экран (4:3)</PresentationFormat>
  <Paragraphs>99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Изображения </vt:lpstr>
      <vt:lpstr>Презентация PowerPoint</vt:lpstr>
      <vt:lpstr>Презентация PowerPoint</vt:lpstr>
      <vt:lpstr>О какой битве идет речь?     Каковы итоги битвы? </vt:lpstr>
      <vt:lpstr>Презентация PowerPoint</vt:lpstr>
      <vt:lpstr>Узнайте событие</vt:lpstr>
      <vt:lpstr>Презентация PowerPoint</vt:lpstr>
      <vt:lpstr>Презентация PowerPoint</vt:lpstr>
      <vt:lpstr>Кто быстрее?</vt:lpstr>
      <vt:lpstr>физминутка</vt:lpstr>
      <vt:lpstr>Узнайте событие!</vt:lpstr>
      <vt:lpstr>Презентация PowerPoint</vt:lpstr>
      <vt:lpstr>Вставьте пропущенные предложения в тексте</vt:lpstr>
      <vt:lpstr>Узнайте событие!</vt:lpstr>
      <vt:lpstr>Презентация PowerPoint</vt:lpstr>
      <vt:lpstr>Презентация PowerPoint</vt:lpstr>
      <vt:lpstr>Рефлексия</vt:lpstr>
      <vt:lpstr>Домашнее задание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Изображения</dc:title>
  <dc:creator>USER</dc:creator>
  <cp:lastModifiedBy>RePack by Diakov</cp:lastModifiedBy>
  <cp:revision>58</cp:revision>
  <dcterms:created xsi:type="dcterms:W3CDTF">2015-03-16T06:04:43Z</dcterms:created>
  <dcterms:modified xsi:type="dcterms:W3CDTF">2017-08-18T11:40:01Z</dcterms:modified>
</cp:coreProperties>
</file>