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28" r:id="rId3"/>
    <p:sldId id="324" r:id="rId4"/>
    <p:sldId id="325" r:id="rId5"/>
    <p:sldId id="326" r:id="rId6"/>
    <p:sldId id="329" r:id="rId7"/>
    <p:sldId id="305" r:id="rId8"/>
    <p:sldId id="307" r:id="rId9"/>
    <p:sldId id="306" r:id="rId10"/>
    <p:sldId id="309" r:id="rId11"/>
    <p:sldId id="308" r:id="rId12"/>
    <p:sldId id="310" r:id="rId13"/>
    <p:sldId id="311" r:id="rId14"/>
    <p:sldId id="312" r:id="rId15"/>
    <p:sldId id="313" r:id="rId16"/>
    <p:sldId id="315" r:id="rId17"/>
    <p:sldId id="260" r:id="rId18"/>
    <p:sldId id="261" r:id="rId19"/>
    <p:sldId id="263" r:id="rId20"/>
    <p:sldId id="266" r:id="rId21"/>
    <p:sldId id="268" r:id="rId22"/>
    <p:sldId id="275" r:id="rId23"/>
    <p:sldId id="283" r:id="rId24"/>
    <p:sldId id="285" r:id="rId25"/>
    <p:sldId id="289" r:id="rId26"/>
    <p:sldId id="334"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3607EDEB-1FF0-48F7-99C7-13A2AB6FE7C1}" type="datetimeFigureOut">
              <a:rPr lang="ru-RU" smtClean="0"/>
              <a:pPr/>
              <a:t>23.08.2017</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5129E02F-224A-490C-83A2-1B91451A0CD1}"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607EDEB-1FF0-48F7-99C7-13A2AB6FE7C1}" type="datetimeFigureOut">
              <a:rPr lang="ru-RU" smtClean="0"/>
              <a:pPr/>
              <a:t>23.08.2017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129E02F-224A-490C-83A2-1B91451A0CD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607EDEB-1FF0-48F7-99C7-13A2AB6FE7C1}" type="datetimeFigureOut">
              <a:rPr lang="ru-RU" smtClean="0"/>
              <a:pPr/>
              <a:t>23.08.2017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129E02F-224A-490C-83A2-1B91451A0CD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607EDEB-1FF0-48F7-99C7-13A2AB6FE7C1}" type="datetimeFigureOut">
              <a:rPr lang="ru-RU" smtClean="0"/>
              <a:pPr/>
              <a:t>23.08.2017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129E02F-224A-490C-83A2-1B91451A0CD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3607EDEB-1FF0-48F7-99C7-13A2AB6FE7C1}" type="datetimeFigureOut">
              <a:rPr lang="ru-RU" smtClean="0"/>
              <a:pPr/>
              <a:t>23.08.2017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5129E02F-224A-490C-83A2-1B91451A0CD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3607EDEB-1FF0-48F7-99C7-13A2AB6FE7C1}" type="datetimeFigureOut">
              <a:rPr lang="ru-RU" smtClean="0"/>
              <a:pPr/>
              <a:t>23.08.2017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129E02F-224A-490C-83A2-1B91451A0CD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3607EDEB-1FF0-48F7-99C7-13A2AB6FE7C1}" type="datetimeFigureOut">
              <a:rPr lang="ru-RU" smtClean="0"/>
              <a:pPr/>
              <a:t>23.08.2017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129E02F-224A-490C-83A2-1B91451A0CD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3607EDEB-1FF0-48F7-99C7-13A2AB6FE7C1}" type="datetimeFigureOut">
              <a:rPr lang="ru-RU" smtClean="0"/>
              <a:pPr/>
              <a:t>23.08.2017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129E02F-224A-490C-83A2-1B91451A0CD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607EDEB-1FF0-48F7-99C7-13A2AB6FE7C1}" type="datetimeFigureOut">
              <a:rPr lang="ru-RU" smtClean="0"/>
              <a:pPr/>
              <a:t>23.08.2017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129E02F-224A-490C-83A2-1B91451A0CD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3607EDEB-1FF0-48F7-99C7-13A2AB6FE7C1}" type="datetimeFigureOut">
              <a:rPr lang="ru-RU" smtClean="0"/>
              <a:pPr/>
              <a:t>23.08.2017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129E02F-224A-490C-83A2-1B91451A0CD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3607EDEB-1FF0-48F7-99C7-13A2AB6FE7C1}" type="datetimeFigureOut">
              <a:rPr lang="ru-RU" smtClean="0"/>
              <a:pPr/>
              <a:t>23.08.2017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129E02F-224A-490C-83A2-1B91451A0CD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607EDEB-1FF0-48F7-99C7-13A2AB6FE7C1}" type="datetimeFigureOut">
              <a:rPr lang="ru-RU" smtClean="0"/>
              <a:pPr/>
              <a:t>23.08.2017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129E02F-224A-490C-83A2-1B91451A0CD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2.jpeg"/><Relationship Id="rId2" Type="http://schemas.openxmlformats.org/officeDocument/2006/relationships/hyperlink" Target="http://igolochka.org/uploads/posts/2012-10/1350758520_2.jpg" TargetMode="External"/><Relationship Id="rId1" Type="http://schemas.openxmlformats.org/officeDocument/2006/relationships/slideLayout" Target="../slideLayouts/slideLayout8.xml"/><Relationship Id="rId6" Type="http://schemas.openxmlformats.org/officeDocument/2006/relationships/hyperlink" Target="http://igolochka.org/uploads/posts/2012-10/1350758572_4.jpg" TargetMode="External"/><Relationship Id="rId5" Type="http://schemas.openxmlformats.org/officeDocument/2006/relationships/image" Target="../media/image21.jpeg"/><Relationship Id="rId4" Type="http://schemas.openxmlformats.org/officeDocument/2006/relationships/hyperlink" Target="http://igolochka.org/uploads/posts/2012-10/1350758563_3.jp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8.xml"/><Relationship Id="rId5" Type="http://schemas.openxmlformats.org/officeDocument/2006/relationships/image" Target="../media/image25.jpeg"/><Relationship Id="rId4" Type="http://schemas.openxmlformats.org/officeDocument/2006/relationships/hyperlink" Target="http://igolochka.org/uploads/posts/2012-10/1350242889_janome5200.jpg"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igolochka.org/uploads/posts/2012-10/1350242083_klasse-detail-twin_1.jpg" TargetMode="External"/><Relationship Id="rId1" Type="http://schemas.openxmlformats.org/officeDocument/2006/relationships/slideLayout" Target="../slideLayouts/slideLayout8.xml"/><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8.xml"/><Relationship Id="rId4" Type="http://schemas.openxmlformats.org/officeDocument/2006/relationships/image" Target="../media/image51.jpeg"/></Relationships>
</file>

<file path=ppt/slides/_rels/slide26.xml.rels><?xml version="1.0" encoding="UTF-8" standalone="yes"?>
<Relationships xmlns="http://schemas.openxmlformats.org/package/2006/relationships"><Relationship Id="rId3" Type="http://schemas.openxmlformats.org/officeDocument/2006/relationships/hyperlink" Target="http://club.osinka.ru/topic-18967" TargetMode="External"/><Relationship Id="rId7" Type="http://schemas.openxmlformats.org/officeDocument/2006/relationships/hyperlink" Target="http://popovava.blogspot.ru/2008/12/" TargetMode="External"/><Relationship Id="rId2" Type="http://schemas.openxmlformats.org/officeDocument/2006/relationships/hyperlink" Target="https://www.transmetall.ru/articles/?ID=560105" TargetMode="External"/><Relationship Id="rId1" Type="http://schemas.openxmlformats.org/officeDocument/2006/relationships/slideLayout" Target="../slideLayouts/slideLayout8.xml"/><Relationship Id="rId6" Type="http://schemas.openxmlformats.org/officeDocument/2006/relationships/hyperlink" Target="http://universalmaq.com/productos_juki.php" TargetMode="External"/><Relationship Id="rId5" Type="http://schemas.openxmlformats.org/officeDocument/2006/relationships/hyperlink" Target="http://www.sport-aerob.ru/post.php?id=9906" TargetMode="External"/><Relationship Id="rId4" Type="http://schemas.openxmlformats.org/officeDocument/2006/relationships/hyperlink" Target="http://www.liveinternet.ru/users/irzeis/post344219655"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www.transmetall.ru/upload/images/tmt.ru/post/2014/560105_test/soed.jpg" TargetMode="External"/><Relationship Id="rId2" Type="http://schemas.openxmlformats.org/officeDocument/2006/relationships/image" Target="../media/image6.jpeg"/><Relationship Id="rId1" Type="http://schemas.openxmlformats.org/officeDocument/2006/relationships/slideLayout" Target="../slideLayouts/slideLayout8.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8.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8.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brother-friends.ru/wp-content/uploads/2012/03/DSC07568-copy.jpg" TargetMode="Externa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8.xml"/><Relationship Id="rId5" Type="http://schemas.openxmlformats.org/officeDocument/2006/relationships/image" Target="../media/image18.jpeg"/><Relationship Id="rId4" Type="http://schemas.openxmlformats.org/officeDocument/2006/relationships/hyperlink" Target="http://igolochka.org/uploads/posts/2012-10/1350758654_1.jp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igolochka.org/uploads/posts/2012-10/1350242108_2010-11-9-13-51-13_file_866.jpg" TargetMode="Externa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332656"/>
            <a:ext cx="8229600" cy="1872208"/>
          </a:xfrm>
        </p:spPr>
        <p:txBody>
          <a:bodyPr/>
          <a:lstStyle/>
          <a:p>
            <a:r>
              <a:rPr lang="ru-RU" dirty="0" smtClean="0">
                <a:solidFill>
                  <a:schemeClr val="accent4">
                    <a:lumMod val="50000"/>
                  </a:schemeClr>
                </a:solidFill>
              </a:rPr>
              <a:t>ДЕКОРАТИВНЫЕ МАШИННЫЕ СТРОЧКИ</a:t>
            </a:r>
            <a:endParaRPr lang="ru-RU" dirty="0">
              <a:solidFill>
                <a:schemeClr val="accent4">
                  <a:lumMod val="50000"/>
                </a:schemeClr>
              </a:solidFill>
            </a:endParaRPr>
          </a:p>
        </p:txBody>
      </p:sp>
      <p:sp>
        <p:nvSpPr>
          <p:cNvPr id="3" name="Подзаголовок 2"/>
          <p:cNvSpPr>
            <a:spLocks noGrp="1"/>
          </p:cNvSpPr>
          <p:nvPr>
            <p:ph type="subTitle" idx="1"/>
          </p:nvPr>
        </p:nvSpPr>
        <p:spPr/>
        <p:txBody>
          <a:bodyPr/>
          <a:lstStyle/>
          <a:p>
            <a:endParaRPr lang="ru-RU" dirty="0"/>
          </a:p>
        </p:txBody>
      </p:sp>
      <p:pic>
        <p:nvPicPr>
          <p:cNvPr id="46083" name="Picture 3" descr="C:\Users\Таня\Desktop\вышивка в отделке\aa88bdcb0cf3074c4f5c03087428a568.jpg"/>
          <p:cNvPicPr>
            <a:picLocks noChangeAspect="1" noChangeArrowheads="1"/>
          </p:cNvPicPr>
          <p:nvPr/>
        </p:nvPicPr>
        <p:blipFill>
          <a:blip r:embed="rId2" cstate="email"/>
          <a:srcRect/>
          <a:stretch>
            <a:fillRect/>
          </a:stretch>
        </p:blipFill>
        <p:spPr bwMode="auto">
          <a:xfrm>
            <a:off x="1331640" y="2529300"/>
            <a:ext cx="6480720" cy="3820014"/>
          </a:xfrm>
          <a:prstGeom prst="rect">
            <a:avLst/>
          </a:prstGeom>
          <a:noFill/>
        </p:spPr>
      </p:pic>
      <p:sp>
        <p:nvSpPr>
          <p:cNvPr id="5" name="Прямоугольник 4"/>
          <p:cNvSpPr/>
          <p:nvPr/>
        </p:nvSpPr>
        <p:spPr>
          <a:xfrm>
            <a:off x="5076056" y="5445224"/>
            <a:ext cx="4067944" cy="923330"/>
          </a:xfrm>
          <a:prstGeom prst="rect">
            <a:avLst/>
          </a:prstGeom>
        </p:spPr>
        <p:txBody>
          <a:bodyPr wrap="square">
            <a:spAutoFit/>
          </a:bodyPr>
          <a:lstStyle/>
          <a:p>
            <a:r>
              <a:rPr lang="ru-RU" b="1" dirty="0" smtClean="0"/>
              <a:t>7 класс</a:t>
            </a:r>
          </a:p>
          <a:p>
            <a:r>
              <a:rPr lang="ru-RU" b="1" dirty="0" smtClean="0"/>
              <a:t>МБОУ «Гимназия №44» г. Курск</a:t>
            </a:r>
          </a:p>
          <a:p>
            <a:r>
              <a:rPr lang="ru-RU" b="1" dirty="0" smtClean="0"/>
              <a:t>Учитель технологии Зиновьева Т. В</a:t>
            </a:r>
            <a:endParaRPr lang="ru-RU"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457200" y="332656"/>
            <a:ext cx="3682752" cy="5793507"/>
          </a:xfrm>
        </p:spPr>
        <p:txBody>
          <a:bodyPr>
            <a:normAutofit/>
          </a:bodyPr>
          <a:lstStyle/>
          <a:p>
            <a:r>
              <a:rPr lang="ru-RU" sz="2400" dirty="0" smtClean="0"/>
              <a:t>Изменяя длину и ширину стежка можно несколько изменить внешний вид строчки:</a:t>
            </a:r>
            <a:br>
              <a:rPr lang="ru-RU" sz="2400" dirty="0" smtClean="0"/>
            </a:br>
            <a:endParaRPr lang="ru-RU" sz="2400" dirty="0"/>
          </a:p>
        </p:txBody>
      </p:sp>
      <p:pic>
        <p:nvPicPr>
          <p:cNvPr id="5" name="Рисунок 4" descr="Декоративные строчки">
            <a:hlinkClick r:id="rId2"/>
          </p:cNvPr>
          <p:cNvPicPr/>
          <p:nvPr/>
        </p:nvPicPr>
        <p:blipFill>
          <a:blip r:embed="rId3" cstate="email"/>
          <a:srcRect/>
          <a:stretch>
            <a:fillRect/>
          </a:stretch>
        </p:blipFill>
        <p:spPr bwMode="auto">
          <a:xfrm>
            <a:off x="395536" y="3140968"/>
            <a:ext cx="3960440" cy="2952328"/>
          </a:xfrm>
          <a:prstGeom prst="rect">
            <a:avLst/>
          </a:prstGeom>
          <a:noFill/>
          <a:ln w="9525">
            <a:noFill/>
            <a:miter lim="800000"/>
            <a:headEnd/>
            <a:tailEnd/>
          </a:ln>
        </p:spPr>
      </p:pic>
      <p:pic>
        <p:nvPicPr>
          <p:cNvPr id="6" name="Содержимое 5" descr="Декоративные строчки">
            <a:hlinkClick r:id="rId4"/>
          </p:cNvPr>
          <p:cNvPicPr>
            <a:picLocks noGrp="1"/>
          </p:cNvPicPr>
          <p:nvPr>
            <p:ph sz="half" idx="1"/>
          </p:nvPr>
        </p:nvPicPr>
        <p:blipFill>
          <a:blip r:embed="rId5" cstate="email"/>
          <a:srcRect/>
          <a:stretch>
            <a:fillRect/>
          </a:stretch>
        </p:blipFill>
        <p:spPr bwMode="auto">
          <a:xfrm>
            <a:off x="4572000" y="332656"/>
            <a:ext cx="4032448" cy="2592288"/>
          </a:xfrm>
          <a:prstGeom prst="rect">
            <a:avLst/>
          </a:prstGeom>
          <a:noFill/>
          <a:ln w="9525">
            <a:noFill/>
            <a:miter lim="800000"/>
            <a:headEnd/>
            <a:tailEnd/>
          </a:ln>
        </p:spPr>
      </p:pic>
      <p:pic>
        <p:nvPicPr>
          <p:cNvPr id="7" name="Рисунок 6" descr="Декоративные строчки">
            <a:hlinkClick r:id="rId6"/>
          </p:cNvPr>
          <p:cNvPicPr/>
          <p:nvPr/>
        </p:nvPicPr>
        <p:blipFill>
          <a:blip r:embed="rId7" cstate="email"/>
          <a:srcRect/>
          <a:stretch>
            <a:fillRect/>
          </a:stretch>
        </p:blipFill>
        <p:spPr bwMode="auto">
          <a:xfrm>
            <a:off x="4644008" y="3212976"/>
            <a:ext cx="3960440" cy="28803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457200" y="404664"/>
            <a:ext cx="3682752" cy="5721499"/>
          </a:xfrm>
        </p:spPr>
        <p:txBody>
          <a:bodyPr>
            <a:normAutofit/>
          </a:bodyPr>
          <a:lstStyle/>
          <a:p>
            <a:r>
              <a:rPr lang="ru-RU" sz="2400" b="1" dirty="0" smtClean="0"/>
              <a:t>Компьютеризированные швейные машины </a:t>
            </a:r>
            <a:r>
              <a:rPr lang="ru-RU" sz="2400" b="1" dirty="0" err="1" smtClean="0"/>
              <a:t>премиум</a:t>
            </a:r>
            <a:r>
              <a:rPr lang="ru-RU" sz="2400" b="1" dirty="0" smtClean="0"/>
              <a:t> класса</a:t>
            </a:r>
            <a:r>
              <a:rPr lang="ru-RU" sz="2400" dirty="0" smtClean="0"/>
              <a:t> могут выполнять более сотни декоративных строчек, в том числе алфавит и цифры. У машин этого класса имеется функция зеркального отражения строчки по вертикали (1) и горизонтали(2), а также вытягивания атласных строчек (3).</a:t>
            </a:r>
            <a:br>
              <a:rPr lang="ru-RU" sz="2400" dirty="0" smtClean="0"/>
            </a:br>
            <a:endParaRPr lang="ru-RU" sz="2400" dirty="0"/>
          </a:p>
        </p:txBody>
      </p:sp>
      <p:pic>
        <p:nvPicPr>
          <p:cNvPr id="6" name="Содержимое 5" descr="Декоративные строчки"/>
          <p:cNvPicPr>
            <a:picLocks noGrp="1"/>
          </p:cNvPicPr>
          <p:nvPr>
            <p:ph sz="half" idx="1"/>
          </p:nvPr>
        </p:nvPicPr>
        <p:blipFill>
          <a:blip r:embed="rId2" cstate="email"/>
          <a:srcRect/>
          <a:stretch>
            <a:fillRect/>
          </a:stretch>
        </p:blipFill>
        <p:spPr bwMode="auto">
          <a:xfrm>
            <a:off x="4211960" y="332656"/>
            <a:ext cx="4608512" cy="1656184"/>
          </a:xfrm>
          <a:prstGeom prst="rect">
            <a:avLst/>
          </a:prstGeom>
          <a:noFill/>
          <a:ln w="9525">
            <a:noFill/>
            <a:miter lim="800000"/>
            <a:headEnd/>
            <a:tailEnd/>
          </a:ln>
        </p:spPr>
      </p:pic>
      <p:pic>
        <p:nvPicPr>
          <p:cNvPr id="7" name="Рисунок 6" descr="Декоративные строчки"/>
          <p:cNvPicPr/>
          <p:nvPr/>
        </p:nvPicPr>
        <p:blipFill>
          <a:blip r:embed="rId3" cstate="email"/>
          <a:srcRect/>
          <a:stretch>
            <a:fillRect/>
          </a:stretch>
        </p:blipFill>
        <p:spPr bwMode="auto">
          <a:xfrm>
            <a:off x="4283968" y="2204864"/>
            <a:ext cx="4608512" cy="1872208"/>
          </a:xfrm>
          <a:prstGeom prst="rect">
            <a:avLst/>
          </a:prstGeom>
          <a:noFill/>
          <a:ln w="9525">
            <a:noFill/>
            <a:miter lim="800000"/>
            <a:headEnd/>
            <a:tailEnd/>
          </a:ln>
        </p:spPr>
      </p:pic>
      <p:pic>
        <p:nvPicPr>
          <p:cNvPr id="8" name="Рисунок 7" descr="Декоративные строчки">
            <a:hlinkClick r:id="rId4"/>
          </p:cNvPr>
          <p:cNvPicPr/>
          <p:nvPr/>
        </p:nvPicPr>
        <p:blipFill>
          <a:blip r:embed="rId5" cstate="email"/>
          <a:srcRect/>
          <a:stretch>
            <a:fillRect/>
          </a:stretch>
        </p:blipFill>
        <p:spPr bwMode="auto">
          <a:xfrm>
            <a:off x="4283968" y="4293096"/>
            <a:ext cx="4536504" cy="2304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457200" y="476672"/>
            <a:ext cx="3008313" cy="5649491"/>
          </a:xfrm>
        </p:spPr>
        <p:txBody>
          <a:bodyPr>
            <a:normAutofit/>
          </a:bodyPr>
          <a:lstStyle/>
          <a:p>
            <a:r>
              <a:rPr lang="ru-RU" sz="2400" dirty="0" smtClean="0"/>
              <a:t>По следующему изображению видно, что орнамент здесь еще больше усложняется:</a:t>
            </a:r>
            <a:br>
              <a:rPr lang="ru-RU" sz="2400" dirty="0" smtClean="0"/>
            </a:br>
            <a:r>
              <a:rPr lang="ru-RU" sz="2400" dirty="0" smtClean="0"/>
              <a:t/>
            </a:r>
            <a:br>
              <a:rPr lang="ru-RU" sz="2400" dirty="0" smtClean="0"/>
            </a:br>
            <a:endParaRPr lang="ru-RU" sz="2400" dirty="0"/>
          </a:p>
        </p:txBody>
      </p:sp>
      <p:pic>
        <p:nvPicPr>
          <p:cNvPr id="5" name="Содержимое 4" descr="Декоративные строчки"/>
          <p:cNvPicPr>
            <a:picLocks noGrp="1"/>
          </p:cNvPicPr>
          <p:nvPr>
            <p:ph sz="half" idx="1"/>
          </p:nvPr>
        </p:nvPicPr>
        <p:blipFill>
          <a:blip r:embed="rId2" cstate="email"/>
          <a:srcRect/>
          <a:stretch>
            <a:fillRect/>
          </a:stretch>
        </p:blipFill>
        <p:spPr bwMode="auto">
          <a:xfrm>
            <a:off x="3707904" y="404664"/>
            <a:ext cx="5112567" cy="5472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251520" y="404664"/>
            <a:ext cx="3213993" cy="5721499"/>
          </a:xfrm>
        </p:spPr>
        <p:txBody>
          <a:bodyPr>
            <a:noAutofit/>
          </a:bodyPr>
          <a:lstStyle/>
          <a:p>
            <a:r>
              <a:rPr lang="ru-RU" sz="2400" dirty="0" smtClean="0"/>
              <a:t>Эти швейные машины предоставляют возможность создать строчку из отдельных узоров в заданной последовательности и сохранить ее в памяти машинки. Можно даже запрограммировать собственный узор! </a:t>
            </a:r>
            <a:br>
              <a:rPr lang="ru-RU" sz="2400" dirty="0" smtClean="0"/>
            </a:br>
            <a:r>
              <a:rPr lang="ru-RU" sz="2400" dirty="0" smtClean="0"/>
              <a:t/>
            </a:r>
            <a:br>
              <a:rPr lang="ru-RU" sz="2400" dirty="0" smtClean="0"/>
            </a:br>
            <a:endParaRPr lang="ru-RU" sz="2400" dirty="0"/>
          </a:p>
        </p:txBody>
      </p:sp>
      <p:pic>
        <p:nvPicPr>
          <p:cNvPr id="5" name="Picture 2" descr="C:\Users\Таня\Desktop\вышивка в отделке\elna-5300-stitch.png"/>
          <p:cNvPicPr>
            <a:picLocks noGrp="1" noChangeAspect="1" noChangeArrowheads="1"/>
          </p:cNvPicPr>
          <p:nvPr>
            <p:ph sz="half" idx="1"/>
          </p:nvPr>
        </p:nvPicPr>
        <p:blipFill>
          <a:blip r:embed="rId2" cstate="email"/>
          <a:srcRect/>
          <a:stretch>
            <a:fillRect/>
          </a:stretch>
        </p:blipFill>
        <p:spPr bwMode="auto">
          <a:xfrm>
            <a:off x="3347864" y="476672"/>
            <a:ext cx="5520774" cy="554461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251520" y="332656"/>
            <a:ext cx="3456384" cy="5793507"/>
          </a:xfrm>
        </p:spPr>
        <p:txBody>
          <a:bodyPr>
            <a:noAutofit/>
          </a:bodyPr>
          <a:lstStyle/>
          <a:p>
            <a:r>
              <a:rPr lang="ru-RU" sz="2400" dirty="0" smtClean="0"/>
              <a:t>Единственный недостаток машинных декоративных строчек – это их небольшая ширина, ограниченная поперечным ходом иглы. Зато множество плюсов: легкость в исполнении, возможность украсить платье, вышить имя ребенка на школьном фартуке, прикрыть дефекты ткани, обработать край скатерти фестонами…</a:t>
            </a:r>
            <a:endParaRPr lang="ru-RU" sz="2400" dirty="0"/>
          </a:p>
        </p:txBody>
      </p:sp>
      <p:pic>
        <p:nvPicPr>
          <p:cNvPr id="5" name="Picture 2" descr="C:\Users\Таня\Desktop\вышивка в отделке\applis.jpg"/>
          <p:cNvPicPr>
            <a:picLocks noGrp="1" noChangeAspect="1" noChangeArrowheads="1"/>
          </p:cNvPicPr>
          <p:nvPr>
            <p:ph sz="half" idx="1"/>
          </p:nvPr>
        </p:nvPicPr>
        <p:blipFill>
          <a:blip r:embed="rId2" cstate="email"/>
          <a:srcRect/>
          <a:stretch>
            <a:fillRect/>
          </a:stretch>
        </p:blipFill>
        <p:spPr bwMode="auto">
          <a:xfrm>
            <a:off x="3635896" y="548679"/>
            <a:ext cx="5303659" cy="539161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457200" y="332656"/>
            <a:ext cx="3538736" cy="5793507"/>
          </a:xfrm>
        </p:spPr>
        <p:txBody>
          <a:bodyPr>
            <a:noAutofit/>
          </a:bodyPr>
          <a:lstStyle/>
          <a:p>
            <a:r>
              <a:rPr lang="ru-RU" sz="2400" dirty="0" smtClean="0"/>
              <a:t>Если Вы решаете, какую швейную машину купить, обдумайте какие декоративные строчки будете использовать и как часто, и соответственно решите нужно ли приобретать машинку с широким ассортиментом орнаментов или хватит </a:t>
            </a:r>
          </a:p>
          <a:p>
            <a:r>
              <a:rPr lang="ru-RU" sz="2400" dirty="0" smtClean="0"/>
              <a:t>3-х атласных строчек. Какой бы вариант Вы не выбрали, можно воспользоваться двойной иглой и получить такой результат:</a:t>
            </a:r>
            <a:br>
              <a:rPr lang="ru-RU" sz="2400" dirty="0" smtClean="0"/>
            </a:br>
            <a:r>
              <a:rPr lang="ru-RU" sz="2400" dirty="0" smtClean="0"/>
              <a:t/>
            </a:r>
            <a:br>
              <a:rPr lang="ru-RU" sz="2400" dirty="0" smtClean="0"/>
            </a:br>
            <a:endParaRPr lang="ru-RU" sz="2400" dirty="0"/>
          </a:p>
        </p:txBody>
      </p:sp>
      <p:pic>
        <p:nvPicPr>
          <p:cNvPr id="5" name="Содержимое 4" descr="Декоративные строчки">
            <a:hlinkClick r:id="rId2"/>
          </p:cNvPr>
          <p:cNvPicPr>
            <a:picLocks noGrp="1"/>
          </p:cNvPicPr>
          <p:nvPr>
            <p:ph sz="half" idx="1"/>
          </p:nvPr>
        </p:nvPicPr>
        <p:blipFill>
          <a:blip r:embed="rId3" cstate="email"/>
          <a:srcRect/>
          <a:stretch>
            <a:fillRect/>
          </a:stretch>
        </p:blipFill>
        <p:spPr bwMode="auto">
          <a:xfrm>
            <a:off x="4283968" y="332656"/>
            <a:ext cx="4464496" cy="2376264"/>
          </a:xfrm>
          <a:prstGeom prst="rect">
            <a:avLst/>
          </a:prstGeom>
          <a:noFill/>
          <a:ln w="9525">
            <a:noFill/>
            <a:miter lim="800000"/>
            <a:headEnd/>
            <a:tailEnd/>
          </a:ln>
        </p:spPr>
      </p:pic>
      <p:pic>
        <p:nvPicPr>
          <p:cNvPr id="6" name="Рисунок 5" descr="Декоративные строчки"/>
          <p:cNvPicPr/>
          <p:nvPr/>
        </p:nvPicPr>
        <p:blipFill>
          <a:blip r:embed="rId4" cstate="email"/>
          <a:srcRect/>
          <a:stretch>
            <a:fillRect/>
          </a:stretch>
        </p:blipFill>
        <p:spPr bwMode="auto">
          <a:xfrm>
            <a:off x="4283968" y="3068960"/>
            <a:ext cx="4464496" cy="35283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6" name="Текст 5"/>
          <p:cNvSpPr>
            <a:spLocks noGrp="1"/>
          </p:cNvSpPr>
          <p:nvPr>
            <p:ph type="body" idx="2"/>
          </p:nvPr>
        </p:nvSpPr>
        <p:spPr/>
        <p:txBody>
          <a:bodyPr/>
          <a:lstStyle/>
          <a:p>
            <a:endParaRPr lang="ru-RU" dirty="0"/>
          </a:p>
        </p:txBody>
      </p:sp>
      <p:pic>
        <p:nvPicPr>
          <p:cNvPr id="25602" name="Picture 2" descr="C:\Users\Таня\Desktop\вышивка в отделке\P1110073_____________.jpg"/>
          <p:cNvPicPr>
            <a:picLocks noGrp="1" noChangeAspect="1" noChangeArrowheads="1"/>
          </p:cNvPicPr>
          <p:nvPr>
            <p:ph sz="half" idx="1"/>
          </p:nvPr>
        </p:nvPicPr>
        <p:blipFill>
          <a:blip r:embed="rId2" cstate="email"/>
          <a:srcRect/>
          <a:stretch>
            <a:fillRect/>
          </a:stretch>
        </p:blipFill>
        <p:spPr bwMode="auto">
          <a:xfrm>
            <a:off x="4499992" y="1844824"/>
            <a:ext cx="3384376" cy="4680520"/>
          </a:xfrm>
          <a:prstGeom prst="rect">
            <a:avLst/>
          </a:prstGeom>
          <a:noFill/>
        </p:spPr>
      </p:pic>
      <p:pic>
        <p:nvPicPr>
          <p:cNvPr id="7" name="Picture 2" descr="C:\Users\Таня\Desktop\вышивка в отделке\P1110076_____________.jpg"/>
          <p:cNvPicPr>
            <a:picLocks noChangeAspect="1" noChangeArrowheads="1"/>
          </p:cNvPicPr>
          <p:nvPr/>
        </p:nvPicPr>
        <p:blipFill>
          <a:blip r:embed="rId3" cstate="email"/>
          <a:srcRect/>
          <a:stretch>
            <a:fillRect/>
          </a:stretch>
        </p:blipFill>
        <p:spPr bwMode="auto">
          <a:xfrm>
            <a:off x="395536" y="836712"/>
            <a:ext cx="3291458" cy="5842825"/>
          </a:xfrm>
          <a:prstGeom prst="rect">
            <a:avLst/>
          </a:prstGeom>
          <a:noFill/>
        </p:spPr>
      </p:pic>
      <p:sp>
        <p:nvSpPr>
          <p:cNvPr id="8" name="Прямоугольник 7"/>
          <p:cNvSpPr/>
          <p:nvPr/>
        </p:nvSpPr>
        <p:spPr>
          <a:xfrm>
            <a:off x="3779912" y="260648"/>
            <a:ext cx="4572000" cy="923330"/>
          </a:xfrm>
          <a:prstGeom prst="rect">
            <a:avLst/>
          </a:prstGeom>
        </p:spPr>
        <p:txBody>
          <a:bodyPr>
            <a:spAutoFit/>
          </a:bodyPr>
          <a:lstStyle/>
          <a:p>
            <a:pPr algn="ctr"/>
            <a:r>
              <a:rPr lang="ru-RU" b="1" dirty="0" smtClean="0"/>
              <a:t>Оформление декоративными машинными строчками элементов одежды</a:t>
            </a:r>
            <a:endParaRPr lang="ru-RU"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Таня\Desktop\вышивка в отделке\____________076.jpg"/>
          <p:cNvPicPr>
            <a:picLocks noGrp="1" noChangeAspect="1" noChangeArrowheads="1"/>
          </p:cNvPicPr>
          <p:nvPr>
            <p:ph sz="half" idx="1"/>
          </p:nvPr>
        </p:nvPicPr>
        <p:blipFill>
          <a:blip r:embed="rId2" cstate="email"/>
          <a:srcRect/>
          <a:stretch>
            <a:fillRect/>
          </a:stretch>
        </p:blipFill>
        <p:spPr bwMode="auto">
          <a:xfrm>
            <a:off x="467544" y="332656"/>
            <a:ext cx="3308919" cy="4682433"/>
          </a:xfrm>
          <a:prstGeom prst="rect">
            <a:avLst/>
          </a:prstGeom>
          <a:noFill/>
        </p:spPr>
      </p:pic>
      <p:pic>
        <p:nvPicPr>
          <p:cNvPr id="3" name="Picture 2" descr="C:\Users\Таня\Desktop\вышивка в отделке\0_c50c1_3a7d0f69_XL.jpg"/>
          <p:cNvPicPr>
            <a:picLocks noChangeAspect="1" noChangeArrowheads="1"/>
          </p:cNvPicPr>
          <p:nvPr/>
        </p:nvPicPr>
        <p:blipFill>
          <a:blip r:embed="rId3" cstate="email"/>
          <a:srcRect l="20177" t="21055" r="5254" b="1745"/>
          <a:stretch>
            <a:fillRect/>
          </a:stretch>
        </p:blipFill>
        <p:spPr bwMode="auto">
          <a:xfrm>
            <a:off x="4355976" y="2852936"/>
            <a:ext cx="4451404" cy="3456384"/>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Таня\Desktop\вышивка в отделке\_______028.jpg"/>
          <p:cNvPicPr>
            <a:picLocks noChangeAspect="1" noChangeArrowheads="1"/>
          </p:cNvPicPr>
          <p:nvPr/>
        </p:nvPicPr>
        <p:blipFill>
          <a:blip r:embed="rId2" cstate="email"/>
          <a:srcRect/>
          <a:stretch>
            <a:fillRect/>
          </a:stretch>
        </p:blipFill>
        <p:spPr bwMode="auto">
          <a:xfrm>
            <a:off x="299406" y="260648"/>
            <a:ext cx="3192474" cy="6528575"/>
          </a:xfrm>
          <a:prstGeom prst="rect">
            <a:avLst/>
          </a:prstGeom>
          <a:noFill/>
        </p:spPr>
      </p:pic>
      <p:pic>
        <p:nvPicPr>
          <p:cNvPr id="5123" name="Picture 3" descr="C:\Users\Таня\Desktop\вышивка в отделке\_______029.jpg"/>
          <p:cNvPicPr>
            <a:picLocks noGrp="1" noChangeAspect="1" noChangeArrowheads="1"/>
          </p:cNvPicPr>
          <p:nvPr>
            <p:ph sz="half" idx="1"/>
          </p:nvPr>
        </p:nvPicPr>
        <p:blipFill>
          <a:blip r:embed="rId3" cstate="email"/>
          <a:srcRect/>
          <a:stretch>
            <a:fillRect/>
          </a:stretch>
        </p:blipFill>
        <p:spPr bwMode="auto">
          <a:xfrm>
            <a:off x="3635896" y="620688"/>
            <a:ext cx="5384378" cy="568863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Таня\Desktop\вышивка в отделке\78fda1de288b.jpg"/>
          <p:cNvPicPr>
            <a:picLocks noGrp="1" noChangeAspect="1" noChangeArrowheads="1"/>
          </p:cNvPicPr>
          <p:nvPr>
            <p:ph sz="half" idx="1"/>
          </p:nvPr>
        </p:nvPicPr>
        <p:blipFill>
          <a:blip r:embed="rId2" cstate="email"/>
          <a:srcRect/>
          <a:stretch>
            <a:fillRect/>
          </a:stretch>
        </p:blipFill>
        <p:spPr bwMode="auto">
          <a:xfrm>
            <a:off x="395536" y="260648"/>
            <a:ext cx="4876514" cy="3240360"/>
          </a:xfrm>
          <a:prstGeom prst="rect">
            <a:avLst/>
          </a:prstGeom>
          <a:noFill/>
        </p:spPr>
      </p:pic>
      <p:pic>
        <p:nvPicPr>
          <p:cNvPr id="3" name="Picture 2" descr="C:\Users\Таня\Desktop\вышивка в отделке\100_3640.jpg"/>
          <p:cNvPicPr>
            <a:picLocks noChangeAspect="1" noChangeArrowheads="1"/>
          </p:cNvPicPr>
          <p:nvPr/>
        </p:nvPicPr>
        <p:blipFill>
          <a:blip r:embed="rId3" cstate="email"/>
          <a:srcRect/>
          <a:stretch>
            <a:fillRect/>
          </a:stretch>
        </p:blipFill>
        <p:spPr bwMode="auto">
          <a:xfrm>
            <a:off x="4509931" y="3284984"/>
            <a:ext cx="4239576" cy="309634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611560" y="4365104"/>
            <a:ext cx="8280920" cy="2232248"/>
          </a:xfrm>
        </p:spPr>
        <p:txBody>
          <a:bodyPr>
            <a:normAutofit fontScale="92500" lnSpcReduction="10000"/>
          </a:bodyPr>
          <a:lstStyle/>
          <a:p>
            <a:pPr marL="0" indent="136525" algn="just">
              <a:buNone/>
            </a:pPr>
            <a:r>
              <a:rPr lang="ru-RU" dirty="0" smtClean="0"/>
              <a:t>Казалось бы, обычная бытовая швейная машина, а сколько всевозможных строчек она выполняет: и прямую строчку, и трикотажную, и фестонную, и </a:t>
            </a:r>
            <a:r>
              <a:rPr lang="ru-RU" dirty="0" err="1" smtClean="0"/>
              <a:t>оверлочную</a:t>
            </a:r>
            <a:r>
              <a:rPr lang="ru-RU" dirty="0" smtClean="0"/>
              <a:t>, </a:t>
            </a:r>
            <a:r>
              <a:rPr lang="ru-RU" dirty="0" err="1" smtClean="0"/>
              <a:t>и</a:t>
            </a:r>
            <a:r>
              <a:rPr lang="ru-RU" dirty="0" smtClean="0"/>
              <a:t> многое-многое другое. Но ведь далеко не все женщины знают, как и, что самое главное, где использовать все это многообразие и изобилие. Попробуем разобраться в данном вопросе</a:t>
            </a:r>
          </a:p>
          <a:p>
            <a:endParaRPr lang="ru-RU" dirty="0"/>
          </a:p>
        </p:txBody>
      </p:sp>
      <p:pic>
        <p:nvPicPr>
          <p:cNvPr id="6" name="Рисунок 5" descr="http://mila.kcbux.ru/Raznoe/Samdel/Janome/image/009.jpg"/>
          <p:cNvPicPr/>
          <p:nvPr/>
        </p:nvPicPr>
        <p:blipFill>
          <a:blip r:embed="rId2" cstate="email"/>
          <a:srcRect/>
          <a:stretch>
            <a:fillRect/>
          </a:stretch>
        </p:blipFill>
        <p:spPr bwMode="auto">
          <a:xfrm>
            <a:off x="2051720" y="260648"/>
            <a:ext cx="4932040" cy="39604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Таня\Desktop\вышивка в отделке\l (11).jpg"/>
          <p:cNvPicPr>
            <a:picLocks noGrp="1" noChangeAspect="1" noChangeArrowheads="1"/>
          </p:cNvPicPr>
          <p:nvPr>
            <p:ph sz="half" idx="1"/>
          </p:nvPr>
        </p:nvPicPr>
        <p:blipFill>
          <a:blip r:embed="rId2" cstate="email"/>
          <a:srcRect/>
          <a:stretch>
            <a:fillRect/>
          </a:stretch>
        </p:blipFill>
        <p:spPr bwMode="auto">
          <a:xfrm>
            <a:off x="4572000" y="548680"/>
            <a:ext cx="3876114" cy="5095516"/>
          </a:xfrm>
          <a:prstGeom prst="rect">
            <a:avLst/>
          </a:prstGeom>
          <a:noFill/>
        </p:spPr>
      </p:pic>
      <p:pic>
        <p:nvPicPr>
          <p:cNvPr id="2" name="Picture 2" descr="C:\Users\Таня\Desktop\вышивка в отделке\b_793.jpg"/>
          <p:cNvPicPr>
            <a:picLocks noChangeAspect="1" noChangeArrowheads="1"/>
          </p:cNvPicPr>
          <p:nvPr/>
        </p:nvPicPr>
        <p:blipFill>
          <a:blip r:embed="rId3" cstate="email"/>
          <a:srcRect/>
          <a:stretch>
            <a:fillRect/>
          </a:stretch>
        </p:blipFill>
        <p:spPr bwMode="auto">
          <a:xfrm>
            <a:off x="755576" y="548680"/>
            <a:ext cx="3321416" cy="52292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Таня\Desktop\вышивка в отделке\d682e893e57f.jpg"/>
          <p:cNvPicPr>
            <a:picLocks noGrp="1" noChangeAspect="1" noChangeArrowheads="1"/>
          </p:cNvPicPr>
          <p:nvPr>
            <p:ph sz="half" idx="1"/>
          </p:nvPr>
        </p:nvPicPr>
        <p:blipFill>
          <a:blip r:embed="rId2" cstate="email"/>
          <a:srcRect/>
          <a:stretch>
            <a:fillRect/>
          </a:stretch>
        </p:blipFill>
        <p:spPr bwMode="auto">
          <a:xfrm>
            <a:off x="395536" y="332656"/>
            <a:ext cx="4608512" cy="3091174"/>
          </a:xfrm>
          <a:prstGeom prst="rect">
            <a:avLst/>
          </a:prstGeom>
          <a:noFill/>
        </p:spPr>
      </p:pic>
      <p:pic>
        <p:nvPicPr>
          <p:cNvPr id="3" name="Picture 2" descr="C:\Users\Таня\Desktop\вышивка в отделке\нц45г4.jpg"/>
          <p:cNvPicPr>
            <a:picLocks noChangeAspect="1" noChangeArrowheads="1"/>
          </p:cNvPicPr>
          <p:nvPr/>
        </p:nvPicPr>
        <p:blipFill>
          <a:blip r:embed="rId3" cstate="email"/>
          <a:srcRect/>
          <a:stretch>
            <a:fillRect/>
          </a:stretch>
        </p:blipFill>
        <p:spPr bwMode="auto">
          <a:xfrm>
            <a:off x="4211960" y="3068960"/>
            <a:ext cx="4221998" cy="3486995"/>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Users\Таня\Desktop\вышивка в отделке\IMG_0895.jpg"/>
          <p:cNvPicPr>
            <a:picLocks noGrp="1" noChangeAspect="1" noChangeArrowheads="1"/>
          </p:cNvPicPr>
          <p:nvPr>
            <p:ph sz="half" idx="1"/>
          </p:nvPr>
        </p:nvPicPr>
        <p:blipFill>
          <a:blip r:embed="rId2" cstate="email"/>
          <a:srcRect/>
          <a:stretch>
            <a:fillRect/>
          </a:stretch>
        </p:blipFill>
        <p:spPr bwMode="auto">
          <a:xfrm>
            <a:off x="467544" y="548680"/>
            <a:ext cx="3899637" cy="3316806"/>
          </a:xfrm>
          <a:prstGeom prst="rect">
            <a:avLst/>
          </a:prstGeom>
          <a:noFill/>
        </p:spPr>
      </p:pic>
      <p:pic>
        <p:nvPicPr>
          <p:cNvPr id="3" name="Picture 2" descr="C:\Users\Таня\Desktop\вышивка в отделке\IMG_1233.JPG"/>
          <p:cNvPicPr>
            <a:picLocks noChangeAspect="1" noChangeArrowheads="1"/>
          </p:cNvPicPr>
          <p:nvPr/>
        </p:nvPicPr>
        <p:blipFill>
          <a:blip r:embed="rId3" cstate="email"/>
          <a:srcRect/>
          <a:stretch>
            <a:fillRect/>
          </a:stretch>
        </p:blipFill>
        <p:spPr bwMode="auto">
          <a:xfrm>
            <a:off x="4644008" y="2636912"/>
            <a:ext cx="4161835" cy="3812886"/>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idx="2"/>
          </p:nvPr>
        </p:nvSpPr>
        <p:spPr>
          <a:xfrm>
            <a:off x="457200" y="260649"/>
            <a:ext cx="8075240" cy="1368152"/>
          </a:xfrm>
        </p:spPr>
        <p:txBody>
          <a:bodyPr>
            <a:normAutofit/>
          </a:bodyPr>
          <a:lstStyle/>
          <a:p>
            <a:pPr algn="ctr"/>
            <a:r>
              <a:rPr lang="ru-RU" sz="2800" b="1" dirty="0" smtClean="0"/>
              <a:t>Оформление фигурными машинными строчками  декоративных изделий</a:t>
            </a:r>
          </a:p>
          <a:p>
            <a:pPr algn="ctr"/>
            <a:endParaRPr lang="ru-RU" sz="2800" dirty="0"/>
          </a:p>
        </p:txBody>
      </p:sp>
      <p:pic>
        <p:nvPicPr>
          <p:cNvPr id="27650" name="Picture 2" descr="C:\Users\Таня\Desktop\вышивка в отделке\serdce_iz_tkani5_0.jpg"/>
          <p:cNvPicPr>
            <a:picLocks noGrp="1" noChangeAspect="1" noChangeArrowheads="1"/>
          </p:cNvPicPr>
          <p:nvPr>
            <p:ph sz="half" idx="1"/>
          </p:nvPr>
        </p:nvPicPr>
        <p:blipFill>
          <a:blip r:embed="rId2" cstate="email"/>
          <a:srcRect r="52632"/>
          <a:stretch>
            <a:fillRect/>
          </a:stretch>
        </p:blipFill>
        <p:spPr bwMode="auto">
          <a:xfrm>
            <a:off x="467544" y="1340768"/>
            <a:ext cx="3888432" cy="5035029"/>
          </a:xfrm>
          <a:prstGeom prst="rect">
            <a:avLst/>
          </a:prstGeom>
          <a:noFill/>
        </p:spPr>
      </p:pic>
      <p:pic>
        <p:nvPicPr>
          <p:cNvPr id="4" name="Picture 2" descr="C:\Users\Таня\Desktop\вышивка в отделке\мешочки для сухофруктов (2).jpg"/>
          <p:cNvPicPr>
            <a:picLocks noChangeAspect="1" noChangeArrowheads="1"/>
          </p:cNvPicPr>
          <p:nvPr/>
        </p:nvPicPr>
        <p:blipFill>
          <a:blip r:embed="rId3" cstate="email"/>
          <a:srcRect/>
          <a:stretch>
            <a:fillRect/>
          </a:stretch>
        </p:blipFill>
        <p:spPr bwMode="auto">
          <a:xfrm>
            <a:off x="4499992" y="332656"/>
            <a:ext cx="4389835" cy="612068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3" name="Picture 3" descr="C:\Users\Таня\Desktop\вышивка в отделке\0_619fd_84b83b2c_XL.jpg"/>
          <p:cNvPicPr>
            <a:picLocks noGrp="1" noChangeAspect="1" noChangeArrowheads="1"/>
          </p:cNvPicPr>
          <p:nvPr>
            <p:ph sz="half" idx="1"/>
          </p:nvPr>
        </p:nvPicPr>
        <p:blipFill>
          <a:blip r:embed="rId2" cstate="email"/>
          <a:srcRect/>
          <a:stretch>
            <a:fillRect/>
          </a:stretch>
        </p:blipFill>
        <p:spPr bwMode="auto">
          <a:xfrm>
            <a:off x="4067943" y="2708920"/>
            <a:ext cx="4704523" cy="3888432"/>
          </a:xfrm>
          <a:prstGeom prst="rect">
            <a:avLst/>
          </a:prstGeom>
          <a:noFill/>
        </p:spPr>
      </p:pic>
      <p:pic>
        <p:nvPicPr>
          <p:cNvPr id="4" name="Picture 2" descr="C:\Users\Таня\Desktop\вышивка в отделке\IMG_1394.JPG"/>
          <p:cNvPicPr>
            <a:picLocks noChangeAspect="1" noChangeArrowheads="1"/>
          </p:cNvPicPr>
          <p:nvPr/>
        </p:nvPicPr>
        <p:blipFill>
          <a:blip r:embed="rId3" cstate="email"/>
          <a:srcRect/>
          <a:stretch>
            <a:fillRect/>
          </a:stretch>
        </p:blipFill>
        <p:spPr bwMode="auto">
          <a:xfrm>
            <a:off x="0" y="0"/>
            <a:ext cx="4535686" cy="3401765"/>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Users\Таня\Desktop\вышивка в отделке\43-7-950.jpg"/>
          <p:cNvPicPr>
            <a:picLocks noChangeAspect="1" noChangeArrowheads="1"/>
          </p:cNvPicPr>
          <p:nvPr/>
        </p:nvPicPr>
        <p:blipFill>
          <a:blip r:embed="rId2" cstate="email"/>
          <a:srcRect/>
          <a:stretch>
            <a:fillRect/>
          </a:stretch>
        </p:blipFill>
        <p:spPr bwMode="auto">
          <a:xfrm>
            <a:off x="5220072" y="692696"/>
            <a:ext cx="3491880" cy="2664855"/>
          </a:xfrm>
          <a:prstGeom prst="rect">
            <a:avLst/>
          </a:prstGeom>
          <a:noFill/>
        </p:spPr>
      </p:pic>
      <p:pic>
        <p:nvPicPr>
          <p:cNvPr id="3" name="Picture 2" descr="C:\Users\Таня\Desktop\вышивка в отделке\DSC08277.JPG"/>
          <p:cNvPicPr>
            <a:picLocks noGrp="1" noChangeAspect="1" noChangeArrowheads="1"/>
          </p:cNvPicPr>
          <p:nvPr>
            <p:ph sz="half" idx="1"/>
          </p:nvPr>
        </p:nvPicPr>
        <p:blipFill>
          <a:blip r:embed="rId3" cstate="email"/>
          <a:srcRect/>
          <a:stretch>
            <a:fillRect/>
          </a:stretch>
        </p:blipFill>
        <p:spPr bwMode="auto">
          <a:xfrm>
            <a:off x="755576" y="620688"/>
            <a:ext cx="3863606" cy="2808581"/>
          </a:xfrm>
          <a:prstGeom prst="rect">
            <a:avLst/>
          </a:prstGeom>
          <a:noFill/>
        </p:spPr>
      </p:pic>
      <p:pic>
        <p:nvPicPr>
          <p:cNvPr id="4" name="Picture 2" descr="C:\Users\Таня\Desktop\вышивка в отделке\2088-52401.jpg"/>
          <p:cNvPicPr>
            <a:picLocks noChangeAspect="1" noChangeArrowheads="1"/>
          </p:cNvPicPr>
          <p:nvPr/>
        </p:nvPicPr>
        <p:blipFill>
          <a:blip r:embed="rId4" cstate="email"/>
          <a:srcRect t="20496" r="330" b="18016"/>
          <a:stretch>
            <a:fillRect/>
          </a:stretch>
        </p:blipFill>
        <p:spPr bwMode="auto">
          <a:xfrm>
            <a:off x="2195736" y="4077072"/>
            <a:ext cx="3888432" cy="1944216"/>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755576" y="1340768"/>
            <a:ext cx="8064896" cy="2862322"/>
          </a:xfrm>
          <a:prstGeom prst="rect">
            <a:avLst/>
          </a:prstGeom>
        </p:spPr>
        <p:txBody>
          <a:bodyPr wrap="square">
            <a:spAutoFit/>
          </a:bodyPr>
          <a:lstStyle/>
          <a:p>
            <a:pPr marL="342900" indent="-342900">
              <a:buAutoNum type="arabicPeriod"/>
            </a:pPr>
            <a:r>
              <a:rPr lang="en-US" dirty="0" smtClean="0">
                <a:hlinkClick r:id="rId2"/>
              </a:rPr>
              <a:t>https://www.transmetall.ru/articles/?ID=560105</a:t>
            </a:r>
            <a:endParaRPr lang="ru-RU" dirty="0" smtClean="0"/>
          </a:p>
          <a:p>
            <a:r>
              <a:rPr lang="ru-RU" dirty="0" smtClean="0"/>
              <a:t>2. </a:t>
            </a:r>
            <a:r>
              <a:rPr lang="en-US" dirty="0" smtClean="0">
                <a:hlinkClick r:id="rId3"/>
              </a:rPr>
              <a:t>http://club.osinka.ru/topic-18967</a:t>
            </a:r>
            <a:endParaRPr lang="ru-RU" dirty="0" smtClean="0"/>
          </a:p>
          <a:p>
            <a:r>
              <a:rPr lang="ru-RU" dirty="0" smtClean="0"/>
              <a:t>3. </a:t>
            </a:r>
            <a:r>
              <a:rPr lang="en-US" dirty="0" smtClean="0">
                <a:hlinkClick r:id="rId4"/>
              </a:rPr>
              <a:t>http://www.liveinternet.ru/users/irzeis/post344219655</a:t>
            </a:r>
            <a:endParaRPr lang="ru-RU" dirty="0" smtClean="0"/>
          </a:p>
          <a:p>
            <a:r>
              <a:rPr lang="ru-RU" dirty="0" smtClean="0"/>
              <a:t>4. </a:t>
            </a:r>
            <a:r>
              <a:rPr lang="en-US" dirty="0" smtClean="0">
                <a:hlinkClick r:id="rId5"/>
              </a:rPr>
              <a:t>http://www.sport-aerob.ru/post.php?id=9906</a:t>
            </a:r>
            <a:endParaRPr lang="ru-RU" dirty="0" smtClean="0"/>
          </a:p>
          <a:p>
            <a:r>
              <a:rPr lang="ru-RU" dirty="0" smtClean="0"/>
              <a:t>5. </a:t>
            </a:r>
            <a:r>
              <a:rPr lang="en-US" dirty="0" smtClean="0">
                <a:hlinkClick r:id="rId6"/>
              </a:rPr>
              <a:t>http://universalmaq.com/productos_juki.php</a:t>
            </a:r>
            <a:endParaRPr lang="ru-RU" dirty="0" smtClean="0"/>
          </a:p>
          <a:p>
            <a:r>
              <a:rPr lang="ru-RU" dirty="0" smtClean="0"/>
              <a:t>6. </a:t>
            </a:r>
            <a:r>
              <a:rPr lang="en-US" dirty="0" smtClean="0">
                <a:hlinkClick r:id="rId7"/>
              </a:rPr>
              <a:t>http://popovava.blogspot.ru/2008/12/</a:t>
            </a:r>
            <a:endParaRPr lang="ru-RU" dirty="0" smtClean="0"/>
          </a:p>
          <a:p>
            <a:endParaRPr lang="ru-RU" dirty="0" smtClean="0"/>
          </a:p>
          <a:p>
            <a:endParaRPr lang="ru-RU" dirty="0" smtClean="0"/>
          </a:p>
          <a:p>
            <a:endParaRPr lang="ru-RU" dirty="0" smtClean="0"/>
          </a:p>
          <a:p>
            <a:endParaRPr lang="ru-RU" dirty="0"/>
          </a:p>
        </p:txBody>
      </p:sp>
      <p:sp>
        <p:nvSpPr>
          <p:cNvPr id="6" name="TextBox 5"/>
          <p:cNvSpPr txBox="1"/>
          <p:nvPr/>
        </p:nvSpPr>
        <p:spPr>
          <a:xfrm>
            <a:off x="755576" y="620688"/>
            <a:ext cx="3501151" cy="369332"/>
          </a:xfrm>
          <a:prstGeom prst="rect">
            <a:avLst/>
          </a:prstGeom>
          <a:noFill/>
        </p:spPr>
        <p:txBody>
          <a:bodyPr wrap="none" rtlCol="0">
            <a:spAutoFit/>
          </a:bodyPr>
          <a:lstStyle/>
          <a:p>
            <a:r>
              <a:rPr lang="ru-RU" dirty="0" smtClean="0"/>
              <a:t>Используемые интернет ресурсы:</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251520" y="260648"/>
            <a:ext cx="8892480" cy="1368152"/>
          </a:xfrm>
        </p:spPr>
        <p:txBody>
          <a:bodyPr numCol="2">
            <a:noAutofit/>
          </a:bodyPr>
          <a:lstStyle/>
          <a:p>
            <a:pPr algn="ctr" fontAlgn="base"/>
            <a:r>
              <a:rPr lang="ru-RU" sz="2400" b="1" dirty="0" smtClean="0"/>
              <a:t>Разделим строчки на группы:</a:t>
            </a:r>
            <a:endParaRPr lang="ru-RU" sz="2000" i="1" dirty="0" smtClean="0"/>
          </a:p>
          <a:p>
            <a:pPr algn="ctr" fontAlgn="base"/>
            <a:endParaRPr lang="ru-RU" sz="2000" i="1" dirty="0" smtClean="0"/>
          </a:p>
          <a:p>
            <a:pPr algn="ctr" fontAlgn="base"/>
            <a:endParaRPr lang="ru-RU" sz="2000" i="1" dirty="0" smtClean="0"/>
          </a:p>
          <a:p>
            <a:pPr lvl="0" fontAlgn="base"/>
            <a:r>
              <a:rPr lang="ru-RU" sz="2000" i="1" dirty="0" smtClean="0"/>
              <a:t>1.рабочие</a:t>
            </a:r>
          </a:p>
          <a:p>
            <a:pPr lvl="0" fontAlgn="base"/>
            <a:r>
              <a:rPr lang="ru-RU" sz="2000" i="1" dirty="0" smtClean="0"/>
              <a:t>2.трикотажные и </a:t>
            </a:r>
            <a:r>
              <a:rPr lang="ru-RU" sz="2000" i="1" dirty="0" err="1" smtClean="0"/>
              <a:t>оверлочные</a:t>
            </a:r>
            <a:endParaRPr lang="ru-RU" sz="2000" i="1" dirty="0" smtClean="0"/>
          </a:p>
          <a:p>
            <a:pPr lvl="0" fontAlgn="base"/>
            <a:r>
              <a:rPr lang="ru-RU" sz="2000" i="1" dirty="0" smtClean="0"/>
              <a:t>3.декоративные</a:t>
            </a:r>
          </a:p>
          <a:p>
            <a:pPr lvl="0" fontAlgn="base"/>
            <a:r>
              <a:rPr lang="ru-RU" sz="2000" i="1" dirty="0" smtClean="0"/>
              <a:t>4.для лоскутной техники</a:t>
            </a:r>
            <a:endParaRPr lang="ru-RU" sz="2000" i="1" dirty="0"/>
          </a:p>
        </p:txBody>
      </p:sp>
      <p:sp>
        <p:nvSpPr>
          <p:cNvPr id="4" name="Содержимое 3"/>
          <p:cNvSpPr>
            <a:spLocks noGrp="1"/>
          </p:cNvSpPr>
          <p:nvPr>
            <p:ph sz="half" idx="1"/>
          </p:nvPr>
        </p:nvSpPr>
        <p:spPr>
          <a:xfrm>
            <a:off x="1403648" y="1700808"/>
            <a:ext cx="7740352" cy="5157192"/>
          </a:xfrm>
        </p:spPr>
        <p:txBody>
          <a:bodyPr>
            <a:normAutofit fontScale="92500" lnSpcReduction="10000"/>
          </a:bodyPr>
          <a:lstStyle/>
          <a:p>
            <a:r>
              <a:rPr lang="ru-RU" b="1" dirty="0" smtClean="0"/>
              <a:t>Прямая строчка</a:t>
            </a:r>
            <a:r>
              <a:rPr lang="ru-RU" dirty="0" smtClean="0"/>
              <a:t> - самая универсальная машинная строчка из всех, ей можно выполнять любые швейные операции, кроме обработки срезов. Это соединительная строчка позволяет соединять детали изделия из всех видов тканей. А также </a:t>
            </a:r>
            <a:r>
              <a:rPr lang="ru-RU" dirty="0" err="1" smtClean="0"/>
              <a:t>присборивать</a:t>
            </a:r>
            <a:r>
              <a:rPr lang="ru-RU" dirty="0" smtClean="0"/>
              <a:t> детали.</a:t>
            </a:r>
          </a:p>
          <a:p>
            <a:r>
              <a:rPr lang="ru-RU" b="1" dirty="0" smtClean="0"/>
              <a:t>Зигзагообразные строчки </a:t>
            </a:r>
            <a:r>
              <a:rPr lang="ru-RU" dirty="0" smtClean="0"/>
              <a:t>у такой машинной строчки можно регулировать не только длину стежка, но и ширину самой строчки. Чем меньше длина стежка тем плотнее будет строчка «зигзаг». Его можно использовать для обработки срезов, обработки аппликаций. Узкую зигзагообразную машинную строчку можно применять для стачивания срезов деталей из эластичных и трикотажных полотен.</a:t>
            </a:r>
          </a:p>
          <a:p>
            <a:endParaRPr lang="ru-RU" dirty="0" smtClean="0"/>
          </a:p>
          <a:p>
            <a:endParaRPr lang="ru-RU" dirty="0"/>
          </a:p>
        </p:txBody>
      </p:sp>
      <p:pic>
        <p:nvPicPr>
          <p:cNvPr id="6" name="Рисунок 5" descr="Прямая строчка"/>
          <p:cNvPicPr/>
          <p:nvPr/>
        </p:nvPicPr>
        <p:blipFill>
          <a:blip r:embed="rId2" cstate="email"/>
          <a:srcRect/>
          <a:stretch>
            <a:fillRect/>
          </a:stretch>
        </p:blipFill>
        <p:spPr bwMode="auto">
          <a:xfrm>
            <a:off x="323528" y="1916832"/>
            <a:ext cx="1008112" cy="1800200"/>
          </a:xfrm>
          <a:prstGeom prst="rect">
            <a:avLst/>
          </a:prstGeom>
          <a:noFill/>
          <a:ln w="9525">
            <a:noFill/>
            <a:miter lim="800000"/>
            <a:headEnd/>
            <a:tailEnd/>
          </a:ln>
        </p:spPr>
      </p:pic>
      <p:pic>
        <p:nvPicPr>
          <p:cNvPr id="7" name="Рисунок 6" descr="Строчка зигзагом"/>
          <p:cNvPicPr/>
          <p:nvPr/>
        </p:nvPicPr>
        <p:blipFill>
          <a:blip r:embed="rId3" cstate="email"/>
          <a:srcRect/>
          <a:stretch>
            <a:fillRect/>
          </a:stretch>
        </p:blipFill>
        <p:spPr bwMode="auto">
          <a:xfrm>
            <a:off x="395536" y="4149080"/>
            <a:ext cx="936104" cy="22322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1"/>
          </p:nvPr>
        </p:nvSpPr>
        <p:spPr>
          <a:xfrm>
            <a:off x="1475656" y="273050"/>
            <a:ext cx="7668344" cy="6324302"/>
          </a:xfrm>
        </p:spPr>
        <p:txBody>
          <a:bodyPr>
            <a:normAutofit lnSpcReduction="10000"/>
          </a:bodyPr>
          <a:lstStyle/>
          <a:p>
            <a:pPr fontAlgn="base"/>
            <a:r>
              <a:rPr lang="ru-RU" b="1" dirty="0" smtClean="0"/>
              <a:t>Трехрядная строчка «</a:t>
            </a:r>
            <a:r>
              <a:rPr lang="ru-RU" b="1" dirty="0" err="1" smtClean="0"/>
              <a:t>стрейч</a:t>
            </a:r>
            <a:r>
              <a:rPr lang="ru-RU" b="1" dirty="0" smtClean="0"/>
              <a:t>»</a:t>
            </a:r>
            <a:r>
              <a:rPr lang="ru-RU" dirty="0" smtClean="0"/>
              <a:t> не только эластична, но и очень прочна. Применять для швов, которые подвергаются большой нагрузке, помня о том, что его очень трудно распороть.</a:t>
            </a:r>
          </a:p>
          <a:p>
            <a:pPr fontAlgn="base"/>
            <a:r>
              <a:rPr lang="ru-RU" i="1" dirty="0" smtClean="0"/>
              <a:t>Полезный совет: используйте трехрядную строчку «</a:t>
            </a:r>
            <a:r>
              <a:rPr lang="ru-RU" i="1" dirty="0" err="1" smtClean="0"/>
              <a:t>стрейч</a:t>
            </a:r>
            <a:r>
              <a:rPr lang="ru-RU" i="1" dirty="0" smtClean="0"/>
              <a:t>» на среднем шве брюк.</a:t>
            </a:r>
            <a:endParaRPr lang="ru-RU" dirty="0" smtClean="0"/>
          </a:p>
          <a:p>
            <a:endParaRPr lang="ru-RU" b="1" dirty="0" smtClean="0"/>
          </a:p>
          <a:p>
            <a:r>
              <a:rPr lang="ru-RU" b="1" dirty="0" smtClean="0"/>
              <a:t>Сотовая строчка</a:t>
            </a:r>
            <a:r>
              <a:rPr lang="ru-RU" dirty="0" smtClean="0"/>
              <a:t> — эластичная декоративная строчка для орнаментной обработки края на эластичных материалах, применяется для декоративной отделки.</a:t>
            </a:r>
          </a:p>
          <a:p>
            <a:r>
              <a:rPr lang="ru-RU" dirty="0" smtClean="0"/>
              <a:t>При использовании на обычных (не трикотажных тканях), применяется в таких швейных операциях как стык двух тканей и подгибка низа изделия.</a:t>
            </a:r>
          </a:p>
          <a:p>
            <a:endParaRPr lang="ru-RU" dirty="0"/>
          </a:p>
        </p:txBody>
      </p:sp>
      <p:pic>
        <p:nvPicPr>
          <p:cNvPr id="5" name="Рисунок 4" descr="Трехрядная строчка «стрейч»"/>
          <p:cNvPicPr/>
          <p:nvPr/>
        </p:nvPicPr>
        <p:blipFill>
          <a:blip r:embed="rId2" cstate="email"/>
          <a:srcRect/>
          <a:stretch>
            <a:fillRect/>
          </a:stretch>
        </p:blipFill>
        <p:spPr bwMode="auto">
          <a:xfrm>
            <a:off x="251520" y="404664"/>
            <a:ext cx="792088" cy="1656184"/>
          </a:xfrm>
          <a:prstGeom prst="rect">
            <a:avLst/>
          </a:prstGeom>
          <a:noFill/>
          <a:ln w="9525">
            <a:noFill/>
            <a:miter lim="800000"/>
            <a:headEnd/>
            <a:tailEnd/>
          </a:ln>
        </p:spPr>
      </p:pic>
      <p:pic>
        <p:nvPicPr>
          <p:cNvPr id="6" name="Рисунок 5" descr="Соединительная строчка">
            <a:hlinkClick r:id="rId3" tgtFrame="&quot;_blank&quot;"/>
          </p:cNvPr>
          <p:cNvPicPr/>
          <p:nvPr/>
        </p:nvPicPr>
        <p:blipFill>
          <a:blip r:embed="rId4" cstate="email"/>
          <a:srcRect/>
          <a:stretch>
            <a:fillRect/>
          </a:stretch>
        </p:blipFill>
        <p:spPr bwMode="auto">
          <a:xfrm>
            <a:off x="0" y="4221088"/>
            <a:ext cx="1907704" cy="2376264"/>
          </a:xfrm>
          <a:prstGeom prst="rect">
            <a:avLst/>
          </a:prstGeom>
          <a:noFill/>
          <a:ln w="9525">
            <a:noFill/>
            <a:miter lim="800000"/>
            <a:headEnd/>
            <a:tailEnd/>
          </a:ln>
        </p:spPr>
      </p:pic>
      <p:pic>
        <p:nvPicPr>
          <p:cNvPr id="7" name="Рисунок 6" descr="http://mila.kcbux.ru/Raznoe/Samdel/Janome/image/009-12.jpg"/>
          <p:cNvPicPr/>
          <p:nvPr/>
        </p:nvPicPr>
        <p:blipFill>
          <a:blip r:embed="rId5" cstate="email"/>
          <a:srcRect/>
          <a:stretch>
            <a:fillRect/>
          </a:stretch>
        </p:blipFill>
        <p:spPr bwMode="auto">
          <a:xfrm>
            <a:off x="323528" y="2420888"/>
            <a:ext cx="792088" cy="16561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1"/>
          </p:nvPr>
        </p:nvSpPr>
        <p:spPr>
          <a:xfrm>
            <a:off x="971600" y="273050"/>
            <a:ext cx="7848872" cy="5853113"/>
          </a:xfrm>
        </p:spPr>
        <p:txBody>
          <a:bodyPr/>
          <a:lstStyle/>
          <a:p>
            <a:r>
              <a:rPr lang="ru-RU" b="1" dirty="0" smtClean="0"/>
              <a:t>Соединительная строчка</a:t>
            </a:r>
            <a:r>
              <a:rPr lang="ru-RU" dirty="0" smtClean="0"/>
              <a:t> - эта строчка является растяжимой. Хорошо её применять в отделочных целях, для соединения материала или декоративных эффектов в лоскутном шитье.</a:t>
            </a:r>
          </a:p>
          <a:p>
            <a:pPr fontAlgn="base"/>
            <a:r>
              <a:rPr lang="ru-RU" b="1" dirty="0" smtClean="0"/>
              <a:t>Имитация </a:t>
            </a:r>
            <a:r>
              <a:rPr lang="ru-RU" b="1" dirty="0" err="1" smtClean="0"/>
              <a:t>оверлочной</a:t>
            </a:r>
            <a:r>
              <a:rPr lang="ru-RU" b="1" dirty="0" smtClean="0"/>
              <a:t> строчки (открытая)</a:t>
            </a:r>
            <a:r>
              <a:rPr lang="ru-RU" dirty="0" smtClean="0"/>
              <a:t> — применяется для обработки края изделия, для одновременного стачивания и обработки края на эластичных материалах. При применении данной строчки создается визуальное сходство </a:t>
            </a:r>
            <a:r>
              <a:rPr lang="ru-RU" smtClean="0"/>
              <a:t>со строчками </a:t>
            </a:r>
            <a:r>
              <a:rPr lang="ru-RU" dirty="0" err="1" smtClean="0"/>
              <a:t>оверлока</a:t>
            </a:r>
            <a:r>
              <a:rPr lang="ru-RU" dirty="0" smtClean="0"/>
              <a:t>.</a:t>
            </a:r>
          </a:p>
          <a:p>
            <a:pPr fontAlgn="base"/>
            <a:r>
              <a:rPr lang="ru-RU" b="1" dirty="0" smtClean="0"/>
              <a:t>Имитация </a:t>
            </a:r>
            <a:r>
              <a:rPr lang="ru-RU" b="1" dirty="0" err="1" smtClean="0"/>
              <a:t>оверлочной</a:t>
            </a:r>
            <a:r>
              <a:rPr lang="ru-RU" b="1" dirty="0" smtClean="0"/>
              <a:t> строчки (закрытая)</a:t>
            </a:r>
            <a:r>
              <a:rPr lang="ru-RU" dirty="0" smtClean="0"/>
              <a:t> — закрытый </a:t>
            </a:r>
            <a:r>
              <a:rPr lang="ru-RU" dirty="0" err="1" smtClean="0"/>
              <a:t>оверлочный</a:t>
            </a:r>
            <a:r>
              <a:rPr lang="ru-RU" dirty="0" smtClean="0"/>
              <a:t> шов. Применяется для обработки тканей типа джерси и для обметки сыпучих материалов</a:t>
            </a:r>
            <a:endParaRPr lang="ru-RU" dirty="0"/>
          </a:p>
        </p:txBody>
      </p:sp>
      <p:pic>
        <p:nvPicPr>
          <p:cNvPr id="5" name="Рисунок 4" descr="Соединительная строчка"/>
          <p:cNvPicPr/>
          <p:nvPr/>
        </p:nvPicPr>
        <p:blipFill>
          <a:blip r:embed="rId2" cstate="email"/>
          <a:srcRect/>
          <a:stretch>
            <a:fillRect/>
          </a:stretch>
        </p:blipFill>
        <p:spPr bwMode="auto">
          <a:xfrm>
            <a:off x="251520" y="404664"/>
            <a:ext cx="720080" cy="1656184"/>
          </a:xfrm>
          <a:prstGeom prst="rect">
            <a:avLst/>
          </a:prstGeom>
          <a:noFill/>
          <a:ln w="9525">
            <a:noFill/>
            <a:miter lim="800000"/>
            <a:headEnd/>
            <a:tailEnd/>
          </a:ln>
        </p:spPr>
      </p:pic>
      <p:pic>
        <p:nvPicPr>
          <p:cNvPr id="6" name="Рисунок 5" descr="Имитация оверлочной строчки (открытая)"/>
          <p:cNvPicPr/>
          <p:nvPr/>
        </p:nvPicPr>
        <p:blipFill>
          <a:blip r:embed="rId3" cstate="email"/>
          <a:srcRect/>
          <a:stretch>
            <a:fillRect/>
          </a:stretch>
        </p:blipFill>
        <p:spPr bwMode="auto">
          <a:xfrm>
            <a:off x="251520" y="2132856"/>
            <a:ext cx="648072" cy="1800200"/>
          </a:xfrm>
          <a:prstGeom prst="rect">
            <a:avLst/>
          </a:prstGeom>
          <a:noFill/>
          <a:ln w="9525">
            <a:noFill/>
            <a:miter lim="800000"/>
            <a:headEnd/>
            <a:tailEnd/>
          </a:ln>
        </p:spPr>
      </p:pic>
      <p:pic>
        <p:nvPicPr>
          <p:cNvPr id="7" name="Рисунок 6" descr="Имитация оверлочной строчки (закрытая)"/>
          <p:cNvPicPr/>
          <p:nvPr/>
        </p:nvPicPr>
        <p:blipFill>
          <a:blip r:embed="rId4" cstate="email"/>
          <a:srcRect/>
          <a:stretch>
            <a:fillRect/>
          </a:stretch>
        </p:blipFill>
        <p:spPr bwMode="auto">
          <a:xfrm>
            <a:off x="323528" y="4221088"/>
            <a:ext cx="648072" cy="18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1"/>
          </p:nvPr>
        </p:nvSpPr>
        <p:spPr>
          <a:xfrm>
            <a:off x="1547664" y="273050"/>
            <a:ext cx="7272808" cy="6180286"/>
          </a:xfrm>
        </p:spPr>
        <p:txBody>
          <a:bodyPr>
            <a:normAutofit lnSpcReduction="10000"/>
          </a:bodyPr>
          <a:lstStyle/>
          <a:p>
            <a:r>
              <a:rPr lang="ru-RU" b="1" dirty="0" smtClean="0"/>
              <a:t>Потайная строчка </a:t>
            </a:r>
            <a:r>
              <a:rPr lang="ru-RU" dirty="0" smtClean="0"/>
              <a:t>— для потайной подшивки на плотных не эластичных тканях.</a:t>
            </a:r>
          </a:p>
          <a:p>
            <a:endParaRPr lang="ru-RU" dirty="0" smtClean="0"/>
          </a:p>
          <a:p>
            <a:endParaRPr lang="ru-RU" dirty="0" smtClean="0"/>
          </a:p>
          <a:p>
            <a:endParaRPr lang="ru-RU" dirty="0" smtClean="0"/>
          </a:p>
          <a:p>
            <a:r>
              <a:rPr lang="ru-RU" b="1" dirty="0" smtClean="0"/>
              <a:t>Эластичная потайная строчка </a:t>
            </a:r>
            <a:r>
              <a:rPr lang="ru-RU" dirty="0" smtClean="0"/>
              <a:t>- для потайной подшивки на эластичных материалах.</a:t>
            </a:r>
          </a:p>
          <a:p>
            <a:endParaRPr lang="ru-RU" dirty="0" smtClean="0"/>
          </a:p>
          <a:p>
            <a:endParaRPr lang="ru-RU" dirty="0" smtClean="0"/>
          </a:p>
          <a:p>
            <a:endParaRPr lang="ru-RU" dirty="0" smtClean="0"/>
          </a:p>
          <a:p>
            <a:r>
              <a:rPr lang="ru-RU" b="1" dirty="0" smtClean="0"/>
              <a:t>Фестонный шов </a:t>
            </a:r>
            <a:r>
              <a:rPr lang="ru-RU" dirty="0" smtClean="0"/>
              <a:t>— для декоративной отделки и обработки края с последующим отрезанием по краю.</a:t>
            </a:r>
            <a:endParaRPr lang="ru-RU" dirty="0"/>
          </a:p>
        </p:txBody>
      </p:sp>
      <p:pic>
        <p:nvPicPr>
          <p:cNvPr id="5" name="Рисунок 4" descr="http://mila.kcbux.ru/Raznoe/Samdel/Janome/image/009-17.jpg"/>
          <p:cNvPicPr/>
          <p:nvPr/>
        </p:nvPicPr>
        <p:blipFill>
          <a:blip r:embed="rId2" cstate="email"/>
          <a:srcRect/>
          <a:stretch>
            <a:fillRect/>
          </a:stretch>
        </p:blipFill>
        <p:spPr bwMode="auto">
          <a:xfrm>
            <a:off x="467544" y="332656"/>
            <a:ext cx="864096" cy="1512168"/>
          </a:xfrm>
          <a:prstGeom prst="rect">
            <a:avLst/>
          </a:prstGeom>
          <a:noFill/>
          <a:ln w="9525">
            <a:noFill/>
            <a:miter lim="800000"/>
            <a:headEnd/>
            <a:tailEnd/>
          </a:ln>
        </p:spPr>
      </p:pic>
      <p:pic>
        <p:nvPicPr>
          <p:cNvPr id="6" name="Рисунок 5" descr="http://mila.kcbux.ru/Raznoe/Samdel/Janome/image/009-18.jpg"/>
          <p:cNvPicPr/>
          <p:nvPr/>
        </p:nvPicPr>
        <p:blipFill>
          <a:blip r:embed="rId3" cstate="email"/>
          <a:srcRect/>
          <a:stretch>
            <a:fillRect/>
          </a:stretch>
        </p:blipFill>
        <p:spPr bwMode="auto">
          <a:xfrm>
            <a:off x="395536" y="2276872"/>
            <a:ext cx="864096" cy="1512168"/>
          </a:xfrm>
          <a:prstGeom prst="rect">
            <a:avLst/>
          </a:prstGeom>
          <a:noFill/>
          <a:ln w="9525">
            <a:noFill/>
            <a:miter lim="800000"/>
            <a:headEnd/>
            <a:tailEnd/>
          </a:ln>
        </p:spPr>
      </p:pic>
      <p:pic>
        <p:nvPicPr>
          <p:cNvPr id="7" name="Рисунок 6" descr="http://mila.kcbux.ru/Raznoe/Samdel/Janome/image/009-19.jpg"/>
          <p:cNvPicPr/>
          <p:nvPr/>
        </p:nvPicPr>
        <p:blipFill>
          <a:blip r:embed="rId4" cstate="email"/>
          <a:srcRect/>
          <a:stretch>
            <a:fillRect/>
          </a:stretch>
        </p:blipFill>
        <p:spPr bwMode="auto">
          <a:xfrm>
            <a:off x="467544" y="4293096"/>
            <a:ext cx="792088" cy="18722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idx="2"/>
          </p:nvPr>
        </p:nvSpPr>
        <p:spPr>
          <a:xfrm>
            <a:off x="323528" y="332656"/>
            <a:ext cx="3141985" cy="6048672"/>
          </a:xfrm>
        </p:spPr>
        <p:txBody>
          <a:bodyPr>
            <a:noAutofit/>
          </a:bodyPr>
          <a:lstStyle/>
          <a:p>
            <a:r>
              <a:rPr lang="ru-RU" sz="2400" dirty="0" smtClean="0"/>
              <a:t>Большая часть современных швейных машин, помимо прочих операций, выполняют и так называемые декоративные строчки. Их разнообразие и сложность узора зависит от класса швейной машинки.</a:t>
            </a:r>
            <a:br>
              <a:rPr lang="ru-RU" sz="2400" dirty="0" smtClean="0"/>
            </a:br>
            <a:endParaRPr lang="ru-RU" sz="2400" dirty="0"/>
          </a:p>
        </p:txBody>
      </p:sp>
      <p:pic>
        <p:nvPicPr>
          <p:cNvPr id="7" name="Рисунок 6" descr="вышивка лентами">
            <a:hlinkClick r:id="rId2"/>
          </p:cNvPr>
          <p:cNvPicPr/>
          <p:nvPr/>
        </p:nvPicPr>
        <p:blipFill>
          <a:blip r:embed="rId3" cstate="email"/>
          <a:srcRect/>
          <a:stretch>
            <a:fillRect/>
          </a:stretch>
        </p:blipFill>
        <p:spPr bwMode="auto">
          <a:xfrm>
            <a:off x="3419872" y="332656"/>
            <a:ext cx="5328592" cy="59046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457200" y="404665"/>
            <a:ext cx="7643192" cy="2664296"/>
          </a:xfrm>
        </p:spPr>
        <p:txBody>
          <a:bodyPr>
            <a:normAutofit fontScale="85000" lnSpcReduction="20000"/>
          </a:bodyPr>
          <a:lstStyle/>
          <a:p>
            <a:endParaRPr lang="ru-RU" dirty="0" smtClean="0"/>
          </a:p>
          <a:p>
            <a:r>
              <a:rPr lang="ru-RU" sz="2800" dirty="0" smtClean="0"/>
              <a:t>Набор декоративных строчек у </a:t>
            </a:r>
            <a:r>
              <a:rPr lang="ru-RU" sz="2800" b="1" dirty="0" smtClean="0"/>
              <a:t>электромеханических швейных машинок </a:t>
            </a:r>
            <a:r>
              <a:rPr lang="ru-RU" sz="2800" dirty="0" smtClean="0"/>
              <a:t>ограничен в силу конструктивных особенностей машин этого класса.</a:t>
            </a:r>
          </a:p>
          <a:p>
            <a:endParaRPr lang="ru-RU" sz="2800" dirty="0" smtClean="0"/>
          </a:p>
          <a:p>
            <a:r>
              <a:rPr lang="ru-RU" sz="2800" dirty="0" smtClean="0"/>
              <a:t>Узоры простые, выбор невелик: обычно это 3-5 атласных строчек. Например:</a:t>
            </a:r>
            <a:r>
              <a:rPr lang="ru-RU" sz="2400" dirty="0" smtClean="0"/>
              <a:t/>
            </a:r>
            <a:br>
              <a:rPr lang="ru-RU" sz="2400" dirty="0" smtClean="0"/>
            </a:br>
            <a:r>
              <a:rPr lang="ru-RU" sz="2000" dirty="0" smtClean="0"/>
              <a:t/>
            </a:r>
            <a:br>
              <a:rPr lang="ru-RU" sz="2000" dirty="0" smtClean="0"/>
            </a:br>
            <a:endParaRPr lang="ru-RU" sz="2000" dirty="0"/>
          </a:p>
        </p:txBody>
      </p:sp>
      <p:pic>
        <p:nvPicPr>
          <p:cNvPr id="5" name="Рисунок 4" descr="Декоративные строчки"/>
          <p:cNvPicPr/>
          <p:nvPr/>
        </p:nvPicPr>
        <p:blipFill>
          <a:blip r:embed="rId2" cstate="email"/>
          <a:srcRect/>
          <a:stretch>
            <a:fillRect/>
          </a:stretch>
        </p:blipFill>
        <p:spPr bwMode="auto">
          <a:xfrm>
            <a:off x="1547664" y="3429000"/>
            <a:ext cx="1384300" cy="482600"/>
          </a:xfrm>
          <a:prstGeom prst="rect">
            <a:avLst/>
          </a:prstGeom>
          <a:noFill/>
          <a:ln w="9525">
            <a:noFill/>
            <a:miter lim="800000"/>
            <a:headEnd/>
            <a:tailEnd/>
          </a:ln>
        </p:spPr>
      </p:pic>
      <p:pic>
        <p:nvPicPr>
          <p:cNvPr id="6" name="Рисунок 5" descr="Декоративные строчки"/>
          <p:cNvPicPr/>
          <p:nvPr/>
        </p:nvPicPr>
        <p:blipFill>
          <a:blip r:embed="rId3" cstate="email"/>
          <a:srcRect/>
          <a:stretch>
            <a:fillRect/>
          </a:stretch>
        </p:blipFill>
        <p:spPr bwMode="auto">
          <a:xfrm>
            <a:off x="5868144" y="3356992"/>
            <a:ext cx="1473200" cy="558800"/>
          </a:xfrm>
          <a:prstGeom prst="rect">
            <a:avLst/>
          </a:prstGeom>
          <a:noFill/>
          <a:ln w="9525">
            <a:noFill/>
            <a:miter lim="800000"/>
            <a:headEnd/>
            <a:tailEnd/>
          </a:ln>
        </p:spPr>
      </p:pic>
      <p:pic>
        <p:nvPicPr>
          <p:cNvPr id="7" name="Содержимое 6" descr="Декоративные строчки">
            <a:hlinkClick r:id="rId4"/>
          </p:cNvPr>
          <p:cNvPicPr>
            <a:picLocks noGrp="1"/>
          </p:cNvPicPr>
          <p:nvPr>
            <p:ph sz="half" idx="1"/>
          </p:nvPr>
        </p:nvPicPr>
        <p:blipFill>
          <a:blip r:embed="rId5" cstate="email"/>
          <a:srcRect/>
          <a:stretch>
            <a:fillRect/>
          </a:stretch>
        </p:blipFill>
        <p:spPr bwMode="auto">
          <a:xfrm>
            <a:off x="1475656" y="4725144"/>
            <a:ext cx="5975846" cy="1728192"/>
          </a:xfrm>
          <a:prstGeom prst="rect">
            <a:avLst/>
          </a:prstGeom>
          <a:noFill/>
          <a:ln w="9525">
            <a:noFill/>
            <a:miter lim="800000"/>
            <a:headEnd/>
            <a:tailEnd/>
          </a:ln>
        </p:spPr>
      </p:pic>
      <p:sp>
        <p:nvSpPr>
          <p:cNvPr id="8" name="Прямоугольник 7"/>
          <p:cNvSpPr/>
          <p:nvPr/>
        </p:nvSpPr>
        <p:spPr>
          <a:xfrm>
            <a:off x="1475656" y="4005064"/>
            <a:ext cx="7128792" cy="830997"/>
          </a:xfrm>
          <a:prstGeom prst="rect">
            <a:avLst/>
          </a:prstGeom>
        </p:spPr>
        <p:txBody>
          <a:bodyPr wrap="square">
            <a:spAutoFit/>
          </a:bodyPr>
          <a:lstStyle/>
          <a:p>
            <a:r>
              <a:rPr lang="ru-RU" sz="2400" dirty="0" smtClean="0"/>
              <a:t>Вот как они выглядят на ткани:</a:t>
            </a:r>
            <a:br>
              <a:rPr lang="ru-RU" sz="2400" dirty="0" smtClean="0"/>
            </a:br>
            <a:endParaRPr lang="ru-RU"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251520" y="332656"/>
            <a:ext cx="3213993" cy="5793507"/>
          </a:xfrm>
        </p:spPr>
        <p:txBody>
          <a:bodyPr>
            <a:noAutofit/>
          </a:bodyPr>
          <a:lstStyle/>
          <a:p>
            <a:r>
              <a:rPr lang="ru-RU" sz="1800" b="1" dirty="0" smtClean="0"/>
              <a:t>Электронные (компьютеризированные) швейные машины</a:t>
            </a:r>
            <a:r>
              <a:rPr lang="ru-RU" sz="1800" dirty="0" smtClean="0"/>
              <a:t> имеют возможность выполнять гораздо большее количество декоративных строчек – это различные орнаменты, фестончатые подрубки, фигурные строчки, строчки с элементами вышивки крестиком и т.д.</a:t>
            </a:r>
            <a:br>
              <a:rPr lang="ru-RU" sz="1800" dirty="0" smtClean="0"/>
            </a:br>
            <a:r>
              <a:rPr lang="ru-RU" sz="1800" dirty="0" smtClean="0"/>
              <a:t>Ассортимент и количество узоров в компьютеризированной швейной машине зависит от объема памяти и заложенной производителем программы. Вот ориентировочный набор декоративных строчек таких машинок:</a:t>
            </a:r>
            <a:br>
              <a:rPr lang="ru-RU" sz="1800" dirty="0" smtClean="0"/>
            </a:br>
            <a:endParaRPr lang="ru-RU" sz="1800" dirty="0"/>
          </a:p>
        </p:txBody>
      </p:sp>
      <p:pic>
        <p:nvPicPr>
          <p:cNvPr id="5" name="Содержимое 4" descr="Декоративные строчки">
            <a:hlinkClick r:id="rId2"/>
          </p:cNvPr>
          <p:cNvPicPr>
            <a:picLocks noGrp="1"/>
          </p:cNvPicPr>
          <p:nvPr>
            <p:ph sz="half" idx="1"/>
          </p:nvPr>
        </p:nvPicPr>
        <p:blipFill>
          <a:blip r:embed="rId3" cstate="email"/>
          <a:srcRect/>
          <a:stretch>
            <a:fillRect/>
          </a:stretch>
        </p:blipFill>
        <p:spPr bwMode="auto">
          <a:xfrm>
            <a:off x="3419872" y="908720"/>
            <a:ext cx="5472608" cy="5472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282</TotalTime>
  <Words>383</Words>
  <Application>Microsoft Office PowerPoint</Application>
  <PresentationFormat>Экран (4:3)</PresentationFormat>
  <Paragraphs>56</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Апекс</vt:lpstr>
      <vt:lpstr>ДЕКОРАТИВНЫЕ МАШИННЫЕ СТРОЧКИ</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Таня</dc:creator>
  <cp:lastModifiedBy>User</cp:lastModifiedBy>
  <cp:revision>53</cp:revision>
  <dcterms:created xsi:type="dcterms:W3CDTF">2015-02-10T13:00:10Z</dcterms:created>
  <dcterms:modified xsi:type="dcterms:W3CDTF">2017-08-23T01:05:34Z</dcterms:modified>
</cp:coreProperties>
</file>