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57" r:id="rId3"/>
    <p:sldId id="304" r:id="rId4"/>
    <p:sldId id="305" r:id="rId5"/>
    <p:sldId id="311" r:id="rId6"/>
    <p:sldId id="289" r:id="rId7"/>
    <p:sldId id="300" r:id="rId8"/>
    <p:sldId id="302" r:id="rId9"/>
    <p:sldId id="291" r:id="rId10"/>
    <p:sldId id="307" r:id="rId11"/>
    <p:sldId id="306" r:id="rId12"/>
    <p:sldId id="258" r:id="rId13"/>
    <p:sldId id="308" r:id="rId14"/>
    <p:sldId id="310" r:id="rId15"/>
    <p:sldId id="309" r:id="rId16"/>
    <p:sldId id="272" r:id="rId17"/>
    <p:sldId id="271" r:id="rId18"/>
    <p:sldId id="273" r:id="rId19"/>
    <p:sldId id="274" r:id="rId20"/>
    <p:sldId id="290" r:id="rId21"/>
    <p:sldId id="286" r:id="rId22"/>
    <p:sldId id="314" r:id="rId23"/>
    <p:sldId id="287" r:id="rId24"/>
    <p:sldId id="294" r:id="rId25"/>
    <p:sldId id="288" r:id="rId26"/>
    <p:sldId id="276" r:id="rId27"/>
    <p:sldId id="275" r:id="rId28"/>
    <p:sldId id="263" r:id="rId29"/>
    <p:sldId id="264" r:id="rId30"/>
    <p:sldId id="265" r:id="rId31"/>
    <p:sldId id="26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5" r:id="rId40"/>
    <p:sldId id="315" r:id="rId4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0327B-92A1-4F7B-A11C-522CA1B736B6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4B4BF-B464-4490-9157-03E434600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4B4BF-B464-4490-9157-03E434600F4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um-grad.ru/forum736/thread31588.html" TargetMode="External"/><Relationship Id="rId2" Type="http://schemas.openxmlformats.org/officeDocument/2006/relationships/hyperlink" Target="http://gorod-cvetov73.ru/istoriya-makrame-v-kartinka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rketium.ru/34-izumitelnyh-idei/?u=vk" TargetMode="External"/><Relationship Id="rId5" Type="http://schemas.openxmlformats.org/officeDocument/2006/relationships/hyperlink" Target="http://ownhands.ru/repsovyj-uzel/" TargetMode="External"/><Relationship Id="rId4" Type="http://schemas.openxmlformats.org/officeDocument/2006/relationships/hyperlink" Target="http://nintones.appspot.com/shema-makrame-abazhur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</a:rPr>
              <a:t>МАКРАМЕ</a:t>
            </a:r>
            <a:endParaRPr lang="ru-RU" sz="7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8200" y="5562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Рукоделие 7 класс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МБОУ «Гимназия №44» г. Курск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Учитель технологии Зиновьева Т. 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data.photo.sibnet.ru/upload/imggreat/120333635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42900"/>
            <a:ext cx="8686800" cy="651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09600"/>
            <a:ext cx="5715000" cy="5867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XVII веке макраме из Италии распространилось в Северную Европу и Северную Америку. Тогда же оно стало очень популярным в Англии. В те времена многие модницы Европы украшали свои одежды узелковым кружевом.</a:t>
            </a:r>
          </a:p>
          <a:p>
            <a:r>
              <a:rPr lang="ru-RU" dirty="0" smtClean="0"/>
              <a:t>Искусством плетения во все времена владели очень немногие мастера. Они создавали прекрасные образцы плетеных изделий: шторы, покрывала, чехлы для музыкальных инструментов. Кружево, которое они плели из золотых нитей, украшало одежды королей и священников.</a:t>
            </a:r>
          </a:p>
          <a:p>
            <a:endParaRPr lang="ru-RU" dirty="0"/>
          </a:p>
        </p:txBody>
      </p:sp>
      <p:pic>
        <p:nvPicPr>
          <p:cNvPr id="3" name="Picture 2" descr="E:\макр и крючек\макррр\31780-vyazanie-i-shemy-kryuchkom-celnye-mativ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1219200"/>
            <a:ext cx="3286125" cy="504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33400"/>
            <a:ext cx="4419600" cy="60198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Как бы надолго ни забывалось искусство плетения, оно возрождалось с новой силой и не только приобретало новые черты, но и меняло свое название. В разные времена искусство плетения называлось квадратное плетение, узелковое кружево, узелковая бахрома. И только в XIX веке этот вид рукоделия, ремесла и искусства стали называть макраме. В переводе с турецкого «</a:t>
            </a:r>
            <a:r>
              <a:rPr lang="ru-RU" sz="2000" dirty="0" err="1" smtClean="0"/>
              <a:t>макрама</a:t>
            </a:r>
            <a:r>
              <a:rPr lang="ru-RU" sz="2000" dirty="0" smtClean="0"/>
              <a:t>» – это шарф или салфетка с бахромой, в переводе с арабского «</a:t>
            </a:r>
            <a:r>
              <a:rPr lang="ru-RU" sz="2000" dirty="0" err="1" smtClean="0"/>
              <a:t>миграмах</a:t>
            </a:r>
            <a:r>
              <a:rPr lang="ru-RU" sz="2000" dirty="0" smtClean="0"/>
              <a:t>» – это бахрома или шарф, украшенный плетеным кружевом.</a:t>
            </a:r>
          </a:p>
          <a:p>
            <a:endParaRPr lang="ru-RU" sz="2000" dirty="0"/>
          </a:p>
        </p:txBody>
      </p:sp>
      <p:pic>
        <p:nvPicPr>
          <p:cNvPr id="34817" name="Picture 1" descr="E:\макр и крючек\макррр\DSC009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2133600"/>
            <a:ext cx="4343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4267200" cy="6096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Новая волна возрождения макраме началась в XIX веке. Образцы плетеных изделий того времени, хранящиеся в различных музеях мира, выполнены в основном на основе горизонтального узла (репсового или двойного) во всех вариациях: ромбы, цепочки, уголки, клеточки. Для плетения тогда применяли разнообразные материалы: шелковые и хлопчатобумажные нити, шелковый шнурок, золотую канитель, шерсть.</a:t>
            </a:r>
          </a:p>
          <a:p>
            <a:endParaRPr lang="ru-RU" sz="2000" dirty="0"/>
          </a:p>
        </p:txBody>
      </p:sp>
      <p:pic>
        <p:nvPicPr>
          <p:cNvPr id="52227" name="Picture 3" descr="E:\макр и крючек\макррр\image7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0600" y="228600"/>
            <a:ext cx="4343400" cy="651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04800"/>
            <a:ext cx="5105400" cy="6248400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С 20-х годов XX века макраме вновь возрождается и входит в моду. Плетеными изделиями: коврами, салфетками, абажурами, ширмами, а позже и шторами, кашпо – стали украшать комнаты. Плетеные панно начали комбинировать с ткачеством. Макраме нашло широкое применение и при создании таких предметов, как качалка, гамак, беседка. Сейчас возможности макраме еще более расширились.</a:t>
            </a:r>
          </a:p>
          <a:p>
            <a:endParaRPr lang="ru-RU" dirty="0"/>
          </a:p>
        </p:txBody>
      </p:sp>
      <p:pic>
        <p:nvPicPr>
          <p:cNvPr id="53250" name="Picture 2" descr="http://www.countrystore.ru/images/hammokchair/full/1307428666-___________arenal_71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762000"/>
            <a:ext cx="3752850" cy="53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E:\макр и крючек\макррр\fenechki-dla-nachinaiucshi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5800" y="0"/>
            <a:ext cx="4648200" cy="4648200"/>
          </a:xfrm>
          <a:prstGeom prst="rect">
            <a:avLst/>
          </a:prstGeom>
          <a:noFill/>
        </p:spPr>
      </p:pic>
      <p:pic>
        <p:nvPicPr>
          <p:cNvPr id="54277" name="Picture 5" descr="E:\макр и крючек\макррр\istoria-feneche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588645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 узлов.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57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На Руси вязать узлы – «</a:t>
            </a:r>
            <a:r>
              <a:rPr lang="ru-RU" b="1" dirty="0" err="1" smtClean="0">
                <a:solidFill>
                  <a:schemeClr val="hlink"/>
                </a:solidFill>
              </a:rPr>
              <a:t>наузить</a:t>
            </a:r>
            <a:r>
              <a:rPr lang="ru-RU" b="1" dirty="0" smtClean="0"/>
              <a:t>» означало «колдовать, знахарить, ворожить» (по В.И. Далю).</a:t>
            </a:r>
          </a:p>
          <a:p>
            <a:pPr eaLnBrk="1" hangingPunct="1">
              <a:lnSpc>
                <a:spcPct val="90000"/>
              </a:lnSpc>
            </a:pPr>
            <a:endParaRPr lang="ru-RU" b="1" dirty="0" smtClean="0"/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Христианство запрещало ношение узлов – амулетов.</a:t>
            </a:r>
          </a:p>
        </p:txBody>
      </p:sp>
      <p:pic>
        <p:nvPicPr>
          <p:cNvPr id="18438" name="Picture 6" descr="д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600200"/>
            <a:ext cx="2205038" cy="2743200"/>
          </a:xfrm>
          <a:prstGeom prst="rect">
            <a:avLst/>
          </a:prstGeom>
          <a:solidFill>
            <a:srgbClr val="CCECFF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9" name="Picture 7" descr="у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0" y="1600200"/>
            <a:ext cx="2209800" cy="2743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40" name="Picture 8" descr="усуп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4419600"/>
            <a:ext cx="3924300" cy="204946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 узлов.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981200"/>
            <a:ext cx="4648200" cy="4495800"/>
          </a:xfrm>
        </p:spPr>
        <p:txBody>
          <a:bodyPr/>
          <a:lstStyle/>
          <a:p>
            <a:pPr eaLnBrk="1" hangingPunct="1"/>
            <a:r>
              <a:rPr lang="ru-RU" b="1" smtClean="0"/>
              <a:t>Позже люди стали верить в целебную силу узлов.</a:t>
            </a:r>
          </a:p>
          <a:p>
            <a:pPr eaLnBrk="1" hangingPunct="1"/>
            <a:r>
              <a:rPr lang="ru-RU" b="1" smtClean="0"/>
              <a:t>С их помощью лечили грыжу, переломы.</a:t>
            </a:r>
          </a:p>
          <a:p>
            <a:pPr eaLnBrk="1" hangingPunct="1"/>
            <a:r>
              <a:rPr lang="ru-RU" b="1" smtClean="0"/>
              <a:t>На Востоке существовала узелковая грамота – </a:t>
            </a:r>
            <a:r>
              <a:rPr lang="ru-RU" b="1" smtClean="0">
                <a:solidFill>
                  <a:schemeClr val="hlink"/>
                </a:solidFill>
              </a:rPr>
              <a:t>кипу</a:t>
            </a:r>
            <a:r>
              <a:rPr lang="ru-RU" b="1" smtClean="0"/>
              <a:t>.</a:t>
            </a:r>
          </a:p>
        </p:txBody>
      </p:sp>
      <p:pic>
        <p:nvPicPr>
          <p:cNvPr id="20488" name="Picture 8" descr="г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600200"/>
            <a:ext cx="2763838" cy="2590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048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4267200"/>
            <a:ext cx="4038600" cy="990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Геркулесов узел.</a:t>
            </a:r>
          </a:p>
        </p:txBody>
      </p:sp>
      <p:pic>
        <p:nvPicPr>
          <p:cNvPr id="20490" name="Picture 10" descr="мор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4876800"/>
            <a:ext cx="2286000" cy="1701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4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Название.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Квадратное плетение;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Узелковое кружево;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Мексиканское кружево;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Узелковая бахрома;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dirty="0" smtClean="0"/>
              <a:t>XIX</a:t>
            </a:r>
            <a:r>
              <a:rPr lang="ru-RU" sz="3200" b="1" dirty="0" smtClean="0"/>
              <a:t> век – </a:t>
            </a:r>
            <a:r>
              <a:rPr lang="ru-RU" sz="3200" b="1" dirty="0" smtClean="0">
                <a:solidFill>
                  <a:schemeClr val="hlink"/>
                </a:solidFill>
              </a:rPr>
              <a:t>«макраме».</a:t>
            </a:r>
            <a:r>
              <a:rPr lang="ru-RU" sz="3200" b="1" dirty="0" smtClean="0"/>
              <a:t> В переводе с турецкого «</a:t>
            </a:r>
            <a:r>
              <a:rPr lang="ru-RU" sz="3200" b="1" dirty="0" err="1" smtClean="0"/>
              <a:t>макрама</a:t>
            </a:r>
            <a:r>
              <a:rPr lang="ru-RU" sz="3200" b="1" dirty="0" smtClean="0"/>
              <a:t>» - шарф или салфетка с бахромой; с арабского «</a:t>
            </a:r>
            <a:r>
              <a:rPr lang="ru-RU" sz="3200" b="1" dirty="0" err="1" smtClean="0"/>
              <a:t>миграмах</a:t>
            </a:r>
            <a:r>
              <a:rPr lang="ru-RU" sz="3200" b="1" dirty="0" smtClean="0"/>
              <a:t>» - бахрома или шарф с кружевом.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</a:t>
            </a:r>
            <a:r>
              <a:rPr lang="ru-RU" b="1" dirty="0" smtClean="0">
                <a:solidFill>
                  <a:srgbClr val="FF33CC"/>
                </a:solidFill>
              </a:rPr>
              <a:t>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3352800"/>
          </a:xfrm>
        </p:spPr>
        <p:txBody>
          <a:bodyPr>
            <a:normAutofit fontScale="85000" lnSpcReduction="20000"/>
          </a:bodyPr>
          <a:lstStyle/>
          <a:p>
            <a:r>
              <a:rPr lang="ru-RU" sz="3600" b="1" u="sng" dirty="0" smtClean="0"/>
              <a:t>Нити и веревки </a:t>
            </a:r>
            <a:r>
              <a:rPr lang="ru-RU" sz="3600" dirty="0" smtClean="0"/>
              <a:t>для плетения макраме используют самые разнообразные: льняные, пеньковые, хлопчатобумажные, </a:t>
            </a:r>
            <a:r>
              <a:rPr lang="ru-RU" sz="3600" dirty="0" err="1" smtClean="0"/>
              <a:t>сизалевые</a:t>
            </a:r>
            <a:r>
              <a:rPr lang="ru-RU" sz="3600" dirty="0" smtClean="0"/>
              <a:t>. Мелкие вещи плетут из суровых нитей, кордовой рыболовной лески, мулине, «ириса», сутажа. Для крупных изделий подойдут бельевая веревка, бумажный шпагат, шторный шнур.</a:t>
            </a:r>
          </a:p>
        </p:txBody>
      </p:sp>
      <p:pic>
        <p:nvPicPr>
          <p:cNvPr id="23556" name="Picture 4" descr="ни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2600" y="3733800"/>
            <a:ext cx="5791200" cy="3124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5562600" cy="54102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Макраме – это вид рукоделия, основанный на плетении узелков. Считается, что искусство плетения узелков происходит из Китая и Японии, но плетенные изделия были найдены и в других странах, например в египетских пирамидах, им более четырех тысяч лет.</a:t>
            </a:r>
          </a:p>
          <a:p>
            <a:r>
              <a:rPr lang="ru-RU" dirty="0" smtClean="0"/>
              <a:t>У древних народов по-разному завязанные узлы являлись еще и способом накопления и передачи информации. У инков существовала узелковая письменность, которую можно расшифровать по форме, цвету, размеру и взаимному расположению различных узелков. Подобную систему письменности имели также и древние китайцы, а также индейцы Северной Америки.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2" descr="E:\макр и крючек\макррр\0006-003-Predpismennos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1200" y="2362200"/>
            <a:ext cx="3025833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уроки макраме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3962400"/>
            <a:ext cx="5791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990600"/>
            <a:ext cx="8686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. Чем сильнее скручены нити, тем больше они подходят для плетения: узлы получаются четкими, рельефными, изделия из них не деформируются. Слабо скрученные ворсистые нити в процессе работы могут разлохматиться, и тогда узлы из них получаются с невыразительной фактурой – ворс «размывает» ее, рисунок не будет виднеться. Шелковые нити немного неудобны тем, что они скользкие – надо будет очень сильно затягивать узлы.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плетение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0" y="3352800"/>
            <a:ext cx="695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42493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33400" y="1298898"/>
            <a:ext cx="8077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Кроме нитей обязательно понадобятся вот примерочные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булавки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 большими головками, 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ножницы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сантиметровая лента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для отмеривания нужной длины нити.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810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Инструменты и материалы.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42493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810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876800"/>
          </a:xfrm>
        </p:spPr>
        <p:txBody>
          <a:bodyPr/>
          <a:lstStyle/>
          <a:p>
            <a:r>
              <a:rPr lang="ru-RU" dirty="0" smtClean="0"/>
              <a:t>Для закрепления рабочей нити при </a:t>
            </a:r>
            <a:r>
              <a:rPr lang="ru-RU" dirty="0" err="1" smtClean="0"/>
              <a:t>плетени</a:t>
            </a:r>
            <a:r>
              <a:rPr lang="ru-RU" dirty="0" smtClean="0"/>
              <a:t>, можно использовать книгу или планшет с зажимом и 1-2 канцелярских зажима.</a:t>
            </a:r>
            <a:endParaRPr lang="ru-RU" dirty="0"/>
          </a:p>
        </p:txBody>
      </p:sp>
      <p:pic>
        <p:nvPicPr>
          <p:cNvPr id="9" name="Picture 2" descr="http://www.shkolnick.ru/products_pictures/zaz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3000" y="2819400"/>
            <a:ext cx="3762375" cy="3681561"/>
          </a:xfrm>
          <a:prstGeom prst="rect">
            <a:avLst/>
          </a:prstGeom>
          <a:noFill/>
        </p:spPr>
      </p:pic>
      <p:pic>
        <p:nvPicPr>
          <p:cNvPr id="53250" name="Picture 2" descr="http://t-souz-ryazan.ru/d/910032/d/48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28194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летение макраме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0"/>
            <a:ext cx="4572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4800" y="304801"/>
            <a:ext cx="4343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Для выполнения мелких работ нужна будет плотная, тугая </a:t>
            </a:r>
            <a:r>
              <a:rPr lang="ru-RU" sz="3600" b="1" u="sng" dirty="0" smtClean="0"/>
              <a:t>подушка</a:t>
            </a:r>
            <a:r>
              <a:rPr lang="ru-RU" sz="3600" dirty="0" smtClean="0"/>
              <a:t>, к которой булавками будут крепиться нити. Хорошо подойдет валик от кушетки – подушка в форме цилиндра</a:t>
            </a:r>
            <a:r>
              <a:rPr lang="ru-RU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04800"/>
            <a:ext cx="5562600" cy="6553200"/>
          </a:xfrm>
        </p:spPr>
        <p:txBody>
          <a:bodyPr>
            <a:normAutofit/>
          </a:bodyPr>
          <a:lstStyle/>
          <a:p>
            <a:r>
              <a:rPr lang="ru-RU" dirty="0" smtClean="0"/>
              <a:t>Существуют основные нити и рабочие. Основная нить в работе не участвует – к ней крепятся рабочие нити. Основная нить должна быть немного длиннее ширины изделия. На ее концах делают по обыкновенному узлу и крепят к основе (подушке, спинке кресла) булавками, ближе к верхнему краю. На нее будут вешать (крепить) рабочие нити. Их нарезают так, чтоб они были в 2-5 раза длиннее готового изделия (в описании каждого изделия указывается, какой длины нарезать нити).</a:t>
            </a:r>
            <a:endParaRPr lang="ru-RU" dirty="0"/>
          </a:p>
        </p:txBody>
      </p:sp>
      <p:pic>
        <p:nvPicPr>
          <p:cNvPr id="4" name="Picture 5" descr="под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1752600"/>
            <a:ext cx="3581400" cy="3429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14400"/>
            <a:ext cx="5334000" cy="5943600"/>
          </a:xfrm>
        </p:spPr>
        <p:txBody>
          <a:bodyPr>
            <a:normAutofit/>
          </a:bodyPr>
          <a:lstStyle/>
          <a:p>
            <a:r>
              <a:rPr lang="ru-RU" dirty="0" smtClean="0"/>
              <a:t> При выполнении больших изделий длина рабочих нитей получается очень большая и затрудняет работу, поэтому их наматывают на шпульки и закрепляют, чтоб они не разматывались. Можно использовать бигуди с резинками. Нити не очень длинные можно намотать на пальцы в виде восьмерки и закрепить.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Подготовка нитей к плетению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уроки макраме для начинающих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2209800"/>
            <a:ext cx="373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Способы навеса нитей</a:t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(наборный ряд).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752600"/>
            <a:ext cx="4343400" cy="4572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Способ 1 – </a:t>
            </a:r>
            <a:r>
              <a:rPr lang="ru-RU" sz="4000" b="1" dirty="0" smtClean="0">
                <a:solidFill>
                  <a:schemeClr val="hlink"/>
                </a:solidFill>
              </a:rPr>
              <a:t>«замочек налицо».</a:t>
            </a:r>
          </a:p>
          <a:p>
            <a:pPr eaLnBrk="1" hangingPunct="1"/>
            <a:endParaRPr lang="ru-RU" sz="4000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ru-RU" sz="4000" b="1" dirty="0" smtClean="0"/>
              <a:t>Способ 2 – </a:t>
            </a:r>
            <a:r>
              <a:rPr lang="ru-RU" sz="4000" b="1" dirty="0" smtClean="0">
                <a:solidFill>
                  <a:schemeClr val="hlink"/>
                </a:solidFill>
              </a:rPr>
              <a:t>«замочек наизнанку».</a:t>
            </a:r>
          </a:p>
        </p:txBody>
      </p:sp>
      <p:pic>
        <p:nvPicPr>
          <p:cNvPr id="24582" name="Picture 6" descr="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524000"/>
            <a:ext cx="5029199" cy="2286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4583" name="Picture 7" descr="н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1" y="4038600"/>
            <a:ext cx="5105400" cy="23272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5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914400"/>
            <a:ext cx="5334000" cy="5943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Укрепите на основе две нити способом 1. У вас получились четыре конца. Распределите нити так же, как это сделано на рисунке: нити 1 и 4 рабочие, а нити 2 и 3 – основа.</a:t>
            </a:r>
          </a:p>
          <a:p>
            <a:r>
              <a:rPr lang="ru-RU" dirty="0" smtClean="0"/>
              <a:t>Итак, при плетении мы имеем дело с двумя видами основ: основа для крепления нитей (горизонтальная нить) и основа для затягивания узлов (нити 2 и 3). Нити 1 и 4 – </a:t>
            </a:r>
            <a:r>
              <a:rPr lang="ru-RU" i="1" dirty="0" err="1" smtClean="0"/>
              <a:t>рабочие,</a:t>
            </a:r>
            <a:r>
              <a:rPr lang="ru-RU" dirty="0" err="1" smtClean="0"/>
              <a:t>или</a:t>
            </a:r>
            <a:r>
              <a:rPr lang="ru-RU" dirty="0" smtClean="0"/>
              <a:t> </a:t>
            </a:r>
            <a:r>
              <a:rPr lang="ru-RU" i="1" dirty="0" smtClean="0"/>
              <a:t>нити плетения</a:t>
            </a:r>
            <a:r>
              <a:rPr lang="ru-RU" dirty="0" smtClean="0"/>
              <a:t>; нити 2 и 3 – </a:t>
            </a:r>
            <a:r>
              <a:rPr lang="ru-RU" i="1" dirty="0" smtClean="0"/>
              <a:t>нити основы, </a:t>
            </a:r>
            <a:r>
              <a:rPr lang="ru-RU" dirty="0" smtClean="0"/>
              <a:t>или </a:t>
            </a:r>
            <a:r>
              <a:rPr lang="ru-RU" i="1" dirty="0" smtClean="0"/>
              <a:t>узелковые. </a:t>
            </a:r>
            <a:r>
              <a:rPr lang="ru-RU" dirty="0" smtClean="0"/>
              <a:t>Это положение надо твердо усвоить.</a:t>
            </a:r>
          </a:p>
          <a:p>
            <a:r>
              <a:rPr lang="ru-RU" dirty="0" smtClean="0"/>
              <a:t>Приступаем к плетению первого плоского узла.</a:t>
            </a:r>
          </a:p>
          <a:p>
            <a:r>
              <a:rPr lang="ru-RU" dirty="0" smtClean="0"/>
              <a:t>Правой рукой возьмите правую рабочую нить и заведите ее на основу и под левую рабочую нить.</a:t>
            </a:r>
          </a:p>
          <a:p>
            <a:r>
              <a:rPr lang="ru-RU" dirty="0" smtClean="0"/>
              <a:t>Теперь левой рукой возьмите левую рабочую нить и заведите ее под основу и снизу в петлю, образовавшуюся между основой и правой рабочей нитью. Вы завязали первый плоский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Первый плоский узел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07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1371600"/>
            <a:ext cx="3200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5943600" cy="556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основе этого узла можно сплести </a:t>
            </a:r>
            <a:r>
              <a:rPr lang="ru-RU" b="1" dirty="0" smtClean="0"/>
              <a:t>левостороннюю витую цепочку</a:t>
            </a:r>
            <a:r>
              <a:rPr lang="ru-RU" dirty="0" smtClean="0"/>
              <a:t>. Продолжите работу на начатом образце: завяжите еще три первых плоских узла. Посмотрите внимательно на образец. Вы заметили, что группа узелков чуть-чуть повернулась влево? Поверните ваш образец на 180 градусов влево и сплетите еще четыре первых плоских узла, затем опять поверните работу на 180 градусов влево и снова выполните четыре первых плоских узла. Продолжая таким образом плетение, вы получите левостороннюю витую цепочку.</a:t>
            </a:r>
          </a:p>
          <a:p>
            <a:r>
              <a:rPr lang="ru-RU" dirty="0" smtClean="0"/>
              <a:t>При выполнении цепочки следите, чтобы в ней не было видно основы. Тогда она будет иметь красивый вид. При каждом повороте образец закрепляйте булавками.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Левосторонняя витая цепочка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08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0" y="1143000"/>
            <a:ext cx="2209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6553200" cy="5105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Укрепите на основе две нити. Правой рукой возьмите правую рабочую нить и заведите ее под основу и на левую рабочую нить. Левой рукой возьмите левую рабочую нить, уложите ее на основу и введите сверху в петлю, образовавшуюся между основой и правой рабочей нитью. Вы завязали второй плоский узел.</a:t>
            </a:r>
          </a:p>
          <a:p>
            <a:endParaRPr lang="ru-RU" dirty="0" smtClean="0"/>
          </a:p>
          <a:p>
            <a:r>
              <a:rPr lang="ru-RU" dirty="0" smtClean="0"/>
              <a:t>На основе этого узла можно сплести правостороннюю витую цепочку. Продолжите работу на начатом образце: завяжите еще три вторых плоских узла. Посмотрите внимательно на образец: группа узелков повернулась чуть-чуть вправо. Поверните ваш образец на 180 градусов вправо и сплетите еще четыре-пять вторых плоских узлов, затем опять поверните работу на 180 градусов вправо, так продолжайте дальше. Вы получили правостороннюю витую цепочку.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Второй плоский узел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09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10400" y="914400"/>
            <a:ext cx="187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8600" y="914400"/>
            <a:ext cx="6553200" cy="5715000"/>
          </a:xfrm>
        </p:spPr>
        <p:txBody>
          <a:bodyPr>
            <a:normAutofit/>
          </a:bodyPr>
          <a:lstStyle/>
          <a:p>
            <a:r>
              <a:rPr lang="ru-RU" dirty="0" smtClean="0"/>
              <a:t>За свою историю макраме много раз забывалось, но затем снова возрождалось, обогащаемое новыми материалами, приемами и способами применения. В Средневековую Европу искусство плетения узелков проникло через Испанию из стран Востока. После крестовых походов плетение как декоративное искусство начинает развиваться в Италии. Особого расцвета оно достигло в викторианскую эпоху в Англии.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4" descr="мо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0800" y="2133600"/>
            <a:ext cx="2362200" cy="2590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5638800" cy="54102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Укрепите на основе две нити. Завяжите первый плоский узел и сразу же под ним второй плоский узел.</a:t>
            </a:r>
          </a:p>
          <a:p>
            <a:r>
              <a:rPr lang="ru-RU" dirty="0" smtClean="0"/>
              <a:t>Сочетание первого и второго плоских узлов дает новый узел – квадратный. Признак законченности квадратного узла – замочек справа.</a:t>
            </a:r>
          </a:p>
          <a:p>
            <a:r>
              <a:rPr lang="ru-RU" dirty="0" smtClean="0"/>
              <a:t>Однако замочек может получаться и слева, если завязать сначала второй плоский узел, а затем – первый.</a:t>
            </a:r>
          </a:p>
          <a:p>
            <a:r>
              <a:rPr lang="ru-RU" dirty="0" smtClean="0"/>
              <a:t>На основе квадратного узла может быть выполнено несколько других узлов и узоров.</a:t>
            </a:r>
          </a:p>
          <a:p>
            <a:endParaRPr lang="ru-RU" dirty="0" smtClean="0"/>
          </a:p>
          <a:p>
            <a:r>
              <a:rPr lang="ru-RU" b="1" dirty="0" smtClean="0"/>
              <a:t>Цепочка из квадратных узлов</a:t>
            </a:r>
            <a:endParaRPr lang="ru-RU" dirty="0" smtClean="0"/>
          </a:p>
          <a:p>
            <a:r>
              <a:rPr lang="ru-RU" dirty="0" smtClean="0"/>
              <a:t>Закрепите на основе две двойные нити, причем боковые нити (рабочие) должны быть длиннее внутренних нитей (</a:t>
            </a:r>
            <a:r>
              <a:rPr lang="ru-RU" dirty="0" err="1" smtClean="0"/>
              <a:t>нитей</a:t>
            </a:r>
            <a:r>
              <a:rPr lang="ru-RU" dirty="0" smtClean="0"/>
              <a:t> основы) в два раза.</a:t>
            </a:r>
          </a:p>
          <a:p>
            <a:r>
              <a:rPr lang="ru-RU" dirty="0" smtClean="0"/>
              <a:t>Завяжите первый плоский узел, под ним – второй. У вас получился квадратный узел с замочком справа. Так, чередуя узел с замочком слева с узлом с замочком справа, сплетите цепочку из квадратных узлов.</a:t>
            </a:r>
          </a:p>
          <a:p>
            <a:endParaRPr lang="ru-RU" dirty="0" smtClean="0"/>
          </a:p>
          <a:p>
            <a:r>
              <a:rPr lang="ru-RU" dirty="0" smtClean="0"/>
              <a:t>Количество квадратных узлов в цепочке можно посчитать по замочкам.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Квадратный узел (плоский)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10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1447800"/>
            <a:ext cx="2667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60198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Между квадратными узлами в цепочке можно сделать большие красивые петли – пико. Оно придает изделию воздушность.</a:t>
            </a:r>
          </a:p>
          <a:p>
            <a:r>
              <a:rPr lang="ru-RU" dirty="0" smtClean="0"/>
              <a:t>Закрепите на основе две двойные нити, причем боковые нити (рабочие) должны быть длиннее внутренних нитей (</a:t>
            </a:r>
            <a:r>
              <a:rPr lang="ru-RU" dirty="0" err="1" smtClean="0"/>
              <a:t>нитей</a:t>
            </a:r>
            <a:r>
              <a:rPr lang="ru-RU" dirty="0" smtClean="0"/>
              <a:t> основы) в два раза.</a:t>
            </a:r>
          </a:p>
          <a:p>
            <a:r>
              <a:rPr lang="ru-RU" dirty="0" smtClean="0"/>
              <a:t>Завяжите один квадратный узел. Затем возьмите картонку шириной 2 см (картонка будет шаблоном для пико, чтобы все они были одинаковой высоты), приложите ее к нитям под квадратным узлом и завяжите еще один квадратный узел. Уберите картонку. Нити между узлами остались </a:t>
            </a:r>
            <a:r>
              <a:rPr lang="ru-RU" dirty="0" err="1" smtClean="0"/>
              <a:t>непровязанными</a:t>
            </a:r>
            <a:r>
              <a:rPr lang="ru-RU" dirty="0" smtClean="0"/>
              <a:t>. Теперь, придерживая основу, подтяните узелки вверх. Свободные нити образуют петли – это и есть пико.</a:t>
            </a:r>
          </a:p>
          <a:p>
            <a:r>
              <a:rPr lang="ru-RU" dirty="0" smtClean="0"/>
              <a:t>Размер пико можно сделать различным. Выбирают его по желанию, учитывая толщину нити и рисунок цепочки.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Пико в цепочке из квадратных узлов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11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53200" y="1524000"/>
            <a:ext cx="23241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90600"/>
            <a:ext cx="6705600" cy="58674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Репсовый узел, или, как его называли в прошлом, двойной или бисерный, – еще один из основных узлов макраме. Он меняет свое название в зависимости от направления нити основы: если основа направлена по горизонтали, он носит название горизонтального, если узел завязан на диагональной основе, он называется диагональным. На горизонтальной, диагональной и вертикальной основах можно выполнять плотные узоры и легкое изящное кружево в технике макраме.</a:t>
            </a:r>
          </a:p>
          <a:p>
            <a:r>
              <a:rPr lang="ru-RU" b="1" dirty="0" smtClean="0"/>
              <a:t>Горизонтальный узел</a:t>
            </a:r>
            <a:endParaRPr lang="ru-RU" dirty="0" smtClean="0"/>
          </a:p>
          <a:p>
            <a:r>
              <a:rPr lang="ru-RU" dirty="0" smtClean="0"/>
              <a:t>Укрепите на основе две нити. Из образовавшихся четырех концов первую нить слева используйте как основу, остальные три нити рабочие. Нить 1 уложите на рабочие нити слева направо, а место поворота этой нити заколите булавкой. Основу держите правой рукой горизонтально, слегка натягивая.</a:t>
            </a:r>
          </a:p>
          <a:p>
            <a:r>
              <a:rPr lang="ru-RU" dirty="0" smtClean="0"/>
              <a:t>Нить 2 возьмите левой рукой и перекиньте ее через основу влево. Аккуратно уложите нить, натянув основу. Затем выведите нить 2 вперед, вверх на основу и вниз в петлю. Подтяните нить, аккуратно уложив две петельки рядом. Вот вы и завязали горизонтальный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Репсовый узел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21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53200" y="2819400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895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Закрепите на основе двойные нити. Горизонтальная </a:t>
            </a:r>
            <a:r>
              <a:rPr lang="ru-RU" dirty="0" err="1" smtClean="0"/>
              <a:t>брида</a:t>
            </a:r>
            <a:r>
              <a:rPr lang="ru-RU" dirty="0" smtClean="0"/>
              <a:t> плетется из горизонтальных узлов. Для образования горизонтальной </a:t>
            </a:r>
            <a:r>
              <a:rPr lang="ru-RU" dirty="0" err="1" smtClean="0"/>
              <a:t>бриды</a:t>
            </a:r>
            <a:r>
              <a:rPr lang="ru-RU" dirty="0" smtClean="0"/>
              <a:t> влево поверните нить основы влево, заколите булавкой на рабочей подушке и выполните репсовые узлы (которые образуют горизонтальную </a:t>
            </a:r>
            <a:r>
              <a:rPr lang="ru-RU" dirty="0" err="1" smtClean="0"/>
              <a:t>бриду</a:t>
            </a:r>
            <a:r>
              <a:rPr lang="ru-RU" dirty="0" smtClean="0"/>
              <a:t>) справа налево.</a:t>
            </a:r>
          </a:p>
          <a:p>
            <a:r>
              <a:rPr lang="ru-RU" dirty="0" smtClean="0"/>
              <a:t>Чтобы изделие не уменьшалось, направьте нить основы вниз, заколите булавкой на рабочей подушке и нитью основы предыдущего ряда выполните репсовый узел.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Горизонтальные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бриды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23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3962400"/>
            <a:ext cx="60198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9718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>В работе 12 нитей. Считайте нити слева направо.</a:t>
            </a:r>
          </a:p>
          <a:p>
            <a:r>
              <a:rPr lang="ru-RU" dirty="0" smtClean="0"/>
              <a:t>Разделите количество нитей пополам. Центральные нити 6 и 7 перекрестите.</a:t>
            </a:r>
          </a:p>
          <a:p>
            <a:r>
              <a:rPr lang="ru-RU" dirty="0" smtClean="0"/>
              <a:t>Возьмите за основу нить 6, выполните четыре горизонтальные </a:t>
            </a:r>
            <a:r>
              <a:rPr lang="ru-RU" dirty="0" err="1" smtClean="0"/>
              <a:t>бриды</a:t>
            </a:r>
            <a:r>
              <a:rPr lang="ru-RU" dirty="0" smtClean="0"/>
              <a:t> слева направо, проплетая в каждом последующем ряду основу предыдущей </a:t>
            </a:r>
            <a:r>
              <a:rPr lang="ru-RU" dirty="0" err="1" smtClean="0"/>
              <a:t>бриды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Далее возьмите за основу нить 7 и аналогичным образом выполните четыре </a:t>
            </a:r>
            <a:r>
              <a:rPr lang="ru-RU" dirty="0" err="1" smtClean="0"/>
              <a:t>бриды</a:t>
            </a:r>
            <a:r>
              <a:rPr lang="ru-RU" dirty="0" smtClean="0"/>
              <a:t> справа налево.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Ромб из горизонтальных брид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www.tinlib.ru/hobbi_i_remesla/makrame_frivolite_prakticheskoe_rukovodstvo/i_024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3962400"/>
            <a:ext cx="6324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r>
              <a:rPr lang="ru-RU" dirty="0" smtClean="0"/>
              <a:t>Разверните основу правой группы влево, левой группы – вправо и проплетите по четыре ряда горизонтальных </a:t>
            </a:r>
            <a:r>
              <a:rPr lang="ru-RU" dirty="0" err="1" smtClean="0"/>
              <a:t>брид</a:t>
            </a:r>
            <a:r>
              <a:rPr lang="ru-RU" dirty="0" smtClean="0"/>
              <a:t>. Центральные нити переплетите между собой, соблюдая репсовый узел.</a:t>
            </a:r>
          </a:p>
          <a:p>
            <a:endParaRPr lang="ru-RU" dirty="0"/>
          </a:p>
        </p:txBody>
      </p:sp>
      <p:pic>
        <p:nvPicPr>
          <p:cNvPr id="4" name="Рисунок 3" descr="http://www.tinlib.ru/hobbi_i_remesla/makrame_frivolite_prakticheskoe_rukovodstvo/i_024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590800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5638800" cy="5562600"/>
          </a:xfrm>
        </p:spPr>
        <p:txBody>
          <a:bodyPr>
            <a:normAutofit/>
          </a:bodyPr>
          <a:lstStyle/>
          <a:p>
            <a:r>
              <a:rPr lang="ru-RU" dirty="0" smtClean="0"/>
              <a:t>В работе шесть нитей. Для образования диагональных </a:t>
            </a:r>
            <a:r>
              <a:rPr lang="ru-RU" dirty="0" err="1" smtClean="0"/>
              <a:t>брид</a:t>
            </a:r>
            <a:r>
              <a:rPr lang="ru-RU" dirty="0" smtClean="0"/>
              <a:t> натяните крайнюю нить влево по диагонали над всеми нитями и поочередно каждой рабочей нитью проплетите репсовые узлы. Затем разверните нить вправо, заколите поворот булавкой на рабочей подушке и проплетите диагональную </a:t>
            </a:r>
            <a:r>
              <a:rPr lang="ru-RU" dirty="0" err="1" smtClean="0"/>
              <a:t>бриду</a:t>
            </a:r>
            <a:r>
              <a:rPr lang="ru-RU" dirty="0" smtClean="0"/>
              <a:t>. Аналогично выполняется мережка из двух </a:t>
            </a:r>
            <a:r>
              <a:rPr lang="ru-RU" dirty="0" err="1" smtClean="0"/>
              <a:t>брид</a:t>
            </a:r>
            <a:r>
              <a:rPr lang="ru-RU" dirty="0" smtClean="0"/>
              <a:t>, расположенных рядом.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Диагональные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бриды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tinlib.ru/hobbi_i_remesla/makrame_frivolite_prakticheskoe_rukovodstvo/i_025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2200" y="1295400"/>
            <a:ext cx="2667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524000"/>
            <a:ext cx="6629400" cy="4953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Заколите булавкой на рабочей подушке по центру одну нить – два конца. Один конец натяните, другим выполните одностороннюю петлю, затем натяните второй конец, а первым выполните одностороннюю петлю.</a:t>
            </a:r>
          </a:p>
          <a:p>
            <a:r>
              <a:rPr lang="ru-RU" dirty="0" smtClean="0"/>
              <a:t>Чтобы не ошибиться, следует усвоить, что натягивать надо ту нить, которая идет из-под узла.</a:t>
            </a:r>
          </a:p>
          <a:p>
            <a:r>
              <a:rPr lang="ru-RU" dirty="0" smtClean="0"/>
              <a:t>Односторонние петли, выполненные поочередно, называют также простым узлом.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Шнурок «Зигзаг» («Змейка», «Елочка»)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tinlib.ru/hobbi_i_remesla/makrame_frivolite_prakticheskoe_rukovodstvo/i_043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5600" y="1600200"/>
            <a:ext cx="2197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Это очень важный этап в работе. Точно рассчитать необходимую длину нити для того или иного изделия довольно сложно. Расход нитей зависит от многих факторов: от задуманного размера изделия, применяемых узлов и узоров, толщины и фактуры нитей, индивидуального исполнения мастера (один сильно затягивает узлы, второй слабее, а третий вообще в целом плетет более ажурно). Готовые изделия, выполненные разными рукодельницами, но по одному образцу, имеют разную длину и ширину.</a:t>
            </a:r>
          </a:p>
          <a:p>
            <a:r>
              <a:rPr lang="ru-RU" dirty="0" smtClean="0"/>
              <a:t>Обычно в описаниях изделий расчет дается с некоторым запасом. Нить, закрепленная на основе, должна быть в четыре раза длиннее готового изделия. При закреплении нити на основу нить складывается вдвое. Длина нити должна соответственно удвоиться и быть </a:t>
            </a:r>
            <a:r>
              <a:rPr lang="ru-RU" b="1" dirty="0" smtClean="0"/>
              <a:t>в восемь раз длиннее задуманного изделия</a:t>
            </a:r>
            <a:r>
              <a:rPr lang="ru-RU" dirty="0" smtClean="0"/>
              <a:t>. Если изделие состоит из отдельных деталей или элементов к ним, то расчет длины нитей производите отдельно.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Расчет длины нити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E:\макр и крючек\макррр\15103006463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86283"/>
            <a:ext cx="4403769" cy="5457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28600" y="914400"/>
            <a:ext cx="5943600" cy="5715000"/>
          </a:xfrm>
        </p:spPr>
        <p:txBody>
          <a:bodyPr>
            <a:normAutofit/>
          </a:bodyPr>
          <a:lstStyle/>
          <a:p>
            <a:r>
              <a:rPr lang="ru-RU" dirty="0" smtClean="0"/>
              <a:t>Как в древнем мире, так и теперь, узелковое плетение применяется для украшения одежды. Это разнообразные накидки, кружева, пояса, перчатки. Очень красиво смотрятся сумочки и кошельки, выполненные в технике макраме. Широко используется макраме для создания частей интерьера – скатертей, абажуров, покрывал, настенных панно и подвесных кашпо для растений.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2" name="Picture 2" descr="E:\макр и крючек\макррр\6537cd2e01fabe937a26a17fd0e7f2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8800" y="1371600"/>
            <a:ext cx="3505200" cy="503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hlinkClick r:id="rId2"/>
              </a:rPr>
              <a:t>http://gorod-cvetov73.ru/istoriya-makrame-v-kartinkah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hlinkClick r:id="rId3"/>
              </a:rPr>
              <a:t>http://www.forum-grad.ru/forum736/thread31588.html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hlinkClick r:id="rId4"/>
              </a:rPr>
              <a:t>http://nintones.appspot.com/shema-makrame-abazhur.html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hlinkClick r:id="rId5"/>
              </a:rPr>
              <a:t>http://ownhands.ru/repsovyj-uzel/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hlinkClick r:id="rId6"/>
              </a:rPr>
              <a:t>https://marketium.ru/34-izumitelnyh-idei/?u=vk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mtClean="0">
                <a:solidFill>
                  <a:schemeClr val="accent3">
                    <a:lumMod val="75000"/>
                  </a:schemeClr>
                </a:solidFill>
              </a:rPr>
              <a:t>http://lol24.ee/post/263860758/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Используемые интернет ресурсы: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Из истории.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5298" name="Picture 2" descr="E:\макр и крючек\макррр\1b18cdcbff812e28d692afeb6924e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914400"/>
            <a:ext cx="3829050" cy="4962525"/>
          </a:xfrm>
          <a:prstGeom prst="rect">
            <a:avLst/>
          </a:prstGeom>
          <a:noFill/>
        </p:spPr>
      </p:pic>
      <p:pic>
        <p:nvPicPr>
          <p:cNvPr id="55299" name="Picture 3" descr="E:\макр и крючек\макррр\118498745_bagmakram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1981200"/>
            <a:ext cx="44958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0"/>
            <a:ext cx="5486400" cy="5943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протяжении всего пути развития человечество относилось к узлам по-разному. Были периоды, когда узлы просто запрещали. Среди многих табу, соблюдение которых выпало на долю римских сенаторов, был запрет иметь на одежде хотя бы один узел.</a:t>
            </a:r>
          </a:p>
          <a:p>
            <a:r>
              <a:rPr lang="ru-RU" sz="2400" dirty="0" smtClean="0"/>
              <a:t>В Древней Греции во времена народных гуляний предлагалось развязать и завязать такой сложный узел, как «турецкий». Это являлось своеобразным соревнованием в ловкости. «Турецкий узел», возможно, и есть тот легендарный гордиев узел, распутывание которого, по древним легендам, сулило власть над Азией.</a:t>
            </a:r>
          </a:p>
        </p:txBody>
      </p:sp>
      <p:pic>
        <p:nvPicPr>
          <p:cNvPr id="1028" name="Picture 4" descr="http://people-of-art.ru/cimg/2014/102512/30378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69868" y="457200"/>
            <a:ext cx="3074082" cy="2286000"/>
          </a:xfrm>
          <a:prstGeom prst="rect">
            <a:avLst/>
          </a:prstGeom>
          <a:noFill/>
        </p:spPr>
      </p:pic>
      <p:pic>
        <p:nvPicPr>
          <p:cNvPr id="5" name="Picture 2" descr="http://borgen.mybb.ru/uploads/000e/f7/fa/6306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999" y="3505200"/>
            <a:ext cx="3352799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562600" cy="487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Макраме. Истор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228600"/>
            <a:ext cx="4762500" cy="3657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381000"/>
            <a:ext cx="80772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Александр Македонский</a:t>
            </a:r>
          </a:p>
          <a:p>
            <a:r>
              <a:rPr lang="ru-RU" sz="2400" dirty="0" smtClean="0"/>
              <a:t> знал легенду об </a:t>
            </a:r>
          </a:p>
          <a:p>
            <a:r>
              <a:rPr lang="ru-RU" sz="2400" dirty="0" smtClean="0"/>
              <a:t>удачливом царе из</a:t>
            </a:r>
          </a:p>
          <a:p>
            <a:r>
              <a:rPr lang="ru-RU" sz="2400" dirty="0" smtClean="0"/>
              <a:t> народа, и ему очень </a:t>
            </a:r>
          </a:p>
          <a:p>
            <a:r>
              <a:rPr lang="ru-RU" sz="2400" dirty="0" smtClean="0"/>
              <a:t>Хотелось увидеть </a:t>
            </a:r>
          </a:p>
          <a:p>
            <a:r>
              <a:rPr lang="ru-RU" sz="2400" dirty="0" smtClean="0"/>
              <a:t>знаменитую повозку </a:t>
            </a:r>
          </a:p>
          <a:p>
            <a:r>
              <a:rPr lang="ru-RU" sz="2400" dirty="0" smtClean="0"/>
              <a:t>и хитроумно сплетенный</a:t>
            </a:r>
          </a:p>
          <a:p>
            <a:r>
              <a:rPr lang="ru-RU" sz="2400" dirty="0" smtClean="0"/>
              <a:t> узел. По одним </a:t>
            </a:r>
          </a:p>
          <a:p>
            <a:r>
              <a:rPr lang="ru-RU" sz="2400" dirty="0" smtClean="0"/>
              <a:t>источникам, </a:t>
            </a:r>
          </a:p>
          <a:p>
            <a:r>
              <a:rPr lang="ru-RU" sz="2400" dirty="0" smtClean="0"/>
              <a:t>дошедшим до нас,</a:t>
            </a:r>
          </a:p>
          <a:p>
            <a:r>
              <a:rPr lang="ru-RU" sz="2400" dirty="0" smtClean="0"/>
              <a:t> Александр не мог распутать гордиев узел И, выхватив меч, разрубил его; по другим – царь вытащил колышек, распутал узел и снял ярмо, чем и подтвердил свое право быть властелином Азии.</a:t>
            </a:r>
          </a:p>
          <a:p>
            <a:r>
              <a:rPr lang="ru-RU" sz="2400" dirty="0" smtClean="0"/>
              <a:t>Расцвет макраме относится к IX веку до н. э. Именно с этого времени просматриваются истоки создания изделий из узелкового плетения.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09600"/>
            <a:ext cx="5257800" cy="5867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Родоначальниками макраме считают моряков, которые в часы досуга плели цепочки, кулоны, талисманы и дарили их друзьям в далеких странах.</a:t>
            </a:r>
          </a:p>
          <a:p>
            <a:r>
              <a:rPr lang="ru-RU" dirty="0" smtClean="0"/>
              <a:t>В XIV веке моряки ознакомили с искусством плетения жителей Испании, Индии, Китая. В кафедральном соборе в Мадриде найдены рисунки узоров и узлов макраме того времени.</a:t>
            </a:r>
          </a:p>
          <a:p>
            <a:r>
              <a:rPr lang="ru-RU" dirty="0" smtClean="0"/>
              <a:t>Тогда же макраме стало известно и популярно в Италии. Плетеным кружевом украшали покрывала, занавеси, одежду.</a:t>
            </a:r>
          </a:p>
          <a:p>
            <a:endParaRPr lang="ru-RU" dirty="0"/>
          </a:p>
        </p:txBody>
      </p:sp>
      <p:pic>
        <p:nvPicPr>
          <p:cNvPr id="3074" name="Picture 2" descr="E:\макр и крючек\макррр\makra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1066800"/>
            <a:ext cx="3581400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609600"/>
            <a:ext cx="3124200" cy="5638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Изделия макраме отражали в своих полотнах и художники. Одним из первых это сделал </a:t>
            </a:r>
            <a:r>
              <a:rPr lang="ru-RU" dirty="0" err="1" smtClean="0"/>
              <a:t>Сандро</a:t>
            </a:r>
            <a:r>
              <a:rPr lang="ru-RU" dirty="0" smtClean="0"/>
              <a:t> Боттичелли. В картине «Поклонение волхвов» (1476–1477 гг.) на одном из персонажей надета шапочка макраме.</a:t>
            </a:r>
          </a:p>
          <a:p>
            <a:endParaRPr lang="ru-RU" dirty="0"/>
          </a:p>
        </p:txBody>
      </p:sp>
      <p:pic>
        <p:nvPicPr>
          <p:cNvPr id="10244" name="Picture 4" descr="http://www.nearyou.ru/bottichelli/bibl/volhv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52775" y="609600"/>
            <a:ext cx="5991225" cy="561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</TotalTime>
  <Words>2128</Words>
  <Application>Microsoft Office PowerPoint</Application>
  <PresentationFormat>Экран (4:3)</PresentationFormat>
  <Paragraphs>127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Бумажная</vt:lpstr>
      <vt:lpstr>МАКРАМЕ</vt:lpstr>
      <vt:lpstr>Из истории.</vt:lpstr>
      <vt:lpstr>Из истории.</vt:lpstr>
      <vt:lpstr>Из истории.</vt:lpstr>
      <vt:lpstr>Из истории.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Из истории узлов.</vt:lpstr>
      <vt:lpstr>Из истории узлов.</vt:lpstr>
      <vt:lpstr>Название.</vt:lpstr>
      <vt:lpstr>Инструменты и материалы.</vt:lpstr>
      <vt:lpstr>Инструменты и материалы.</vt:lpstr>
      <vt:lpstr>Инструменты и материалы.</vt:lpstr>
      <vt:lpstr>Инструменты и материалы.</vt:lpstr>
      <vt:lpstr>Слайд 23</vt:lpstr>
      <vt:lpstr>Слайд 24</vt:lpstr>
      <vt:lpstr>Подготовка нитей к плетению </vt:lpstr>
      <vt:lpstr>Способы навеса нитей (наборный ряд).</vt:lpstr>
      <vt:lpstr>Первый плоский узел </vt:lpstr>
      <vt:lpstr>Левосторонняя витая цепочка.</vt:lpstr>
      <vt:lpstr>Второй плоский узел </vt:lpstr>
      <vt:lpstr>Квадратный узел (плоский) </vt:lpstr>
      <vt:lpstr>Пико в цепочке из квадратных узлов</vt:lpstr>
      <vt:lpstr>Репсовый узел</vt:lpstr>
      <vt:lpstr>Горизонтальные бриды</vt:lpstr>
      <vt:lpstr>Ромб из горизонтальных брид</vt:lpstr>
      <vt:lpstr>Слайд 35</vt:lpstr>
      <vt:lpstr>Диагональные бриды </vt:lpstr>
      <vt:lpstr>Шнурок «Зигзаг» («Змейка», «Елочка») </vt:lpstr>
      <vt:lpstr>Расчет длины нити </vt:lpstr>
      <vt:lpstr>Слайд 39</vt:lpstr>
      <vt:lpstr>Используемые 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МАКРАМЕ</dc:title>
  <dc:creator>Таня</dc:creator>
  <cp:lastModifiedBy>User</cp:lastModifiedBy>
  <cp:revision>71</cp:revision>
  <dcterms:created xsi:type="dcterms:W3CDTF">2016-05-03T16:18:52Z</dcterms:created>
  <dcterms:modified xsi:type="dcterms:W3CDTF">2017-08-23T01:16:14Z</dcterms:modified>
</cp:coreProperties>
</file>