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4" r:id="rId4"/>
    <p:sldId id="265" r:id="rId5"/>
    <p:sldId id="270" r:id="rId6"/>
    <p:sldId id="271" r:id="rId7"/>
    <p:sldId id="274" r:id="rId8"/>
    <p:sldId id="295" r:id="rId9"/>
    <p:sldId id="308" r:id="rId10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686" y="11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8/27/2017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8/27/2017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8/27/2017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8/27/2017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8/27/2017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29565" y="230629"/>
            <a:ext cx="6536055" cy="14757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58774" y="1808797"/>
            <a:ext cx="8426450" cy="4653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8/27/2017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ds04.infourok.ru/uploads/ex/0347/007904f6-be9495d7/img13.jpg" TargetMode="External"/><Relationship Id="rId2" Type="http://schemas.openxmlformats.org/officeDocument/2006/relationships/hyperlink" Target="https://ds04.infourok.ru/uploads/ex/0447/000904f6-be9495d7/img2.jpg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362200" y="533400"/>
            <a:ext cx="6781800" cy="3606800"/>
          </a:xfrm>
          <a:custGeom>
            <a:avLst/>
            <a:gdLst/>
            <a:ahLst/>
            <a:cxnLst/>
            <a:rect l="l" t="t" r="r" b="b"/>
            <a:pathLst>
              <a:path w="6438900" h="3454400">
                <a:moveTo>
                  <a:pt x="0" y="0"/>
                </a:moveTo>
                <a:lnTo>
                  <a:pt x="6438900" y="0"/>
                </a:lnTo>
                <a:lnTo>
                  <a:pt x="6438900" y="3454400"/>
                </a:lnTo>
                <a:lnTo>
                  <a:pt x="0" y="3454400"/>
                </a:lnTo>
                <a:lnTo>
                  <a:pt x="0" y="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0" y="1219200"/>
            <a:ext cx="8774053" cy="27828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771775" marR="5715" indent="333375" algn="ctr">
              <a:lnSpc>
                <a:spcPts val="4300"/>
              </a:lnSpc>
            </a:pPr>
            <a:r>
              <a:rPr lang="ru-RU" sz="4400" b="1" spc="-5" dirty="0" smtClean="0">
                <a:solidFill>
                  <a:srgbClr val="FFFFFF"/>
                </a:solidFill>
                <a:latin typeface="Arial"/>
                <a:cs typeface="Arial"/>
              </a:rPr>
              <a:t>Оценивание</a:t>
            </a:r>
            <a:r>
              <a:rPr sz="4400" b="1" spc="-5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400" b="1" spc="-5" dirty="0" err="1" smtClean="0">
                <a:solidFill>
                  <a:srgbClr val="FFFFFF"/>
                </a:solidFill>
                <a:latin typeface="Arial"/>
                <a:cs typeface="Arial"/>
              </a:rPr>
              <a:t>исс</a:t>
            </a:r>
            <a:r>
              <a:rPr sz="4400" b="1" dirty="0" err="1" smtClean="0">
                <a:solidFill>
                  <a:srgbClr val="FFFFFF"/>
                </a:solidFill>
                <a:latin typeface="Arial"/>
                <a:cs typeface="Arial"/>
              </a:rPr>
              <a:t>л</a:t>
            </a:r>
            <a:r>
              <a:rPr sz="4400" b="1" spc="-5" dirty="0" err="1" smtClean="0">
                <a:solidFill>
                  <a:srgbClr val="FFFFFF"/>
                </a:solidFill>
                <a:latin typeface="Arial"/>
                <a:cs typeface="Arial"/>
              </a:rPr>
              <a:t>е</a:t>
            </a:r>
            <a:r>
              <a:rPr sz="4400" b="1" dirty="0" err="1" smtClean="0">
                <a:solidFill>
                  <a:srgbClr val="FFFFFF"/>
                </a:solidFill>
                <a:latin typeface="Arial"/>
                <a:cs typeface="Arial"/>
              </a:rPr>
              <a:t>до</a:t>
            </a:r>
            <a:r>
              <a:rPr sz="4400" b="1" spc="-5" dirty="0" err="1" smtClean="0">
                <a:solidFill>
                  <a:srgbClr val="FFFFFF"/>
                </a:solidFill>
                <a:latin typeface="Arial"/>
                <a:cs typeface="Arial"/>
              </a:rPr>
              <a:t>вате</a:t>
            </a:r>
            <a:r>
              <a:rPr sz="4400" b="1" dirty="0" err="1" smtClean="0">
                <a:solidFill>
                  <a:srgbClr val="FFFFFF"/>
                </a:solidFill>
                <a:latin typeface="Arial"/>
                <a:cs typeface="Arial"/>
              </a:rPr>
              <a:t>л</a:t>
            </a:r>
            <a:r>
              <a:rPr sz="4400" b="1" spc="-5" dirty="0" err="1" smtClean="0">
                <a:solidFill>
                  <a:srgbClr val="FFFFFF"/>
                </a:solidFill>
                <a:latin typeface="Arial"/>
                <a:cs typeface="Arial"/>
              </a:rPr>
              <a:t>ьских</a:t>
            </a:r>
            <a:r>
              <a:rPr lang="ru-RU" sz="4400" b="1" spc="-5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endParaRPr lang="ru-RU" sz="4400" b="1" spc="-5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2771775" marR="5715" indent="333375" algn="ctr">
              <a:lnSpc>
                <a:spcPts val="4300"/>
              </a:lnSpc>
            </a:pPr>
            <a:r>
              <a:rPr lang="ru-RU" sz="4400" b="1" spc="-5" dirty="0" smtClean="0">
                <a:solidFill>
                  <a:srgbClr val="FFFFFF"/>
                </a:solidFill>
                <a:latin typeface="Arial"/>
                <a:cs typeface="Arial"/>
              </a:rPr>
              <a:t>и </a:t>
            </a:r>
            <a:r>
              <a:rPr sz="4400" b="1" dirty="0" err="1" smtClean="0">
                <a:solidFill>
                  <a:srgbClr val="FFFFFF"/>
                </a:solidFill>
                <a:latin typeface="Arial"/>
                <a:cs typeface="Arial"/>
              </a:rPr>
              <a:t>про</a:t>
            </a:r>
            <a:r>
              <a:rPr sz="4400" b="1" spc="-5" dirty="0" err="1" smtClean="0">
                <a:solidFill>
                  <a:srgbClr val="FFFFFF"/>
                </a:solidFill>
                <a:latin typeface="Arial"/>
                <a:cs typeface="Arial"/>
              </a:rPr>
              <a:t>е</a:t>
            </a:r>
            <a:r>
              <a:rPr sz="4400" b="1" dirty="0" err="1" smtClean="0">
                <a:solidFill>
                  <a:srgbClr val="FFFFFF"/>
                </a:solidFill>
                <a:latin typeface="Arial"/>
                <a:cs typeface="Arial"/>
              </a:rPr>
              <a:t>к</a:t>
            </a:r>
            <a:r>
              <a:rPr sz="4400" b="1" spc="-5" dirty="0" err="1" smtClean="0">
                <a:solidFill>
                  <a:srgbClr val="FFFFFF"/>
                </a:solidFill>
                <a:latin typeface="Arial"/>
                <a:cs typeface="Arial"/>
              </a:rPr>
              <a:t>тных</a:t>
            </a:r>
            <a:r>
              <a:rPr sz="4400" b="1" spc="-65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400" b="1" spc="-5" dirty="0" err="1" smtClean="0">
                <a:solidFill>
                  <a:srgbClr val="FFFFFF"/>
                </a:solidFill>
                <a:latin typeface="Arial"/>
                <a:cs typeface="Arial"/>
              </a:rPr>
              <a:t>работ</a:t>
            </a:r>
            <a:r>
              <a:rPr lang="ru-RU" sz="4400" b="1" spc="-5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ru-RU" sz="4400" b="1" spc="-5" dirty="0" smtClean="0">
                <a:solidFill>
                  <a:srgbClr val="FFFFFF"/>
                </a:solidFill>
                <a:latin typeface="Arial"/>
                <a:cs typeface="Arial"/>
              </a:rPr>
              <a:t>учащихся</a:t>
            </a:r>
            <a:endParaRPr sz="4400" dirty="0">
              <a:latin typeface="Arial"/>
              <a:cs typeface="Arial"/>
            </a:endParaRPr>
          </a:p>
          <a:p>
            <a:pPr marL="4699000" marR="5715" indent="-1701800">
              <a:lnSpc>
                <a:spcPts val="4300"/>
              </a:lnSpc>
              <a:spcBef>
                <a:spcPts val="240"/>
              </a:spcBef>
            </a:pPr>
            <a:endParaRPr sz="4400" dirty="0">
              <a:latin typeface="Arial"/>
              <a:cs typeface="Arial"/>
            </a:endParaRPr>
          </a:p>
        </p:txBody>
      </p:sp>
      <p:sp>
        <p:nvSpPr>
          <p:cNvPr id="8" name="object 4"/>
          <p:cNvSpPr txBox="1"/>
          <p:nvPr/>
        </p:nvSpPr>
        <p:spPr>
          <a:xfrm>
            <a:off x="990600" y="4648200"/>
            <a:ext cx="8496300" cy="12311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98500" algn="r">
              <a:lnSpc>
                <a:spcPct val="79900"/>
              </a:lnSpc>
              <a:tabLst>
                <a:tab pos="354965" algn="l"/>
                <a:tab pos="355600" algn="l"/>
              </a:tabLst>
            </a:pPr>
            <a:r>
              <a:rPr lang="ru-RU" sz="2000" dirty="0" smtClean="0">
                <a:latin typeface="Arial"/>
                <a:cs typeface="Arial"/>
              </a:rPr>
              <a:t>Учитель английского </a:t>
            </a:r>
            <a:r>
              <a:rPr lang="ru-RU" sz="2000" dirty="0" smtClean="0">
                <a:latin typeface="Arial"/>
                <a:cs typeface="Arial"/>
              </a:rPr>
              <a:t>языка</a:t>
            </a:r>
          </a:p>
          <a:p>
            <a:pPr marL="12700" marR="698500" algn="r">
              <a:lnSpc>
                <a:spcPct val="79900"/>
              </a:lnSpc>
              <a:tabLst>
                <a:tab pos="354965" algn="l"/>
                <a:tab pos="355600" algn="l"/>
              </a:tabLst>
            </a:pPr>
            <a:r>
              <a:rPr lang="ru-RU" sz="2000" dirty="0" smtClean="0">
                <a:latin typeface="Arial"/>
                <a:cs typeface="Arial"/>
              </a:rPr>
              <a:t>МАОУ «Школа с углубленным</a:t>
            </a:r>
          </a:p>
          <a:p>
            <a:pPr marL="12700" marR="698500" algn="r">
              <a:lnSpc>
                <a:spcPct val="79900"/>
              </a:lnSpc>
              <a:tabLst>
                <a:tab pos="354965" algn="l"/>
                <a:tab pos="355600" algn="l"/>
              </a:tabLst>
            </a:pPr>
            <a:r>
              <a:rPr lang="ru-RU" sz="2000" dirty="0">
                <a:latin typeface="Arial"/>
                <a:cs typeface="Arial"/>
              </a:rPr>
              <a:t>и</a:t>
            </a:r>
            <a:r>
              <a:rPr lang="ru-RU" sz="2000" dirty="0" smtClean="0">
                <a:latin typeface="Arial"/>
                <a:cs typeface="Arial"/>
              </a:rPr>
              <a:t>зучением отдельных предметов</a:t>
            </a:r>
          </a:p>
          <a:p>
            <a:pPr marL="12700" marR="698500" algn="r">
              <a:lnSpc>
                <a:spcPct val="79900"/>
              </a:lnSpc>
              <a:tabLst>
                <a:tab pos="354965" algn="l"/>
                <a:tab pos="355600" algn="l"/>
              </a:tabLst>
            </a:pPr>
            <a:r>
              <a:rPr lang="ru-RU" sz="2000" dirty="0" smtClean="0">
                <a:latin typeface="Arial"/>
                <a:cs typeface="Arial"/>
              </a:rPr>
              <a:t>№183 имени </a:t>
            </a:r>
            <a:r>
              <a:rPr lang="ru-RU" sz="2000" dirty="0" err="1" smtClean="0">
                <a:latin typeface="Arial"/>
                <a:cs typeface="Arial"/>
              </a:rPr>
              <a:t>Р.Алексеева</a:t>
            </a:r>
            <a:r>
              <a:rPr lang="ru-RU" sz="2000" dirty="0" smtClean="0">
                <a:latin typeface="Arial"/>
                <a:cs typeface="Arial"/>
              </a:rPr>
              <a:t>»</a:t>
            </a:r>
            <a:endParaRPr lang="ru-RU" sz="2000" dirty="0" smtClean="0">
              <a:latin typeface="Arial"/>
              <a:cs typeface="Arial"/>
            </a:endParaRPr>
          </a:p>
          <a:p>
            <a:pPr marL="12700" marR="698500" algn="r">
              <a:lnSpc>
                <a:spcPct val="79900"/>
              </a:lnSpc>
              <a:tabLst>
                <a:tab pos="354965" algn="l"/>
                <a:tab pos="355600" algn="l"/>
              </a:tabLst>
            </a:pPr>
            <a:r>
              <a:rPr lang="ru-RU" sz="2000" dirty="0" smtClean="0">
                <a:latin typeface="Arial"/>
                <a:cs typeface="Arial"/>
              </a:rPr>
              <a:t>Концевой И. А.</a:t>
            </a:r>
            <a:endParaRPr sz="2000" dirty="0">
              <a:latin typeface="Arial"/>
              <a:cs typeface="Arial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3400"/>
            <a:ext cx="2363035" cy="17526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9" y="2286000"/>
            <a:ext cx="2358502" cy="18288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37500" rIns="0" bIns="0" rtlCol="0">
            <a:spAutoFit/>
          </a:bodyPr>
          <a:lstStyle/>
          <a:p>
            <a:pPr marL="156845" marR="5080">
              <a:lnSpc>
                <a:spcPct val="101600"/>
              </a:lnSpc>
            </a:pPr>
            <a:r>
              <a:rPr spc="-5" dirty="0"/>
              <a:t>Критерии оценки  исследовательской</a:t>
            </a:r>
            <a:r>
              <a:rPr spc="-80" dirty="0"/>
              <a:t> </a:t>
            </a:r>
            <a:r>
              <a:rPr spc="-5" dirty="0"/>
              <a:t>работы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535940" y="1816275"/>
            <a:ext cx="8496300" cy="46837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698500" indent="-342900">
              <a:lnSpc>
                <a:spcPct val="79900"/>
              </a:lnSpc>
              <a:buChar char="•"/>
              <a:tabLst>
                <a:tab pos="354965" algn="l"/>
                <a:tab pos="355600" algn="l"/>
              </a:tabLst>
            </a:pPr>
            <a:r>
              <a:rPr sz="2400" spc="-5" dirty="0">
                <a:latin typeface="Arial"/>
                <a:cs typeface="Arial"/>
              </a:rPr>
              <a:t>наличие мировоззренческого взгляда,  соответствующего условиям конференции, наличие  </a:t>
            </a:r>
            <a:r>
              <a:rPr sz="2400" dirty="0">
                <a:latin typeface="Arial"/>
                <a:cs typeface="Arial"/>
              </a:rPr>
              <a:t>авторской</a:t>
            </a:r>
            <a:r>
              <a:rPr sz="2400" spc="-9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позиции;</a:t>
            </a:r>
            <a:endParaRPr sz="2400" dirty="0">
              <a:latin typeface="Arial"/>
              <a:cs typeface="Arial"/>
            </a:endParaRPr>
          </a:p>
          <a:p>
            <a:pPr marL="355600" marR="5080" indent="-342900">
              <a:lnSpc>
                <a:spcPct val="80700"/>
              </a:lnSpc>
              <a:spcBef>
                <a:spcPts val="475"/>
              </a:spcBef>
              <a:buChar char="•"/>
              <a:tabLst>
                <a:tab pos="354965" algn="l"/>
                <a:tab pos="355600" algn="l"/>
              </a:tabLst>
            </a:pPr>
            <a:r>
              <a:rPr sz="2400" spc="-5" dirty="0">
                <a:latin typeface="Arial"/>
                <a:cs typeface="Arial"/>
              </a:rPr>
              <a:t>соответствие содержания сформулированной </a:t>
            </a:r>
            <a:r>
              <a:rPr sz="2400" dirty="0">
                <a:latin typeface="Arial"/>
                <a:cs typeface="Arial"/>
              </a:rPr>
              <a:t>теме,  </a:t>
            </a:r>
            <a:r>
              <a:rPr sz="2400" spc="-5" dirty="0">
                <a:latin typeface="Arial"/>
                <a:cs typeface="Arial"/>
              </a:rPr>
              <a:t>поставленной цели </a:t>
            </a:r>
            <a:r>
              <a:rPr sz="2400" dirty="0">
                <a:latin typeface="Arial"/>
                <a:cs typeface="Arial"/>
              </a:rPr>
              <a:t>и </a:t>
            </a:r>
            <a:r>
              <a:rPr sz="2400" spc="-5" dirty="0">
                <a:latin typeface="Arial"/>
                <a:cs typeface="Arial"/>
              </a:rPr>
              <a:t>задачам, </a:t>
            </a:r>
            <a:r>
              <a:rPr sz="2400" dirty="0">
                <a:latin typeface="Arial"/>
                <a:cs typeface="Arial"/>
              </a:rPr>
              <a:t>структура работы  </a:t>
            </a:r>
            <a:r>
              <a:rPr sz="2400" spc="-5" dirty="0">
                <a:latin typeface="Arial"/>
                <a:cs typeface="Arial"/>
              </a:rPr>
              <a:t>(введение, цели </a:t>
            </a:r>
            <a:r>
              <a:rPr sz="2400" dirty="0">
                <a:latin typeface="Arial"/>
                <a:cs typeface="Arial"/>
              </a:rPr>
              <a:t>и </a:t>
            </a:r>
            <a:r>
              <a:rPr sz="2400" spc="-5" dirty="0">
                <a:latin typeface="Arial"/>
                <a:cs typeface="Arial"/>
              </a:rPr>
              <a:t>задачи, методика, обзор собственного  материала, анализ, выводы), соответствие выводов  полученным</a:t>
            </a:r>
            <a:r>
              <a:rPr sz="2400" spc="-35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результатам;</a:t>
            </a:r>
            <a:endParaRPr sz="2400" dirty="0">
              <a:latin typeface="Arial"/>
              <a:cs typeface="Arial"/>
            </a:endParaRPr>
          </a:p>
          <a:p>
            <a:pPr marL="355600" marR="1182370" indent="-342900">
              <a:lnSpc>
                <a:spcPct val="81600"/>
              </a:lnSpc>
              <a:spcBef>
                <a:spcPts val="450"/>
              </a:spcBef>
              <a:buChar char="•"/>
              <a:tabLst>
                <a:tab pos="354965" algn="l"/>
                <a:tab pos="355600" algn="l"/>
              </a:tabLst>
            </a:pPr>
            <a:r>
              <a:rPr sz="2400" spc="-5" dirty="0">
                <a:latin typeface="Arial"/>
                <a:cs typeface="Arial"/>
              </a:rPr>
              <a:t>наличие литературного обзора, его качество,  осведомленность </a:t>
            </a:r>
            <a:r>
              <a:rPr sz="2400" dirty="0">
                <a:latin typeface="Arial"/>
                <a:cs typeface="Arial"/>
              </a:rPr>
              <a:t>автора в общей </a:t>
            </a:r>
            <a:r>
              <a:rPr sz="2400" spc="-5" dirty="0">
                <a:latin typeface="Arial"/>
                <a:cs typeface="Arial"/>
              </a:rPr>
              <a:t>проблематике  избранного им направления исследований</a:t>
            </a:r>
            <a:endParaRPr sz="2400" dirty="0">
              <a:latin typeface="Arial"/>
              <a:cs typeface="Arial"/>
            </a:endParaRPr>
          </a:p>
          <a:p>
            <a:pPr marL="355600" marR="356870" indent="-342900">
              <a:lnSpc>
                <a:spcPct val="79900"/>
              </a:lnSpc>
              <a:spcBef>
                <a:spcPts val="495"/>
              </a:spcBef>
              <a:buChar char="•"/>
              <a:tabLst>
                <a:tab pos="354965" algn="l"/>
                <a:tab pos="355600" algn="l"/>
              </a:tabLst>
            </a:pPr>
            <a:r>
              <a:rPr sz="2400" spc="-5" dirty="0">
                <a:latin typeface="Arial"/>
                <a:cs typeface="Arial"/>
              </a:rPr>
              <a:t>наличие собственного экспериментального,  практического материала исследования, корректность  методики;</a:t>
            </a:r>
            <a:endParaRPr sz="2400" dirty="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20"/>
              </a:spcBef>
              <a:buChar char="•"/>
              <a:tabLst>
                <a:tab pos="354965" algn="l"/>
                <a:tab pos="355600" algn="l"/>
              </a:tabLst>
            </a:pPr>
            <a:r>
              <a:rPr sz="2400" spc="-5" dirty="0">
                <a:latin typeface="Arial"/>
                <a:cs typeface="Arial"/>
              </a:rPr>
              <a:t>культура оформления</a:t>
            </a:r>
            <a:r>
              <a:rPr sz="2400" spc="5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материалов.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47052" y="468312"/>
            <a:ext cx="3766820" cy="9588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3800"/>
              </a:lnSpc>
            </a:pPr>
            <a:r>
              <a:rPr spc="-5" dirty="0"/>
              <a:t>Критерии оценки  проектной</a:t>
            </a:r>
            <a:r>
              <a:rPr spc="-90" dirty="0"/>
              <a:t> </a:t>
            </a:r>
            <a:r>
              <a:rPr spc="-5" dirty="0"/>
              <a:t>работы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32765" marR="530860" indent="-342900">
              <a:lnSpc>
                <a:spcPts val="2600"/>
              </a:lnSpc>
              <a:buChar char="•"/>
              <a:tabLst>
                <a:tab pos="532130" algn="l"/>
                <a:tab pos="532765" algn="l"/>
              </a:tabLst>
            </a:pPr>
            <a:r>
              <a:rPr spc="-5" dirty="0"/>
              <a:t>наличие литературного обзора, осведомленность </a:t>
            </a:r>
            <a:r>
              <a:rPr dirty="0"/>
              <a:t>в  </a:t>
            </a:r>
            <a:r>
              <a:rPr spc="-5" dirty="0"/>
              <a:t>проблематике избранной области;</a:t>
            </a:r>
          </a:p>
          <a:p>
            <a:pPr marL="532765" marR="925830" indent="-342900">
              <a:lnSpc>
                <a:spcPts val="2600"/>
              </a:lnSpc>
              <a:spcBef>
                <a:spcPts val="600"/>
              </a:spcBef>
              <a:buChar char="•"/>
              <a:tabLst>
                <a:tab pos="532130" algn="l"/>
                <a:tab pos="532765" algn="l"/>
              </a:tabLst>
            </a:pPr>
            <a:r>
              <a:rPr spc="-5" dirty="0"/>
              <a:t>соответствие результата поставленным целям </a:t>
            </a:r>
            <a:r>
              <a:rPr dirty="0"/>
              <a:t>и  </a:t>
            </a:r>
            <a:r>
              <a:rPr spc="-5" dirty="0"/>
              <a:t>задачам;</a:t>
            </a:r>
          </a:p>
          <a:p>
            <a:pPr marL="532765" marR="5080" indent="-342900">
              <a:lnSpc>
                <a:spcPts val="2600"/>
              </a:lnSpc>
              <a:spcBef>
                <a:spcPts val="600"/>
              </a:spcBef>
              <a:buChar char="•"/>
              <a:tabLst>
                <a:tab pos="532130" algn="l"/>
                <a:tab pos="532765" algn="l"/>
              </a:tabLst>
            </a:pPr>
            <a:r>
              <a:rPr spc="-5" dirty="0"/>
              <a:t>реализуемость </a:t>
            </a:r>
            <a:r>
              <a:rPr dirty="0"/>
              <a:t>проекта </a:t>
            </a:r>
            <a:r>
              <a:rPr spc="-5" dirty="0"/>
              <a:t>(оптимальность планирования,  необходимость </a:t>
            </a:r>
            <a:r>
              <a:rPr dirty="0"/>
              <a:t>и </a:t>
            </a:r>
            <a:r>
              <a:rPr spc="-5" dirty="0"/>
              <a:t>достаточность привлекаемых  </a:t>
            </a:r>
            <a:r>
              <a:rPr dirty="0"/>
              <a:t>ресурсов, </a:t>
            </a:r>
            <a:r>
              <a:rPr spc="-5" dirty="0"/>
              <a:t>их</a:t>
            </a:r>
            <a:r>
              <a:rPr spc="-60" dirty="0"/>
              <a:t> </a:t>
            </a:r>
            <a:r>
              <a:rPr spc="-5" dirty="0"/>
              <a:t>доступность);</a:t>
            </a:r>
          </a:p>
          <a:p>
            <a:pPr marL="532765" marR="19050" indent="-342900">
              <a:lnSpc>
                <a:spcPts val="2600"/>
              </a:lnSpc>
              <a:spcBef>
                <a:spcPts val="500"/>
              </a:spcBef>
              <a:buChar char="•"/>
              <a:tabLst>
                <a:tab pos="532130" algn="l"/>
                <a:tab pos="532765" algn="l"/>
              </a:tabLst>
            </a:pPr>
            <a:r>
              <a:rPr spc="-5" dirty="0"/>
              <a:t>оригинальность решения, разнообразие привлекаемой  для решения информации </a:t>
            </a:r>
            <a:r>
              <a:rPr dirty="0"/>
              <a:t>и</a:t>
            </a:r>
            <a:r>
              <a:rPr spc="-15" dirty="0"/>
              <a:t> </a:t>
            </a:r>
            <a:r>
              <a:rPr spc="-5" dirty="0"/>
              <a:t>решений;</a:t>
            </a:r>
          </a:p>
          <a:p>
            <a:pPr marL="532765" marR="760730" indent="-342900">
              <a:lnSpc>
                <a:spcPts val="2600"/>
              </a:lnSpc>
              <a:spcBef>
                <a:spcPts val="600"/>
              </a:spcBef>
              <a:buChar char="•"/>
              <a:tabLst>
                <a:tab pos="532130" algn="l"/>
                <a:tab pos="532765" algn="l"/>
              </a:tabLst>
            </a:pPr>
            <a:r>
              <a:rPr spc="-5" dirty="0"/>
              <a:t>наличие функциональной технологии самооценки  результата;</a:t>
            </a:r>
          </a:p>
          <a:p>
            <a:pPr marL="532765" marR="869315" indent="-342900">
              <a:lnSpc>
                <a:spcPts val="2600"/>
              </a:lnSpc>
              <a:spcBef>
                <a:spcPts val="500"/>
              </a:spcBef>
              <a:buChar char="•"/>
              <a:tabLst>
                <a:tab pos="532130" algn="l"/>
                <a:tab pos="532765" algn="l"/>
              </a:tabLst>
            </a:pPr>
            <a:r>
              <a:rPr spc="-5" dirty="0"/>
              <a:t>последовательность </a:t>
            </a:r>
            <a:r>
              <a:rPr dirty="0"/>
              <a:t>и </a:t>
            </a:r>
            <a:r>
              <a:rPr spc="-5" dirty="0"/>
              <a:t>доступность презентации  </a:t>
            </a:r>
            <a:r>
              <a:rPr dirty="0"/>
              <a:t>проекта, </a:t>
            </a:r>
            <a:r>
              <a:rPr spc="-5" dirty="0"/>
              <a:t>качество презентационных</a:t>
            </a:r>
            <a:r>
              <a:rPr spc="10" dirty="0"/>
              <a:t> </a:t>
            </a:r>
            <a:r>
              <a:rPr spc="-5" dirty="0"/>
              <a:t>материалов.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329565" y="791209"/>
            <a:ext cx="8383905" cy="52152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29870">
              <a:lnSpc>
                <a:spcPct val="100000"/>
              </a:lnSpc>
            </a:pPr>
            <a:r>
              <a:rPr sz="3200" b="1" spc="-5" dirty="0">
                <a:solidFill>
                  <a:srgbClr val="FFFFFF"/>
                </a:solidFill>
                <a:latin typeface="Arial"/>
                <a:cs typeface="Arial"/>
              </a:rPr>
              <a:t>Рецензирование </a:t>
            </a:r>
            <a:r>
              <a:rPr sz="3200" b="1" dirty="0">
                <a:solidFill>
                  <a:srgbClr val="FFFFFF"/>
                </a:solidFill>
                <a:latin typeface="Arial"/>
                <a:cs typeface="Arial"/>
              </a:rPr>
              <a:t>и</a:t>
            </a:r>
            <a:r>
              <a:rPr sz="3200" b="1" spc="-8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b="1" spc="-5" dirty="0">
                <a:solidFill>
                  <a:srgbClr val="FFFFFF"/>
                </a:solidFill>
                <a:latin typeface="Arial"/>
                <a:cs typeface="Arial"/>
              </a:rPr>
              <a:t>экспертиза</a:t>
            </a:r>
            <a:endParaRPr sz="3200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3200" dirty="0">
              <a:latin typeface="Times New Roman"/>
              <a:cs typeface="Times New Roman"/>
            </a:endParaRPr>
          </a:p>
          <a:p>
            <a:pPr marL="355600" marR="888365" indent="-342900">
              <a:lnSpc>
                <a:spcPts val="3500"/>
              </a:lnSpc>
              <a:spcBef>
                <a:spcPts val="2735"/>
              </a:spcBef>
              <a:buChar char="•"/>
              <a:tabLst>
                <a:tab pos="354965" algn="l"/>
                <a:tab pos="355600" algn="l"/>
              </a:tabLst>
            </a:pPr>
            <a:r>
              <a:rPr sz="3200" spc="-5" dirty="0">
                <a:latin typeface="Arial"/>
                <a:cs typeface="Arial"/>
              </a:rPr>
              <a:t>Фиксация заслуг автора </a:t>
            </a:r>
            <a:r>
              <a:rPr sz="3200" dirty="0">
                <a:latin typeface="Arial"/>
                <a:cs typeface="Arial"/>
              </a:rPr>
              <a:t>в </a:t>
            </a:r>
            <a:r>
              <a:rPr sz="3200" spc="-5" dirty="0">
                <a:latin typeface="Arial"/>
                <a:cs typeface="Arial"/>
              </a:rPr>
              <a:t>разработке  заявленной</a:t>
            </a:r>
            <a:r>
              <a:rPr sz="3200" spc="-70" dirty="0">
                <a:latin typeface="Arial"/>
                <a:cs typeface="Arial"/>
              </a:rPr>
              <a:t> </a:t>
            </a:r>
            <a:r>
              <a:rPr sz="3200" spc="-5" dirty="0">
                <a:latin typeface="Arial"/>
                <a:cs typeface="Arial"/>
              </a:rPr>
              <a:t>темы;</a:t>
            </a:r>
            <a:endParaRPr sz="3200" dirty="0">
              <a:latin typeface="Arial"/>
              <a:cs typeface="Arial"/>
            </a:endParaRPr>
          </a:p>
          <a:p>
            <a:pPr marL="355600" marR="1042669" indent="-342900">
              <a:lnSpc>
                <a:spcPts val="3500"/>
              </a:lnSpc>
              <a:spcBef>
                <a:spcPts val="700"/>
              </a:spcBef>
              <a:buChar char="•"/>
              <a:tabLst>
                <a:tab pos="354965" algn="l"/>
                <a:tab pos="355600" algn="l"/>
              </a:tabLst>
            </a:pPr>
            <a:r>
              <a:rPr sz="3200" spc="-5" dirty="0">
                <a:latin typeface="Arial"/>
                <a:cs typeface="Arial"/>
              </a:rPr>
              <a:t>Обсуждение положительных</a:t>
            </a:r>
            <a:r>
              <a:rPr sz="3200" spc="-60" dirty="0">
                <a:latin typeface="Arial"/>
                <a:cs typeface="Arial"/>
              </a:rPr>
              <a:t> </a:t>
            </a:r>
            <a:r>
              <a:rPr sz="3200" spc="-5" dirty="0">
                <a:latin typeface="Arial"/>
                <a:cs typeface="Arial"/>
              </a:rPr>
              <a:t>сторон,  мотивация на </a:t>
            </a:r>
            <a:r>
              <a:rPr sz="3200" spc="-10" dirty="0">
                <a:latin typeface="Arial"/>
                <a:cs typeface="Arial"/>
              </a:rPr>
              <a:t>продолжение</a:t>
            </a:r>
            <a:r>
              <a:rPr sz="3200" spc="-25" dirty="0">
                <a:latin typeface="Arial"/>
                <a:cs typeface="Arial"/>
              </a:rPr>
              <a:t> </a:t>
            </a:r>
            <a:r>
              <a:rPr sz="3200" spc="-10" dirty="0">
                <a:latin typeface="Arial"/>
                <a:cs typeface="Arial"/>
              </a:rPr>
              <a:t>работы;</a:t>
            </a:r>
            <a:endParaRPr sz="3200" dirty="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300"/>
              </a:spcBef>
              <a:buChar char="•"/>
              <a:tabLst>
                <a:tab pos="354965" algn="l"/>
                <a:tab pos="355600" algn="l"/>
              </a:tabLst>
            </a:pPr>
            <a:r>
              <a:rPr sz="3200" spc="-5" dirty="0">
                <a:latin typeface="Arial"/>
                <a:cs typeface="Arial"/>
              </a:rPr>
              <a:t>Фиксация ошибочных</a:t>
            </a:r>
            <a:r>
              <a:rPr sz="3200" spc="-30" dirty="0">
                <a:latin typeface="Arial"/>
                <a:cs typeface="Arial"/>
              </a:rPr>
              <a:t> </a:t>
            </a:r>
            <a:r>
              <a:rPr sz="3200" spc="-5" dirty="0">
                <a:latin typeface="Arial"/>
                <a:cs typeface="Arial"/>
              </a:rPr>
              <a:t>положений;</a:t>
            </a:r>
            <a:endParaRPr sz="3200" dirty="0">
              <a:latin typeface="Arial"/>
              <a:cs typeface="Arial"/>
            </a:endParaRPr>
          </a:p>
          <a:p>
            <a:pPr marL="355600" marR="449580" indent="-342900">
              <a:lnSpc>
                <a:spcPts val="3500"/>
              </a:lnSpc>
              <a:spcBef>
                <a:spcPts val="760"/>
              </a:spcBef>
              <a:buChar char="•"/>
              <a:tabLst>
                <a:tab pos="354965" algn="l"/>
                <a:tab pos="355600" algn="l"/>
              </a:tabLst>
            </a:pPr>
            <a:r>
              <a:rPr sz="3200" spc="-5" dirty="0">
                <a:latin typeface="Arial"/>
                <a:cs typeface="Arial"/>
              </a:rPr>
              <a:t>Формулирование неясных, проблемных  вопросов;</a:t>
            </a:r>
            <a:endParaRPr sz="3200" dirty="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300"/>
              </a:spcBef>
              <a:buChar char="•"/>
              <a:tabLst>
                <a:tab pos="354965" algn="l"/>
                <a:tab pos="355600" algn="l"/>
              </a:tabLst>
            </a:pPr>
            <a:r>
              <a:rPr sz="3200" spc="-5" dirty="0">
                <a:latin typeface="Arial"/>
                <a:cs typeface="Arial"/>
              </a:rPr>
              <a:t>Постановка задач на дальнейшую</a:t>
            </a:r>
            <a:r>
              <a:rPr sz="3200" spc="-60" dirty="0">
                <a:latin typeface="Arial"/>
                <a:cs typeface="Arial"/>
              </a:rPr>
              <a:t> </a:t>
            </a:r>
            <a:r>
              <a:rPr sz="3200" spc="-5" dirty="0">
                <a:latin typeface="Arial"/>
                <a:cs typeface="Arial"/>
              </a:rPr>
              <a:t>работу.</a:t>
            </a:r>
            <a:endParaRPr sz="32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58967" rIns="0" bIns="0" rtlCol="0">
            <a:spAutoFit/>
          </a:bodyPr>
          <a:lstStyle/>
          <a:p>
            <a:pPr marL="219075">
              <a:lnSpc>
                <a:spcPct val="100000"/>
              </a:lnSpc>
            </a:pPr>
            <a:r>
              <a:rPr spc="-5" dirty="0"/>
              <a:t>Требования </a:t>
            </a:r>
            <a:r>
              <a:rPr dirty="0"/>
              <a:t>к </a:t>
            </a:r>
            <a:r>
              <a:rPr spc="-5" dirty="0"/>
              <a:t>тексту</a:t>
            </a:r>
            <a:r>
              <a:rPr spc="-100" dirty="0"/>
              <a:t> </a:t>
            </a:r>
            <a:r>
              <a:rPr spc="-5" dirty="0"/>
              <a:t>работы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228600" y="2057400"/>
            <a:ext cx="8025130" cy="1432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5080" indent="-342900">
              <a:lnSpc>
                <a:spcPct val="102299"/>
              </a:lnSpc>
              <a:buChar char="•"/>
              <a:tabLst>
                <a:tab pos="354965" algn="l"/>
                <a:tab pos="355600" algn="l"/>
                <a:tab pos="1491615" algn="l"/>
                <a:tab pos="1935480" algn="l"/>
                <a:tab pos="2835275" algn="l"/>
                <a:tab pos="3709670" algn="l"/>
                <a:tab pos="4231005" algn="l"/>
                <a:tab pos="5815330" algn="l"/>
                <a:tab pos="7249795" algn="l"/>
              </a:tabLst>
            </a:pPr>
            <a:r>
              <a:rPr sz="2200" spc="-5" dirty="0">
                <a:latin typeface="Arial"/>
                <a:cs typeface="Arial"/>
              </a:rPr>
              <a:t>Ш</a:t>
            </a:r>
            <a:r>
              <a:rPr sz="2200" dirty="0">
                <a:latin typeface="Arial"/>
                <a:cs typeface="Arial"/>
              </a:rPr>
              <a:t>р</a:t>
            </a:r>
            <a:r>
              <a:rPr sz="2200" spc="-5" dirty="0">
                <a:latin typeface="Arial"/>
                <a:cs typeface="Arial"/>
              </a:rPr>
              <a:t>и</a:t>
            </a:r>
            <a:r>
              <a:rPr sz="2200" dirty="0">
                <a:latin typeface="Arial"/>
                <a:cs typeface="Arial"/>
              </a:rPr>
              <a:t>ф</a:t>
            </a:r>
            <a:r>
              <a:rPr sz="2200" spc="5" dirty="0">
                <a:latin typeface="Arial"/>
                <a:cs typeface="Arial"/>
              </a:rPr>
              <a:t>т</a:t>
            </a:r>
            <a:r>
              <a:rPr sz="2200" dirty="0">
                <a:latin typeface="Arial"/>
                <a:cs typeface="Arial"/>
              </a:rPr>
              <a:t>:	14	ке</a:t>
            </a:r>
            <a:r>
              <a:rPr sz="2200" spc="-5" dirty="0">
                <a:latin typeface="Arial"/>
                <a:cs typeface="Arial"/>
              </a:rPr>
              <a:t>г</a:t>
            </a:r>
            <a:r>
              <a:rPr sz="2200" dirty="0">
                <a:latin typeface="Arial"/>
                <a:cs typeface="Arial"/>
              </a:rPr>
              <a:t>ль,	через	1.5	</a:t>
            </a:r>
            <a:r>
              <a:rPr sz="2200" spc="-5" dirty="0">
                <a:latin typeface="Arial"/>
                <a:cs typeface="Arial"/>
              </a:rPr>
              <a:t>ин</a:t>
            </a:r>
            <a:r>
              <a:rPr sz="2200" dirty="0">
                <a:latin typeface="Arial"/>
                <a:cs typeface="Arial"/>
              </a:rPr>
              <a:t>тер</a:t>
            </a:r>
            <a:r>
              <a:rPr sz="2200" spc="5" dirty="0">
                <a:latin typeface="Arial"/>
                <a:cs typeface="Arial"/>
              </a:rPr>
              <a:t>в</a:t>
            </a:r>
            <a:r>
              <a:rPr sz="2200" dirty="0">
                <a:latin typeface="Arial"/>
                <a:cs typeface="Arial"/>
              </a:rPr>
              <a:t>ала,	</a:t>
            </a:r>
            <a:r>
              <a:rPr sz="2200" spc="-5" dirty="0">
                <a:latin typeface="Arial"/>
                <a:cs typeface="Arial"/>
              </a:rPr>
              <a:t>г</a:t>
            </a:r>
            <a:r>
              <a:rPr sz="2200" dirty="0">
                <a:latin typeface="Arial"/>
                <a:cs typeface="Arial"/>
              </a:rPr>
              <a:t>ар</a:t>
            </a:r>
            <a:r>
              <a:rPr sz="2200" spc="-5" dirty="0">
                <a:latin typeface="Arial"/>
                <a:cs typeface="Arial"/>
              </a:rPr>
              <a:t>ни</a:t>
            </a:r>
            <a:r>
              <a:rPr sz="2200" dirty="0">
                <a:latin typeface="Arial"/>
                <a:cs typeface="Arial"/>
              </a:rPr>
              <a:t>тура	</a:t>
            </a:r>
            <a:r>
              <a:rPr sz="2200" spc="5" dirty="0">
                <a:latin typeface="Arial"/>
                <a:cs typeface="Arial"/>
              </a:rPr>
              <a:t>T</a:t>
            </a:r>
            <a:r>
              <a:rPr sz="2200" spc="-5" dirty="0">
                <a:latin typeface="Arial"/>
                <a:cs typeface="Arial"/>
              </a:rPr>
              <a:t>i</a:t>
            </a:r>
            <a:r>
              <a:rPr sz="2200" spc="5" dirty="0">
                <a:latin typeface="Arial"/>
                <a:cs typeface="Arial"/>
              </a:rPr>
              <a:t>m</a:t>
            </a:r>
            <a:r>
              <a:rPr sz="2200" dirty="0">
                <a:latin typeface="Arial"/>
                <a:cs typeface="Arial"/>
              </a:rPr>
              <a:t>es  </a:t>
            </a:r>
            <a:r>
              <a:rPr sz="2200" spc="-5" dirty="0">
                <a:latin typeface="Arial"/>
                <a:cs typeface="Arial"/>
              </a:rPr>
              <a:t>New</a:t>
            </a:r>
            <a:r>
              <a:rPr sz="2200" spc="-90" dirty="0">
                <a:latin typeface="Arial"/>
                <a:cs typeface="Arial"/>
              </a:rPr>
              <a:t> </a:t>
            </a:r>
            <a:r>
              <a:rPr sz="2200" dirty="0">
                <a:latin typeface="Arial"/>
                <a:cs typeface="Arial"/>
              </a:rPr>
              <a:t>Roman.</a:t>
            </a:r>
          </a:p>
          <a:p>
            <a:pPr marL="355600" marR="5080" indent="-342900">
              <a:lnSpc>
                <a:spcPct val="102299"/>
              </a:lnSpc>
              <a:spcBef>
                <a:spcPts val="400"/>
              </a:spcBef>
              <a:buChar char="•"/>
              <a:tabLst>
                <a:tab pos="354965" algn="l"/>
                <a:tab pos="355600" algn="l"/>
              </a:tabLst>
            </a:pPr>
            <a:r>
              <a:rPr sz="2200" spc="-5" dirty="0">
                <a:latin typeface="Arial"/>
                <a:cs typeface="Arial"/>
              </a:rPr>
              <a:t>Иллюстрации, графики </a:t>
            </a:r>
            <a:r>
              <a:rPr sz="2200" dirty="0">
                <a:latin typeface="Arial"/>
                <a:cs typeface="Arial"/>
              </a:rPr>
              <a:t>вставляются в </a:t>
            </a:r>
            <a:r>
              <a:rPr sz="2200" spc="-5" dirty="0">
                <a:latin typeface="Arial"/>
                <a:cs typeface="Arial"/>
              </a:rPr>
              <a:t>окна </a:t>
            </a:r>
            <a:r>
              <a:rPr sz="2200" dirty="0">
                <a:latin typeface="Arial"/>
                <a:cs typeface="Arial"/>
              </a:rPr>
              <a:t>с </a:t>
            </a:r>
            <a:r>
              <a:rPr sz="2200" spc="-5" dirty="0">
                <a:latin typeface="Arial"/>
                <a:cs typeface="Arial"/>
              </a:rPr>
              <a:t>обтеканием  </a:t>
            </a:r>
            <a:r>
              <a:rPr sz="2200" dirty="0">
                <a:latin typeface="Arial"/>
                <a:cs typeface="Arial"/>
              </a:rPr>
              <a:t>вокруг</a:t>
            </a:r>
            <a:r>
              <a:rPr sz="2200" spc="-80" dirty="0">
                <a:latin typeface="Arial"/>
                <a:cs typeface="Arial"/>
              </a:rPr>
              <a:t> </a:t>
            </a:r>
            <a:r>
              <a:rPr sz="2200" spc="-5" dirty="0" err="1">
                <a:latin typeface="Arial"/>
                <a:cs typeface="Arial"/>
              </a:rPr>
              <a:t>рамки</a:t>
            </a:r>
            <a:r>
              <a:rPr sz="2200" spc="-5" dirty="0" smtClean="0">
                <a:latin typeface="Arial"/>
                <a:cs typeface="Arial"/>
              </a:rPr>
              <a:t>.</a:t>
            </a:r>
            <a:endParaRPr sz="2200" dirty="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84012" y="3540079"/>
            <a:ext cx="1935480" cy="101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algn="just">
              <a:lnSpc>
                <a:spcPct val="100400"/>
              </a:lnSpc>
            </a:pPr>
            <a:r>
              <a:rPr sz="2200" dirty="0">
                <a:latin typeface="Arial"/>
                <a:cs typeface="Arial"/>
              </a:rPr>
              <a:t>В </a:t>
            </a:r>
            <a:r>
              <a:rPr sz="2200" spc="-5" dirty="0">
                <a:latin typeface="Arial"/>
                <a:cs typeface="Arial"/>
              </a:rPr>
              <a:t>основной  представлена  </a:t>
            </a:r>
            <a:r>
              <a:rPr sz="2200" dirty="0">
                <a:latin typeface="Arial"/>
                <a:cs typeface="Arial"/>
              </a:rPr>
              <a:t>теорет</a:t>
            </a:r>
            <a:r>
              <a:rPr sz="2200" spc="-5" dirty="0">
                <a:latin typeface="Arial"/>
                <a:cs typeface="Arial"/>
              </a:rPr>
              <a:t>и</a:t>
            </a:r>
            <a:r>
              <a:rPr sz="2200" dirty="0">
                <a:latin typeface="Arial"/>
                <a:cs typeface="Arial"/>
              </a:rPr>
              <a:t>ческ</a:t>
            </a:r>
            <a:r>
              <a:rPr sz="2200" spc="-5" dirty="0">
                <a:latin typeface="Arial"/>
                <a:cs typeface="Arial"/>
              </a:rPr>
              <a:t>и</a:t>
            </a:r>
            <a:r>
              <a:rPr sz="2200" dirty="0">
                <a:latin typeface="Arial"/>
                <a:cs typeface="Arial"/>
              </a:rPr>
              <a:t>е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2675191" y="3540079"/>
            <a:ext cx="5590540" cy="101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97790" algn="just">
              <a:lnSpc>
                <a:spcPct val="100400"/>
              </a:lnSpc>
            </a:pPr>
            <a:r>
              <a:rPr sz="2200" dirty="0">
                <a:latin typeface="Arial"/>
                <a:cs typeface="Arial"/>
              </a:rPr>
              <a:t>части работы </a:t>
            </a:r>
            <a:r>
              <a:rPr sz="2200" spc="-5" dirty="0">
                <a:latin typeface="Arial"/>
                <a:cs typeface="Arial"/>
              </a:rPr>
              <a:t>должна </a:t>
            </a:r>
            <a:r>
              <a:rPr sz="2200" dirty="0">
                <a:latin typeface="Arial"/>
                <a:cs typeface="Arial"/>
              </a:rPr>
              <a:t>быть </a:t>
            </a:r>
            <a:r>
              <a:rPr sz="2200" spc="-5" dirty="0">
                <a:latin typeface="Arial"/>
                <a:cs typeface="Arial"/>
              </a:rPr>
              <a:t>ясно  логика выполнения </a:t>
            </a:r>
            <a:r>
              <a:rPr sz="2200" dirty="0">
                <a:latin typeface="Arial"/>
                <a:cs typeface="Arial"/>
              </a:rPr>
              <a:t>работы, основные  и  </a:t>
            </a:r>
            <a:r>
              <a:rPr sz="2200" spc="-5" dirty="0">
                <a:latin typeface="Arial"/>
                <a:cs typeface="Arial"/>
              </a:rPr>
              <a:t>методологические  положения  </a:t>
            </a:r>
            <a:r>
              <a:rPr sz="2200" spc="10" dirty="0">
                <a:latin typeface="Arial"/>
                <a:cs typeface="Arial"/>
              </a:rPr>
              <a:t> </a:t>
            </a:r>
            <a:r>
              <a:rPr sz="2200" dirty="0">
                <a:latin typeface="Arial"/>
                <a:cs typeface="Arial"/>
              </a:rPr>
              <a:t>работы,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584012" y="4544720"/>
            <a:ext cx="7089775" cy="3454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200" spc="-5" dirty="0">
                <a:latin typeface="Arial"/>
                <a:cs typeface="Arial"/>
              </a:rPr>
              <a:t>обсуждение </a:t>
            </a:r>
            <a:r>
              <a:rPr sz="2200" dirty="0">
                <a:latin typeface="Arial"/>
                <a:cs typeface="Arial"/>
              </a:rPr>
              <a:t>результатов, выводы </a:t>
            </a:r>
            <a:r>
              <a:rPr sz="2200" spc="-5" dirty="0">
                <a:latin typeface="Arial"/>
                <a:cs typeface="Arial"/>
              </a:rPr>
              <a:t>список</a:t>
            </a:r>
            <a:r>
              <a:rPr sz="2200" spc="-10" dirty="0">
                <a:latin typeface="Arial"/>
                <a:cs typeface="Arial"/>
              </a:rPr>
              <a:t> </a:t>
            </a:r>
            <a:r>
              <a:rPr sz="2200" dirty="0">
                <a:latin typeface="Arial"/>
                <a:cs typeface="Arial"/>
              </a:rPr>
              <a:t>литературы.</a:t>
            </a:r>
            <a:endParaRPr sz="22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41112" y="4943409"/>
            <a:ext cx="2202180" cy="6959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5080" indent="-342900">
              <a:lnSpc>
                <a:spcPct val="102299"/>
              </a:lnSpc>
              <a:buChar char="•"/>
              <a:tabLst>
                <a:tab pos="354965" algn="l"/>
                <a:tab pos="355600" algn="l"/>
              </a:tabLst>
            </a:pPr>
            <a:r>
              <a:rPr sz="2200" spc="-5" dirty="0">
                <a:latin typeface="Arial"/>
                <a:cs typeface="Arial"/>
              </a:rPr>
              <a:t>Остальной  </a:t>
            </a:r>
            <a:r>
              <a:rPr sz="2200" dirty="0">
                <a:latin typeface="Arial"/>
                <a:cs typeface="Arial"/>
              </a:rPr>
              <a:t>л</a:t>
            </a:r>
            <a:r>
              <a:rPr sz="2200" spc="-5" dirty="0">
                <a:latin typeface="Arial"/>
                <a:cs typeface="Arial"/>
              </a:rPr>
              <a:t>и</a:t>
            </a:r>
            <a:r>
              <a:rPr sz="2200" dirty="0">
                <a:latin typeface="Arial"/>
                <a:cs typeface="Arial"/>
              </a:rPr>
              <a:t>тератур</a:t>
            </a:r>
            <a:r>
              <a:rPr sz="2200" spc="-5" dirty="0">
                <a:latin typeface="Arial"/>
                <a:cs typeface="Arial"/>
              </a:rPr>
              <a:t>н</a:t>
            </a:r>
            <a:r>
              <a:rPr sz="2200" spc="5" dirty="0">
                <a:latin typeface="Arial"/>
                <a:cs typeface="Arial"/>
              </a:rPr>
              <a:t>ы</a:t>
            </a:r>
            <a:r>
              <a:rPr sz="2200" dirty="0">
                <a:latin typeface="Arial"/>
                <a:cs typeface="Arial"/>
              </a:rPr>
              <a:t>х</a:t>
            </a:r>
            <a:endParaRPr sz="22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712339" y="4943409"/>
            <a:ext cx="5553710" cy="6959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6510" marR="5080" indent="-4445">
              <a:lnSpc>
                <a:spcPct val="102299"/>
              </a:lnSpc>
              <a:tabLst>
                <a:tab pos="1855470" algn="l"/>
                <a:tab pos="1986914" algn="l"/>
                <a:tab pos="4244975" algn="l"/>
                <a:tab pos="4737100" algn="l"/>
              </a:tabLst>
            </a:pPr>
            <a:r>
              <a:rPr sz="2200" dirty="0">
                <a:latin typeface="Arial"/>
                <a:cs typeface="Arial"/>
              </a:rPr>
              <a:t>ма</a:t>
            </a:r>
            <a:r>
              <a:rPr sz="2200" spc="5" dirty="0">
                <a:latin typeface="Arial"/>
                <a:cs typeface="Arial"/>
              </a:rPr>
              <a:t>т</a:t>
            </a:r>
            <a:r>
              <a:rPr sz="2200" dirty="0">
                <a:latin typeface="Arial"/>
                <a:cs typeface="Arial"/>
              </a:rPr>
              <a:t>ер</a:t>
            </a:r>
            <a:r>
              <a:rPr sz="2200" spc="-5" dirty="0">
                <a:latin typeface="Arial"/>
                <a:cs typeface="Arial"/>
              </a:rPr>
              <a:t>и</a:t>
            </a:r>
            <a:r>
              <a:rPr sz="2200" dirty="0">
                <a:latin typeface="Arial"/>
                <a:cs typeface="Arial"/>
              </a:rPr>
              <a:t>ал		(</a:t>
            </a:r>
            <a:r>
              <a:rPr sz="2200" spc="-5" dirty="0">
                <a:latin typeface="Arial"/>
                <a:cs typeface="Arial"/>
              </a:rPr>
              <a:t>п</a:t>
            </a:r>
            <a:r>
              <a:rPr sz="2200" dirty="0">
                <a:latin typeface="Arial"/>
                <a:cs typeface="Arial"/>
              </a:rPr>
              <a:t>одроб</a:t>
            </a:r>
            <a:r>
              <a:rPr sz="2200" spc="-5" dirty="0">
                <a:latin typeface="Arial"/>
                <a:cs typeface="Arial"/>
              </a:rPr>
              <a:t>н</a:t>
            </a:r>
            <a:r>
              <a:rPr sz="2200" spc="5" dirty="0">
                <a:latin typeface="Arial"/>
                <a:cs typeface="Arial"/>
              </a:rPr>
              <a:t>ы</a:t>
            </a:r>
            <a:r>
              <a:rPr sz="2200" dirty="0">
                <a:latin typeface="Arial"/>
                <a:cs typeface="Arial"/>
              </a:rPr>
              <a:t>е	о</a:t>
            </a:r>
            <a:r>
              <a:rPr sz="2200" spc="-5" dirty="0">
                <a:latin typeface="Arial"/>
                <a:cs typeface="Arial"/>
              </a:rPr>
              <a:t>пи</a:t>
            </a:r>
            <a:r>
              <a:rPr sz="2200" dirty="0">
                <a:latin typeface="Arial"/>
                <a:cs typeface="Arial"/>
              </a:rPr>
              <a:t>са</a:t>
            </a:r>
            <a:r>
              <a:rPr sz="2200" spc="-5" dirty="0">
                <a:latin typeface="Arial"/>
                <a:cs typeface="Arial"/>
              </a:rPr>
              <a:t>ния</a:t>
            </a:r>
            <a:r>
              <a:rPr sz="2200" dirty="0">
                <a:latin typeface="Arial"/>
                <a:cs typeface="Arial"/>
              </a:rPr>
              <a:t>:  </a:t>
            </a:r>
            <a:r>
              <a:rPr sz="2200" spc="-5" dirty="0">
                <a:latin typeface="Arial"/>
                <a:cs typeface="Arial"/>
              </a:rPr>
              <a:t>и</a:t>
            </a:r>
            <a:r>
              <a:rPr sz="2200" dirty="0">
                <a:latin typeface="Arial"/>
                <a:cs typeface="Arial"/>
              </a:rPr>
              <a:t>сточ</a:t>
            </a:r>
            <a:r>
              <a:rPr sz="2200" spc="-5" dirty="0">
                <a:latin typeface="Arial"/>
                <a:cs typeface="Arial"/>
              </a:rPr>
              <a:t>ни</a:t>
            </a:r>
            <a:r>
              <a:rPr sz="2200" dirty="0">
                <a:latin typeface="Arial"/>
                <a:cs typeface="Arial"/>
              </a:rPr>
              <a:t>ко</a:t>
            </a:r>
            <a:r>
              <a:rPr sz="2200" spc="5" dirty="0">
                <a:latin typeface="Arial"/>
                <a:cs typeface="Arial"/>
              </a:rPr>
              <a:t>в</a:t>
            </a:r>
            <a:r>
              <a:rPr sz="2200" dirty="0">
                <a:latin typeface="Arial"/>
                <a:cs typeface="Arial"/>
              </a:rPr>
              <a:t>,	экс</a:t>
            </a:r>
            <a:r>
              <a:rPr sz="2200" spc="-5" dirty="0">
                <a:latin typeface="Arial"/>
                <a:cs typeface="Arial"/>
              </a:rPr>
              <a:t>п</a:t>
            </a:r>
            <a:r>
              <a:rPr sz="2200" dirty="0">
                <a:latin typeface="Arial"/>
                <a:cs typeface="Arial"/>
              </a:rPr>
              <a:t>ер</a:t>
            </a:r>
            <a:r>
              <a:rPr sz="2200" spc="-5" dirty="0">
                <a:latin typeface="Arial"/>
                <a:cs typeface="Arial"/>
              </a:rPr>
              <a:t>и</a:t>
            </a:r>
            <a:r>
              <a:rPr sz="2200" dirty="0">
                <a:latin typeface="Arial"/>
                <a:cs typeface="Arial"/>
              </a:rPr>
              <a:t>ме</a:t>
            </a:r>
            <a:r>
              <a:rPr sz="2200" spc="-5" dirty="0">
                <a:latin typeface="Arial"/>
                <a:cs typeface="Arial"/>
              </a:rPr>
              <a:t>н</a:t>
            </a:r>
            <a:r>
              <a:rPr sz="2200" dirty="0">
                <a:latin typeface="Arial"/>
                <a:cs typeface="Arial"/>
              </a:rPr>
              <a:t>таль</a:t>
            </a:r>
            <a:r>
              <a:rPr sz="2200" spc="-5" dirty="0">
                <a:latin typeface="Arial"/>
                <a:cs typeface="Arial"/>
              </a:rPr>
              <a:t>н</a:t>
            </a:r>
            <a:r>
              <a:rPr sz="2200" dirty="0">
                <a:latin typeface="Arial"/>
                <a:cs typeface="Arial"/>
              </a:rPr>
              <a:t>ой	част</a:t>
            </a:r>
            <a:r>
              <a:rPr sz="2200" spc="-5" dirty="0">
                <a:latin typeface="Arial"/>
                <a:cs typeface="Arial"/>
              </a:rPr>
              <a:t>и</a:t>
            </a:r>
            <a:r>
              <a:rPr sz="2200" dirty="0">
                <a:latin typeface="Arial"/>
                <a:cs typeface="Arial"/>
              </a:rPr>
              <a:t>;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584012" y="5639460"/>
            <a:ext cx="7681595" cy="660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2600"/>
              </a:lnSpc>
              <a:tabLst>
                <a:tab pos="2087245" algn="l"/>
                <a:tab pos="3593465" algn="l"/>
                <a:tab pos="3900804" algn="l"/>
                <a:tab pos="4543425" algn="l"/>
                <a:tab pos="6283325" algn="l"/>
                <a:tab pos="7519670" algn="l"/>
              </a:tabLst>
            </a:pPr>
            <a:r>
              <a:rPr sz="2200" dirty="0">
                <a:latin typeface="Arial"/>
                <a:cs typeface="Arial"/>
              </a:rPr>
              <a:t>фотоальбом</a:t>
            </a:r>
            <a:r>
              <a:rPr sz="2200" spc="5" dirty="0">
                <a:latin typeface="Arial"/>
                <a:cs typeface="Arial"/>
              </a:rPr>
              <a:t>ы</a:t>
            </a:r>
            <a:r>
              <a:rPr sz="2200" dirty="0">
                <a:latin typeface="Arial"/>
                <a:cs typeface="Arial"/>
              </a:rPr>
              <a:t>,	коллекц</a:t>
            </a:r>
            <a:r>
              <a:rPr sz="2200" spc="-5" dirty="0">
                <a:latin typeface="Arial"/>
                <a:cs typeface="Arial"/>
              </a:rPr>
              <a:t>и</a:t>
            </a:r>
            <a:r>
              <a:rPr sz="2200" dirty="0">
                <a:latin typeface="Arial"/>
                <a:cs typeface="Arial"/>
              </a:rPr>
              <a:t>и	и	др.)	</a:t>
            </a:r>
            <a:r>
              <a:rPr sz="2200" spc="-5" dirty="0">
                <a:latin typeface="Arial"/>
                <a:cs typeface="Arial"/>
              </a:rPr>
              <a:t>н</a:t>
            </a:r>
            <a:r>
              <a:rPr sz="2200" dirty="0">
                <a:latin typeface="Arial"/>
                <a:cs typeface="Arial"/>
              </a:rPr>
              <a:t>еобход</a:t>
            </a:r>
            <a:r>
              <a:rPr sz="2200" spc="-5" dirty="0">
                <a:latin typeface="Arial"/>
                <a:cs typeface="Arial"/>
              </a:rPr>
              <a:t>и</a:t>
            </a:r>
            <a:r>
              <a:rPr sz="2200" dirty="0">
                <a:latin typeface="Arial"/>
                <a:cs typeface="Arial"/>
              </a:rPr>
              <a:t>мо	</a:t>
            </a:r>
            <a:r>
              <a:rPr sz="2200" spc="5" dirty="0">
                <a:latin typeface="Arial"/>
                <a:cs typeface="Arial"/>
              </a:rPr>
              <a:t>вы</a:t>
            </a:r>
            <a:r>
              <a:rPr sz="2200" spc="-5" dirty="0">
                <a:latin typeface="Arial"/>
                <a:cs typeface="Arial"/>
              </a:rPr>
              <a:t>н</a:t>
            </a:r>
            <a:r>
              <a:rPr sz="2200" dirty="0">
                <a:latin typeface="Arial"/>
                <a:cs typeface="Arial"/>
              </a:rPr>
              <a:t>ести	в  </a:t>
            </a:r>
            <a:r>
              <a:rPr sz="2200" spc="-5" dirty="0">
                <a:latin typeface="Arial"/>
                <a:cs typeface="Arial"/>
              </a:rPr>
              <a:t>приложения, </a:t>
            </a:r>
            <a:r>
              <a:rPr sz="2200" dirty="0">
                <a:latin typeface="Arial"/>
                <a:cs typeface="Arial"/>
              </a:rPr>
              <a:t>объем которых </a:t>
            </a:r>
            <a:r>
              <a:rPr sz="2200" spc="-5" dirty="0">
                <a:latin typeface="Arial"/>
                <a:cs typeface="Arial"/>
              </a:rPr>
              <a:t>не</a:t>
            </a:r>
            <a:r>
              <a:rPr sz="2200" spc="5" dirty="0">
                <a:latin typeface="Arial"/>
                <a:cs typeface="Arial"/>
              </a:rPr>
              <a:t> </a:t>
            </a:r>
            <a:r>
              <a:rPr sz="2200" spc="-5" dirty="0">
                <a:latin typeface="Arial"/>
                <a:cs typeface="Arial"/>
              </a:rPr>
              <a:t>ограничивается.</a:t>
            </a:r>
            <a:endParaRPr sz="2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07325" rIns="0" bIns="0" rtlCol="0">
            <a:spAutoFit/>
          </a:bodyPr>
          <a:lstStyle/>
          <a:p>
            <a:pPr marL="219075" marR="5080">
              <a:lnSpc>
                <a:spcPct val="101600"/>
              </a:lnSpc>
            </a:pPr>
            <a:r>
              <a:rPr spc="-5" dirty="0"/>
              <a:t>Требования </a:t>
            </a:r>
            <a:r>
              <a:rPr dirty="0"/>
              <a:t>к</a:t>
            </a:r>
            <a:r>
              <a:rPr spc="-80" dirty="0"/>
              <a:t> </a:t>
            </a:r>
            <a:r>
              <a:rPr spc="-5" dirty="0"/>
              <a:t>компьютерной  презентации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97626" y="1877847"/>
            <a:ext cx="8388985" cy="42621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Char char="•"/>
              <a:tabLst>
                <a:tab pos="354965" algn="l"/>
                <a:tab pos="355600" algn="l"/>
              </a:tabLst>
            </a:pPr>
            <a:r>
              <a:rPr sz="2400" spc="-5" dirty="0">
                <a:latin typeface="Arial"/>
                <a:cs typeface="Arial"/>
              </a:rPr>
              <a:t>Презентация состоит из </a:t>
            </a:r>
            <a:r>
              <a:rPr sz="2400" dirty="0">
                <a:latin typeface="Arial"/>
                <a:cs typeface="Arial"/>
              </a:rPr>
              <a:t>10-12</a:t>
            </a:r>
            <a:r>
              <a:rPr sz="2400" spc="-1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слайдов.</a:t>
            </a:r>
            <a:endParaRPr sz="2400">
              <a:latin typeface="Arial"/>
              <a:cs typeface="Arial"/>
            </a:endParaRPr>
          </a:p>
          <a:p>
            <a:pPr marL="355600" marR="5080" indent="-342900">
              <a:lnSpc>
                <a:spcPct val="99500"/>
              </a:lnSpc>
              <a:spcBef>
                <a:spcPts val="635"/>
              </a:spcBef>
              <a:buChar char="•"/>
              <a:tabLst>
                <a:tab pos="354965" algn="l"/>
                <a:tab pos="355600" algn="l"/>
              </a:tabLst>
            </a:pPr>
            <a:r>
              <a:rPr sz="2400" spc="-5" dirty="0">
                <a:latin typeface="Arial"/>
                <a:cs typeface="Arial"/>
              </a:rPr>
              <a:t>Текст </a:t>
            </a:r>
            <a:r>
              <a:rPr sz="2400" dirty="0">
                <a:latin typeface="Arial"/>
                <a:cs typeface="Arial"/>
              </a:rPr>
              <a:t>в </a:t>
            </a:r>
            <a:r>
              <a:rPr sz="2400" spc="-5" dirty="0">
                <a:latin typeface="Arial"/>
                <a:cs typeface="Arial"/>
              </a:rPr>
              <a:t>презентации выполняется прямым шрифтом  (например, Arial), соотношение текстовой, графической,  табличной </a:t>
            </a:r>
            <a:r>
              <a:rPr sz="2400" dirty="0">
                <a:latin typeface="Arial"/>
                <a:cs typeface="Arial"/>
              </a:rPr>
              <a:t>и фото </a:t>
            </a:r>
            <a:r>
              <a:rPr sz="2400" spc="-5" dirty="0">
                <a:latin typeface="Arial"/>
                <a:cs typeface="Arial"/>
              </a:rPr>
              <a:t>информации сравнимо друг </a:t>
            </a:r>
            <a:r>
              <a:rPr sz="2400" dirty="0">
                <a:latin typeface="Arial"/>
                <a:cs typeface="Arial"/>
              </a:rPr>
              <a:t>с </a:t>
            </a:r>
            <a:r>
              <a:rPr sz="2400" spc="-5" dirty="0">
                <a:latin typeface="Arial"/>
                <a:cs typeface="Arial"/>
              </a:rPr>
              <a:t>другом,  размер шрифта </a:t>
            </a:r>
            <a:r>
              <a:rPr sz="2400" dirty="0">
                <a:latin typeface="Arial"/>
                <a:cs typeface="Arial"/>
              </a:rPr>
              <a:t>– </a:t>
            </a:r>
            <a:r>
              <a:rPr sz="2400" spc="-5" dirty="0">
                <a:latin typeface="Arial"/>
                <a:cs typeface="Arial"/>
              </a:rPr>
              <a:t>не менее</a:t>
            </a:r>
            <a:r>
              <a:rPr sz="2400" spc="-45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24.</a:t>
            </a:r>
            <a:endParaRPr sz="2400">
              <a:latin typeface="Arial"/>
              <a:cs typeface="Arial"/>
            </a:endParaRPr>
          </a:p>
          <a:p>
            <a:pPr marL="355600" marR="219710" indent="-342900">
              <a:lnSpc>
                <a:spcPct val="99000"/>
              </a:lnSpc>
              <a:spcBef>
                <a:spcPts val="645"/>
              </a:spcBef>
              <a:buChar char="•"/>
              <a:tabLst>
                <a:tab pos="354965" algn="l"/>
                <a:tab pos="355600" algn="l"/>
              </a:tabLst>
            </a:pPr>
            <a:r>
              <a:rPr sz="2400" spc="-5" dirty="0">
                <a:latin typeface="Arial"/>
                <a:cs typeface="Arial"/>
              </a:rPr>
              <a:t>Докладчик </a:t>
            </a:r>
            <a:r>
              <a:rPr sz="2400" dirty="0">
                <a:latin typeface="Arial"/>
                <a:cs typeface="Arial"/>
              </a:rPr>
              <a:t>во время </a:t>
            </a:r>
            <a:r>
              <a:rPr sz="2400" spc="-5" dirty="0">
                <a:latin typeface="Arial"/>
                <a:cs typeface="Arial"/>
              </a:rPr>
              <a:t>доклада излагает его содержание  своими словами </a:t>
            </a:r>
            <a:r>
              <a:rPr sz="2400" dirty="0">
                <a:latin typeface="Arial"/>
                <a:cs typeface="Arial"/>
              </a:rPr>
              <a:t>(а </a:t>
            </a:r>
            <a:r>
              <a:rPr sz="2400" spc="-5" dirty="0">
                <a:latin typeface="Arial"/>
                <a:cs typeface="Arial"/>
              </a:rPr>
              <a:t>не зачитывает </a:t>
            </a:r>
            <a:r>
              <a:rPr sz="2400" dirty="0">
                <a:latin typeface="Arial"/>
                <a:cs typeface="Arial"/>
              </a:rPr>
              <a:t>текст </a:t>
            </a:r>
            <a:r>
              <a:rPr sz="2400" spc="-5" dirty="0">
                <a:latin typeface="Arial"/>
                <a:cs typeface="Arial"/>
              </a:rPr>
              <a:t>на слайде),  периодически </a:t>
            </a:r>
            <a:r>
              <a:rPr sz="2400" dirty="0">
                <a:latin typeface="Arial"/>
                <a:cs typeface="Arial"/>
              </a:rPr>
              <a:t>обращаясь к</a:t>
            </a:r>
            <a:r>
              <a:rPr sz="2400" spc="-45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изображению.</a:t>
            </a:r>
            <a:endParaRPr sz="2400">
              <a:latin typeface="Arial"/>
              <a:cs typeface="Arial"/>
            </a:endParaRPr>
          </a:p>
          <a:p>
            <a:pPr marL="355600" marR="283845" indent="-342900">
              <a:lnSpc>
                <a:spcPct val="100699"/>
              </a:lnSpc>
              <a:spcBef>
                <a:spcPts val="600"/>
              </a:spcBef>
              <a:buChar char="•"/>
              <a:tabLst>
                <a:tab pos="354965" algn="l"/>
                <a:tab pos="355600" algn="l"/>
              </a:tabLst>
            </a:pPr>
            <a:r>
              <a:rPr sz="2400" spc="-5" dirty="0">
                <a:latin typeface="Arial"/>
                <a:cs typeface="Arial"/>
              </a:rPr>
              <a:t>Слайды презентации не должны быть перегружены  информацией, применение анимации </a:t>
            </a:r>
            <a:r>
              <a:rPr sz="2400" dirty="0">
                <a:latin typeface="Arial"/>
                <a:cs typeface="Arial"/>
              </a:rPr>
              <a:t>– </a:t>
            </a:r>
            <a:r>
              <a:rPr sz="2400" spc="-5" dirty="0">
                <a:latin typeface="Arial"/>
                <a:cs typeface="Arial"/>
              </a:rPr>
              <a:t>минимальное,  только </a:t>
            </a:r>
            <a:r>
              <a:rPr sz="2400" dirty="0">
                <a:latin typeface="Arial"/>
                <a:cs typeface="Arial"/>
              </a:rPr>
              <a:t>в </a:t>
            </a:r>
            <a:r>
              <a:rPr sz="2400" spc="-5" dirty="0">
                <a:latin typeface="Arial"/>
                <a:cs typeface="Arial"/>
              </a:rPr>
              <a:t>самых необходимых случаях.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3342" rIns="0" bIns="0" rtlCol="0">
            <a:spAutoFit/>
          </a:bodyPr>
          <a:lstStyle/>
          <a:p>
            <a:pPr marL="156845" marR="5080">
              <a:lnSpc>
                <a:spcPct val="101600"/>
              </a:lnSpc>
            </a:pPr>
            <a:r>
              <a:rPr spc="-5" dirty="0"/>
              <a:t>Примерный состав</a:t>
            </a:r>
            <a:r>
              <a:rPr spc="-55" dirty="0"/>
              <a:t> </a:t>
            </a:r>
            <a:r>
              <a:rPr spc="-5" dirty="0"/>
              <a:t>слайдов  презентации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258251" y="1661820"/>
            <a:ext cx="8696960" cy="38215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378460" indent="-342900">
              <a:lnSpc>
                <a:spcPct val="100000"/>
              </a:lnSpc>
              <a:buChar char="•"/>
              <a:tabLst>
                <a:tab pos="354965" algn="l"/>
                <a:tab pos="355600" algn="l"/>
              </a:tabLst>
            </a:pPr>
            <a:r>
              <a:rPr sz="2000" spc="-5" dirty="0">
                <a:latin typeface="Arial"/>
                <a:cs typeface="Arial"/>
              </a:rPr>
              <a:t>Название доклада, ФИО автора, ФИО руководителя, </a:t>
            </a:r>
            <a:r>
              <a:rPr sz="2000" spc="-5" dirty="0" err="1">
                <a:latin typeface="Arial"/>
                <a:cs typeface="Arial"/>
              </a:rPr>
              <a:t>название</a:t>
            </a:r>
            <a:r>
              <a:rPr sz="2000" spc="-5" dirty="0">
                <a:latin typeface="Arial"/>
                <a:cs typeface="Arial"/>
              </a:rPr>
              <a:t>  </a:t>
            </a:r>
            <a:r>
              <a:rPr sz="2000" spc="-5" dirty="0" err="1" smtClean="0">
                <a:latin typeface="Arial"/>
                <a:cs typeface="Arial"/>
              </a:rPr>
              <a:t>организации</a:t>
            </a:r>
            <a:r>
              <a:rPr lang="ru-RU" sz="2000" spc="-5" dirty="0" smtClean="0">
                <a:latin typeface="Arial"/>
                <a:cs typeface="Arial"/>
              </a:rPr>
              <a:t>.</a:t>
            </a:r>
            <a:endParaRPr sz="2000" dirty="0">
              <a:latin typeface="Arial"/>
              <a:cs typeface="Arial"/>
            </a:endParaRPr>
          </a:p>
          <a:p>
            <a:pPr marL="355600" marR="579120" indent="-342900">
              <a:lnSpc>
                <a:spcPct val="100000"/>
              </a:lnSpc>
              <a:spcBef>
                <a:spcPts val="500"/>
              </a:spcBef>
              <a:buChar char="•"/>
              <a:tabLst>
                <a:tab pos="354965" algn="l"/>
                <a:tab pos="355600" algn="l"/>
              </a:tabLst>
            </a:pPr>
            <a:r>
              <a:rPr sz="2000" spc="-5" dirty="0">
                <a:latin typeface="Arial"/>
                <a:cs typeface="Arial"/>
              </a:rPr>
              <a:t>Цели </a:t>
            </a:r>
            <a:r>
              <a:rPr sz="2000" dirty="0">
                <a:latin typeface="Arial"/>
                <a:cs typeface="Arial"/>
              </a:rPr>
              <a:t>и </a:t>
            </a:r>
            <a:r>
              <a:rPr sz="2000" spc="-5" dirty="0">
                <a:latin typeface="Arial"/>
                <a:cs typeface="Arial"/>
              </a:rPr>
              <a:t>задачи работы (текст, рисунок объекта исследования или  проектирования).</a:t>
            </a:r>
            <a:endParaRPr sz="2000" dirty="0">
              <a:latin typeface="Arial"/>
              <a:cs typeface="Arial"/>
            </a:endParaRPr>
          </a:p>
          <a:p>
            <a:pPr marL="355600" marR="5080" indent="-342900">
              <a:lnSpc>
                <a:spcPct val="100000"/>
              </a:lnSpc>
              <a:spcBef>
                <a:spcPts val="500"/>
              </a:spcBef>
              <a:buChar char="•"/>
              <a:tabLst>
                <a:tab pos="354965" algn="l"/>
                <a:tab pos="355600" algn="l"/>
                <a:tab pos="3795395" algn="l"/>
              </a:tabLst>
            </a:pPr>
            <a:r>
              <a:rPr sz="2000" spc="-5" dirty="0">
                <a:latin typeface="Arial"/>
                <a:cs typeface="Arial"/>
              </a:rPr>
              <a:t>Блок-схема выполнения </a:t>
            </a:r>
            <a:r>
              <a:rPr sz="2000" dirty="0">
                <a:latin typeface="Arial"/>
                <a:cs typeface="Arial"/>
              </a:rPr>
              <a:t>работы </a:t>
            </a:r>
            <a:r>
              <a:rPr sz="2000" spc="-5" dirty="0">
                <a:latin typeface="Arial"/>
                <a:cs typeface="Arial"/>
              </a:rPr>
              <a:t>(гипотеза </a:t>
            </a:r>
            <a:r>
              <a:rPr sz="2000" dirty="0">
                <a:latin typeface="Arial"/>
                <a:cs typeface="Arial"/>
              </a:rPr>
              <a:t>– </a:t>
            </a:r>
            <a:r>
              <a:rPr sz="2000" spc="-5" dirty="0">
                <a:latin typeface="Arial"/>
                <a:cs typeface="Arial"/>
              </a:rPr>
              <a:t>методика </a:t>
            </a:r>
            <a:r>
              <a:rPr sz="2000" dirty="0">
                <a:latin typeface="Arial"/>
                <a:cs typeface="Arial"/>
              </a:rPr>
              <a:t>– </a:t>
            </a:r>
            <a:r>
              <a:rPr sz="2000" spc="-5" dirty="0">
                <a:latin typeface="Arial"/>
                <a:cs typeface="Arial"/>
              </a:rPr>
              <a:t>эксперимент </a:t>
            </a:r>
            <a:r>
              <a:rPr sz="2000" dirty="0">
                <a:latin typeface="Arial"/>
                <a:cs typeface="Arial"/>
              </a:rPr>
              <a:t>-  </a:t>
            </a:r>
            <a:r>
              <a:rPr sz="2000" spc="-5" dirty="0">
                <a:latin typeface="Arial"/>
                <a:cs typeface="Arial"/>
              </a:rPr>
              <a:t>массив данных </a:t>
            </a:r>
            <a:r>
              <a:rPr sz="2000" dirty="0">
                <a:latin typeface="Arial"/>
                <a:cs typeface="Arial"/>
              </a:rPr>
              <a:t>–</a:t>
            </a:r>
            <a:r>
              <a:rPr sz="2000" spc="-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обработка	</a:t>
            </a:r>
            <a:r>
              <a:rPr sz="2000" spc="-5" dirty="0">
                <a:latin typeface="Arial"/>
                <a:cs typeface="Arial"/>
              </a:rPr>
              <a:t>анализ </a:t>
            </a:r>
            <a:r>
              <a:rPr sz="2000" dirty="0">
                <a:latin typeface="Arial"/>
                <a:cs typeface="Arial"/>
              </a:rPr>
              <a:t>–</a:t>
            </a:r>
            <a:r>
              <a:rPr sz="2000" spc="-85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выводы).</a:t>
            </a:r>
            <a:endParaRPr sz="2000" dirty="0">
              <a:latin typeface="Arial"/>
              <a:cs typeface="Arial"/>
            </a:endParaRPr>
          </a:p>
          <a:p>
            <a:pPr marL="355600" marR="1457960" indent="-342900">
              <a:lnSpc>
                <a:spcPct val="100000"/>
              </a:lnSpc>
              <a:spcBef>
                <a:spcPts val="500"/>
              </a:spcBef>
              <a:buChar char="•"/>
              <a:tabLst>
                <a:tab pos="354965" algn="l"/>
                <a:tab pos="355600" algn="l"/>
              </a:tabLst>
            </a:pPr>
            <a:r>
              <a:rPr sz="2000" spc="-5" dirty="0">
                <a:latin typeface="Arial"/>
                <a:cs typeface="Arial"/>
              </a:rPr>
              <a:t>Демонстрация хода работы. </a:t>
            </a:r>
            <a:endParaRPr lang="ru-RU" sz="2000" spc="-5" dirty="0" smtClean="0">
              <a:latin typeface="Arial"/>
              <a:cs typeface="Arial"/>
            </a:endParaRPr>
          </a:p>
          <a:p>
            <a:pPr marL="355600" marR="1457960" indent="-342900">
              <a:lnSpc>
                <a:spcPct val="100000"/>
              </a:lnSpc>
              <a:spcBef>
                <a:spcPts val="500"/>
              </a:spcBef>
              <a:buChar char="•"/>
              <a:tabLst>
                <a:tab pos="354965" algn="l"/>
                <a:tab pos="355600" algn="l"/>
              </a:tabLst>
            </a:pPr>
            <a:r>
              <a:rPr sz="2000" spc="-5" dirty="0" err="1" smtClean="0">
                <a:latin typeface="Arial"/>
                <a:cs typeface="Arial"/>
              </a:rPr>
              <a:t>Демонстрация</a:t>
            </a:r>
            <a:r>
              <a:rPr sz="2000" spc="-5" dirty="0" smtClean="0">
                <a:latin typeface="Arial"/>
                <a:cs typeface="Arial"/>
              </a:rPr>
              <a:t> </a:t>
            </a:r>
            <a:r>
              <a:rPr sz="2000" spc="-5" dirty="0" err="1">
                <a:latin typeface="Arial"/>
                <a:cs typeface="Arial"/>
              </a:rPr>
              <a:t>объектов</a:t>
            </a:r>
            <a:r>
              <a:rPr sz="2000" spc="-5" dirty="0">
                <a:latin typeface="Arial"/>
                <a:cs typeface="Arial"/>
              </a:rPr>
              <a:t> </a:t>
            </a:r>
            <a:r>
              <a:rPr sz="2000" dirty="0" smtClean="0">
                <a:latin typeface="Arial"/>
                <a:cs typeface="Arial"/>
              </a:rPr>
              <a:t>с  </a:t>
            </a:r>
            <a:r>
              <a:rPr sz="2000" spc="-5" dirty="0">
                <a:latin typeface="Arial"/>
                <a:cs typeface="Arial"/>
              </a:rPr>
              <a:t>подписью.</a:t>
            </a:r>
            <a:endParaRPr sz="2000" dirty="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400"/>
              </a:spcBef>
              <a:buChar char="•"/>
              <a:tabLst>
                <a:tab pos="354965" algn="l"/>
                <a:tab pos="355600" algn="l"/>
              </a:tabLst>
            </a:pPr>
            <a:r>
              <a:rPr sz="2000" dirty="0">
                <a:latin typeface="Arial"/>
                <a:cs typeface="Arial"/>
              </a:rPr>
              <a:t>Таблица </a:t>
            </a:r>
            <a:r>
              <a:rPr sz="2000" spc="-5" dirty="0">
                <a:latin typeface="Arial"/>
                <a:cs typeface="Arial"/>
              </a:rPr>
              <a:t>полученных данных (или массив данных </a:t>
            </a:r>
            <a:r>
              <a:rPr sz="2000" dirty="0">
                <a:latin typeface="Arial"/>
                <a:cs typeface="Arial"/>
              </a:rPr>
              <a:t>в </a:t>
            </a:r>
            <a:r>
              <a:rPr sz="2000" spc="-5" dirty="0">
                <a:latin typeface="Arial"/>
                <a:cs typeface="Arial"/>
              </a:rPr>
              <a:t>иной</a:t>
            </a:r>
            <a:r>
              <a:rPr sz="2000" spc="-8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форме)</a:t>
            </a:r>
          </a:p>
          <a:p>
            <a:pPr marL="355600" indent="-342900">
              <a:lnSpc>
                <a:spcPct val="100000"/>
              </a:lnSpc>
              <a:spcBef>
                <a:spcPts val="500"/>
              </a:spcBef>
              <a:buChar char="•"/>
              <a:tabLst>
                <a:tab pos="354965" algn="l"/>
                <a:tab pos="355600" algn="l"/>
              </a:tabLst>
            </a:pPr>
            <a:r>
              <a:rPr sz="2000" spc="-5" dirty="0">
                <a:latin typeface="Arial"/>
                <a:cs typeface="Arial"/>
              </a:rPr>
              <a:t>Выводы (текст </a:t>
            </a:r>
            <a:r>
              <a:rPr sz="2000" dirty="0">
                <a:latin typeface="Arial"/>
                <a:cs typeface="Arial"/>
              </a:rPr>
              <a:t>– </a:t>
            </a:r>
            <a:r>
              <a:rPr sz="2000" spc="-5" dirty="0">
                <a:latin typeface="Arial"/>
                <a:cs typeface="Arial"/>
              </a:rPr>
              <a:t>3-5</a:t>
            </a:r>
            <a:r>
              <a:rPr sz="2000" spc="-55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пунктов).</a:t>
            </a:r>
            <a:endParaRPr sz="2000" dirty="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500"/>
              </a:spcBef>
              <a:buChar char="•"/>
              <a:tabLst>
                <a:tab pos="354965" algn="l"/>
                <a:tab pos="355600" algn="l"/>
              </a:tabLst>
            </a:pPr>
            <a:r>
              <a:rPr sz="2000" spc="-5" dirty="0">
                <a:latin typeface="Arial"/>
                <a:cs typeface="Arial"/>
              </a:rPr>
              <a:t>Благодарности руководителю </a:t>
            </a:r>
            <a:r>
              <a:rPr sz="2000" dirty="0">
                <a:latin typeface="Arial"/>
                <a:cs typeface="Arial"/>
              </a:rPr>
              <a:t>и </a:t>
            </a:r>
            <a:r>
              <a:rPr sz="2000" spc="-5" dirty="0">
                <a:latin typeface="Arial"/>
                <a:cs typeface="Arial"/>
              </a:rPr>
              <a:t>помощникам (текст, рисунок,</a:t>
            </a:r>
            <a:r>
              <a:rPr sz="2000" spc="30" dirty="0">
                <a:latin typeface="Arial"/>
                <a:cs typeface="Arial"/>
              </a:rPr>
              <a:t> </a:t>
            </a:r>
            <a:r>
              <a:rPr sz="2000" spc="-5" dirty="0">
                <a:latin typeface="Arial"/>
                <a:cs typeface="Arial"/>
              </a:rPr>
              <a:t>фото).</a:t>
            </a:r>
            <a:endParaRPr sz="20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489142" rIns="0" bIns="0" rtlCol="0">
            <a:spAutoFit/>
          </a:bodyPr>
          <a:lstStyle/>
          <a:p>
            <a:pPr marL="156845">
              <a:lnSpc>
                <a:spcPct val="100000"/>
              </a:lnSpc>
            </a:pPr>
            <a:r>
              <a:rPr spc="-5" dirty="0"/>
              <a:t>Ход</a:t>
            </a:r>
            <a:r>
              <a:rPr spc="-80" dirty="0"/>
              <a:t> </a:t>
            </a:r>
            <a:r>
              <a:rPr spc="-5" dirty="0"/>
              <a:t>исследования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78739" y="1806257"/>
            <a:ext cx="8953500" cy="47701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Char char="-"/>
              <a:tabLst>
                <a:tab pos="354965" algn="l"/>
                <a:tab pos="355600" algn="l"/>
              </a:tabLst>
            </a:pPr>
            <a:r>
              <a:rPr sz="2400" spc="-5" dirty="0">
                <a:latin typeface="Arial"/>
                <a:cs typeface="Arial"/>
              </a:rPr>
              <a:t>Область исследования </a:t>
            </a:r>
            <a:r>
              <a:rPr sz="2400" dirty="0">
                <a:latin typeface="Arial"/>
                <a:cs typeface="Arial"/>
              </a:rPr>
              <a:t>– к </a:t>
            </a:r>
            <a:r>
              <a:rPr sz="2400" spc="-5" dirty="0">
                <a:latin typeface="Arial"/>
                <a:cs typeface="Arial"/>
              </a:rPr>
              <a:t>чему душа</a:t>
            </a:r>
            <a:r>
              <a:rPr sz="2400" spc="-2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лежит?</a:t>
            </a:r>
            <a:endParaRPr sz="2400" dirty="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620"/>
              </a:spcBef>
              <a:buChar char="-"/>
              <a:tabLst>
                <a:tab pos="354965" algn="l"/>
                <a:tab pos="355600" algn="l"/>
              </a:tabLst>
            </a:pPr>
            <a:r>
              <a:rPr sz="2400" spc="-5" dirty="0">
                <a:latin typeface="Arial"/>
                <a:cs typeface="Arial"/>
              </a:rPr>
              <a:t>Объект </a:t>
            </a:r>
            <a:r>
              <a:rPr sz="2400" dirty="0">
                <a:latin typeface="Arial"/>
                <a:cs typeface="Arial"/>
              </a:rPr>
              <a:t>– </a:t>
            </a:r>
            <a:r>
              <a:rPr sz="2400" spc="-5" dirty="0">
                <a:latin typeface="Arial"/>
                <a:cs typeface="Arial"/>
              </a:rPr>
              <a:t>что реально </a:t>
            </a:r>
            <a:r>
              <a:rPr sz="2400" dirty="0">
                <a:latin typeface="Arial"/>
                <a:cs typeface="Arial"/>
              </a:rPr>
              <a:t>существующее</a:t>
            </a:r>
            <a:r>
              <a:rPr sz="2400" spc="-2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выбираем?</a:t>
            </a:r>
            <a:endParaRPr sz="2400" dirty="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520"/>
              </a:spcBef>
              <a:buChar char="-"/>
              <a:tabLst>
                <a:tab pos="354965" algn="l"/>
                <a:tab pos="355600" algn="l"/>
              </a:tabLst>
            </a:pPr>
            <a:r>
              <a:rPr sz="2400" spc="-5" dirty="0">
                <a:latin typeface="Arial"/>
                <a:cs typeface="Arial"/>
              </a:rPr>
              <a:t>Предмет </a:t>
            </a:r>
            <a:r>
              <a:rPr sz="2400" dirty="0">
                <a:latin typeface="Arial"/>
                <a:cs typeface="Arial"/>
              </a:rPr>
              <a:t>– какое </a:t>
            </a:r>
            <a:r>
              <a:rPr sz="2400" spc="-5" dirty="0">
                <a:latin typeface="Arial"/>
                <a:cs typeface="Arial"/>
              </a:rPr>
              <a:t>свойство </a:t>
            </a:r>
            <a:r>
              <a:rPr sz="2400" dirty="0">
                <a:latin typeface="Arial"/>
                <a:cs typeface="Arial"/>
              </a:rPr>
              <a:t>объекта</a:t>
            </a:r>
            <a:r>
              <a:rPr sz="2400" spc="-2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выбираем?</a:t>
            </a:r>
            <a:endParaRPr sz="2400" dirty="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620"/>
              </a:spcBef>
              <a:buChar char="-"/>
              <a:tabLst>
                <a:tab pos="354965" algn="l"/>
                <a:tab pos="355600" algn="l"/>
              </a:tabLst>
            </a:pPr>
            <a:r>
              <a:rPr sz="2400" spc="-5" dirty="0">
                <a:latin typeface="Arial"/>
                <a:cs typeface="Arial"/>
              </a:rPr>
              <a:t>Цель </a:t>
            </a:r>
            <a:r>
              <a:rPr sz="2400" dirty="0">
                <a:latin typeface="Arial"/>
                <a:cs typeface="Arial"/>
              </a:rPr>
              <a:t>– к </a:t>
            </a:r>
            <a:r>
              <a:rPr sz="2400" spc="-5" dirty="0">
                <a:latin typeface="Arial"/>
                <a:cs typeface="Arial"/>
              </a:rPr>
              <a:t>чему</a:t>
            </a:r>
            <a:r>
              <a:rPr sz="2400" spc="-45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стремимся?</a:t>
            </a:r>
            <a:endParaRPr sz="2400" dirty="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620"/>
              </a:spcBef>
              <a:buChar char="-"/>
              <a:tabLst>
                <a:tab pos="354965" algn="l"/>
                <a:tab pos="355600" algn="l"/>
              </a:tabLst>
            </a:pPr>
            <a:r>
              <a:rPr sz="2400" spc="-5" dirty="0">
                <a:latin typeface="Arial"/>
                <a:cs typeface="Arial"/>
              </a:rPr>
              <a:t>Задачи </a:t>
            </a:r>
            <a:r>
              <a:rPr sz="2400" dirty="0">
                <a:latin typeface="Arial"/>
                <a:cs typeface="Arial"/>
              </a:rPr>
              <a:t>– </a:t>
            </a:r>
            <a:r>
              <a:rPr sz="2400" spc="-5" dirty="0">
                <a:latin typeface="Arial"/>
                <a:cs typeface="Arial"/>
              </a:rPr>
              <a:t>какие шаги </a:t>
            </a:r>
            <a:r>
              <a:rPr sz="2400" dirty="0">
                <a:latin typeface="Arial"/>
                <a:cs typeface="Arial"/>
              </a:rPr>
              <a:t>по </a:t>
            </a:r>
            <a:r>
              <a:rPr sz="2400" spc="-5" dirty="0">
                <a:latin typeface="Arial"/>
                <a:cs typeface="Arial"/>
              </a:rPr>
              <a:t>достижению</a:t>
            </a:r>
            <a:r>
              <a:rPr sz="2400" spc="-35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цели?</a:t>
            </a:r>
            <a:endParaRPr sz="2400" dirty="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520"/>
              </a:spcBef>
              <a:buChar char="-"/>
              <a:tabLst>
                <a:tab pos="354965" algn="l"/>
                <a:tab pos="355600" algn="l"/>
              </a:tabLst>
            </a:pPr>
            <a:r>
              <a:rPr sz="2400" spc="-5" dirty="0">
                <a:latin typeface="Arial"/>
                <a:cs typeface="Arial"/>
              </a:rPr>
              <a:t>Гипотеза </a:t>
            </a:r>
            <a:r>
              <a:rPr sz="2400" dirty="0">
                <a:latin typeface="Arial"/>
                <a:cs typeface="Arial"/>
              </a:rPr>
              <a:t>– какой </a:t>
            </a:r>
            <a:r>
              <a:rPr sz="2400" spc="-5" dirty="0">
                <a:latin typeface="Arial"/>
                <a:cs typeface="Arial"/>
              </a:rPr>
              <a:t>результат</a:t>
            </a:r>
            <a:r>
              <a:rPr sz="2400" spc="-15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прогнозируем?</a:t>
            </a:r>
            <a:endParaRPr sz="2400" dirty="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620"/>
              </a:spcBef>
              <a:buChar char="-"/>
              <a:tabLst>
                <a:tab pos="354965" algn="l"/>
                <a:tab pos="355600" algn="l"/>
              </a:tabLst>
            </a:pPr>
            <a:r>
              <a:rPr sz="2400" spc="-5" dirty="0">
                <a:latin typeface="Arial"/>
                <a:cs typeface="Arial"/>
              </a:rPr>
              <a:t>Методика </a:t>
            </a:r>
            <a:r>
              <a:rPr sz="2400" dirty="0">
                <a:latin typeface="Arial"/>
                <a:cs typeface="Arial"/>
              </a:rPr>
              <a:t>– </a:t>
            </a:r>
            <a:r>
              <a:rPr sz="2400" spc="-5" dirty="0">
                <a:latin typeface="Arial"/>
                <a:cs typeface="Arial"/>
              </a:rPr>
              <a:t>что</a:t>
            </a:r>
            <a:r>
              <a:rPr sz="2400" spc="-75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делаем?</a:t>
            </a:r>
          </a:p>
          <a:p>
            <a:pPr marL="355600" indent="-342900">
              <a:lnSpc>
                <a:spcPct val="100000"/>
              </a:lnSpc>
              <a:spcBef>
                <a:spcPts val="520"/>
              </a:spcBef>
              <a:buChar char="-"/>
              <a:tabLst>
                <a:tab pos="354965" algn="l"/>
                <a:tab pos="355600" algn="l"/>
              </a:tabLst>
            </a:pPr>
            <a:r>
              <a:rPr sz="2400" spc="-5" dirty="0">
                <a:latin typeface="Arial"/>
                <a:cs typeface="Arial"/>
              </a:rPr>
              <a:t>Данные </a:t>
            </a:r>
            <a:r>
              <a:rPr sz="2400" dirty="0">
                <a:latin typeface="Arial"/>
                <a:cs typeface="Arial"/>
              </a:rPr>
              <a:t>– </a:t>
            </a:r>
            <a:r>
              <a:rPr sz="2400" spc="-5" dirty="0">
                <a:latin typeface="Arial"/>
                <a:cs typeface="Arial"/>
              </a:rPr>
              <a:t>что</a:t>
            </a:r>
            <a:r>
              <a:rPr sz="2400" spc="-55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получаем?</a:t>
            </a:r>
            <a:endParaRPr sz="2400" dirty="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620"/>
              </a:spcBef>
              <a:buChar char="-"/>
              <a:tabLst>
                <a:tab pos="354965" algn="l"/>
                <a:tab pos="355600" algn="l"/>
              </a:tabLst>
            </a:pPr>
            <a:r>
              <a:rPr sz="2400" spc="-5" dirty="0">
                <a:latin typeface="Arial"/>
                <a:cs typeface="Arial"/>
              </a:rPr>
              <a:t>Обработка </a:t>
            </a:r>
            <a:r>
              <a:rPr sz="2400" dirty="0">
                <a:latin typeface="Arial"/>
                <a:cs typeface="Arial"/>
              </a:rPr>
              <a:t>– </a:t>
            </a:r>
            <a:r>
              <a:rPr sz="2400" spc="-5" dirty="0">
                <a:latin typeface="Arial"/>
                <a:cs typeface="Arial"/>
              </a:rPr>
              <a:t>какие методы</a:t>
            </a:r>
            <a:r>
              <a:rPr sz="2400" spc="1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используем?</a:t>
            </a:r>
            <a:endParaRPr sz="2400" dirty="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520"/>
              </a:spcBef>
              <a:buChar char="-"/>
              <a:tabLst>
                <a:tab pos="354965" algn="l"/>
                <a:tab pos="355600" algn="l"/>
              </a:tabLst>
            </a:pPr>
            <a:r>
              <a:rPr sz="2400" spc="-5" dirty="0">
                <a:latin typeface="Arial"/>
                <a:cs typeface="Arial"/>
              </a:rPr>
              <a:t>Анализ </a:t>
            </a:r>
            <a:r>
              <a:rPr sz="2400" dirty="0">
                <a:latin typeface="Arial"/>
                <a:cs typeface="Arial"/>
              </a:rPr>
              <a:t>– </a:t>
            </a:r>
            <a:r>
              <a:rPr sz="2400" spc="-5" dirty="0">
                <a:latin typeface="Arial"/>
                <a:cs typeface="Arial"/>
              </a:rPr>
              <a:t>что </a:t>
            </a:r>
            <a:r>
              <a:rPr sz="2400" dirty="0">
                <a:latin typeface="Arial"/>
                <a:cs typeface="Arial"/>
              </a:rPr>
              <a:t>и как мы</a:t>
            </a:r>
            <a:r>
              <a:rPr sz="2400" spc="-45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сопоставляем?</a:t>
            </a:r>
            <a:endParaRPr sz="2400" dirty="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620"/>
              </a:spcBef>
              <a:buChar char="-"/>
              <a:tabLst>
                <a:tab pos="354965" algn="l"/>
                <a:tab pos="355600" algn="l"/>
              </a:tabLst>
            </a:pPr>
            <a:r>
              <a:rPr sz="2400" spc="-5" dirty="0">
                <a:latin typeface="Arial"/>
                <a:cs typeface="Arial"/>
              </a:rPr>
              <a:t>Результат </a:t>
            </a:r>
            <a:r>
              <a:rPr sz="2400" dirty="0">
                <a:latin typeface="Arial"/>
                <a:cs typeface="Arial"/>
              </a:rPr>
              <a:t>– </a:t>
            </a:r>
            <a:r>
              <a:rPr sz="2400" spc="-5" dirty="0">
                <a:latin typeface="Arial"/>
                <a:cs typeface="Arial"/>
              </a:rPr>
              <a:t>что </a:t>
            </a:r>
            <a:r>
              <a:rPr sz="2400" dirty="0">
                <a:latin typeface="Arial"/>
                <a:cs typeface="Arial"/>
              </a:rPr>
              <a:t>мы </a:t>
            </a:r>
            <a:r>
              <a:rPr sz="2400" spc="-5" dirty="0">
                <a:latin typeface="Arial"/>
                <a:cs typeface="Arial"/>
              </a:rPr>
              <a:t>получили? Подтвердилась ли</a:t>
            </a:r>
            <a:r>
              <a:rPr sz="2400" spc="10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гипотеза?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6536055" cy="615553"/>
          </a:xfrm>
        </p:spPr>
        <p:txBody>
          <a:bodyPr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Источники информации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0" y="1808163"/>
            <a:ext cx="8426450" cy="4710112"/>
          </a:xfrm>
        </p:spPr>
        <p:txBody>
          <a:bodyPr/>
          <a:lstStyle/>
          <a:p>
            <a:pPr marL="342900" indent="-342900">
              <a:buAutoNum type="arabicPeriod"/>
            </a:pPr>
            <a:r>
              <a:rPr lang="ru-RU" sz="1800" dirty="0" err="1" smtClean="0"/>
              <a:t>Байбородова</a:t>
            </a:r>
            <a:r>
              <a:rPr lang="ru-RU" sz="1800" dirty="0" smtClean="0"/>
              <a:t> </a:t>
            </a:r>
            <a:r>
              <a:rPr lang="ru-RU" sz="1800" dirty="0"/>
              <a:t>Л. В. Проектная деятельность школьников в разновозрастных группах: пособие для учителей общеобразовательных организаций / Л. В. </a:t>
            </a:r>
            <a:r>
              <a:rPr lang="ru-RU" sz="1800" dirty="0" err="1"/>
              <a:t>Байбородова</a:t>
            </a:r>
            <a:r>
              <a:rPr lang="ru-RU" sz="1800" dirty="0"/>
              <a:t>, Л. Н. Серебренников. – М.: </a:t>
            </a:r>
            <a:r>
              <a:rPr lang="ru-RU" sz="1800" dirty="0" smtClean="0"/>
              <a:t>Просвещение, </a:t>
            </a:r>
            <a:r>
              <a:rPr lang="ru-RU" sz="1800" dirty="0"/>
              <a:t>2013. – 175 с. – (Работаем по новым стандартам</a:t>
            </a:r>
            <a:r>
              <a:rPr lang="ru-RU" sz="1800" dirty="0" smtClean="0"/>
              <a:t>).</a:t>
            </a:r>
          </a:p>
          <a:p>
            <a:pPr marL="342900" indent="-342900">
              <a:buAutoNum type="arabicPeriod"/>
            </a:pPr>
            <a:r>
              <a:rPr lang="ru-RU" sz="1800" dirty="0"/>
              <a:t>Поливанова К.Н. Проектная деятельность школьников: пособие для учителя / К.Н. Поливанова. – М.: Просвещение, 2008. – 192 с</a:t>
            </a:r>
            <a:r>
              <a:rPr lang="ru-RU" sz="1800" dirty="0" smtClean="0"/>
              <a:t>.</a:t>
            </a:r>
          </a:p>
          <a:p>
            <a:pPr marL="342900" indent="-342900">
              <a:buAutoNum type="arabicPeriod"/>
            </a:pPr>
            <a:r>
              <a:rPr lang="ru-RU" sz="1800" dirty="0" smtClean="0"/>
              <a:t>Яковлева Н. Ф. Проектная деятельность в образовательном учреждении. – М.: Флинта, 2014.</a:t>
            </a:r>
          </a:p>
          <a:p>
            <a:pPr marL="342900" indent="-342900">
              <a:buAutoNum type="arabicPeriod"/>
            </a:pPr>
            <a:r>
              <a:rPr lang="ru-RU" sz="1800" dirty="0" smtClean="0"/>
              <a:t>Янушевский В. Н. Методика </a:t>
            </a:r>
            <a:r>
              <a:rPr lang="ru-RU" sz="1800" dirty="0"/>
              <a:t>и организация проектной деятельности в школе. 5-9 классы. Методическое пособие </a:t>
            </a:r>
            <a:r>
              <a:rPr lang="ru-RU" sz="1800" dirty="0" smtClean="0"/>
              <a:t>/</a:t>
            </a:r>
            <a:r>
              <a:rPr lang="ru-RU" sz="1800" dirty="0"/>
              <a:t> </a:t>
            </a:r>
            <a:r>
              <a:rPr lang="ru-RU" sz="1800" dirty="0" smtClean="0"/>
              <a:t>В. Н. Янушевский – М.: </a:t>
            </a:r>
            <a:r>
              <a:rPr lang="ru-RU" sz="1800" dirty="0" err="1" smtClean="0"/>
              <a:t>Владос</a:t>
            </a:r>
            <a:r>
              <a:rPr lang="ru-RU" sz="1800" dirty="0" smtClean="0"/>
              <a:t>, 2015.</a:t>
            </a:r>
          </a:p>
          <a:p>
            <a:pPr marL="342900" indent="-342900">
              <a:buFontTx/>
              <a:buAutoNum type="arabicPeriod"/>
            </a:pPr>
            <a:r>
              <a:rPr lang="ru-RU" sz="1800" dirty="0" smtClean="0"/>
              <a:t>Изображение </a:t>
            </a:r>
            <a:r>
              <a:rPr lang="en-US" sz="1800" dirty="0">
                <a:hlinkClick r:id="rId2"/>
              </a:rPr>
              <a:t>https://</a:t>
            </a:r>
            <a:r>
              <a:rPr lang="en-US" sz="1800" dirty="0" smtClean="0">
                <a:hlinkClick r:id="rId2"/>
              </a:rPr>
              <a:t>ds04.infourok.ru/uploads/ex/0447/000904f6-be9495d7/img2.jpg</a:t>
            </a:r>
            <a:endParaRPr lang="ru-RU" sz="1800" dirty="0" smtClean="0"/>
          </a:p>
          <a:p>
            <a:pPr marL="342900" indent="-342900">
              <a:buFontTx/>
              <a:buAutoNum type="arabicPeriod"/>
            </a:pPr>
            <a:r>
              <a:rPr lang="ru-RU" sz="1800" dirty="0" smtClean="0"/>
              <a:t>Изображение </a:t>
            </a:r>
            <a:r>
              <a:rPr lang="en-US" sz="1800" dirty="0">
                <a:hlinkClick r:id="rId3"/>
              </a:rPr>
              <a:t>https://</a:t>
            </a:r>
            <a:r>
              <a:rPr lang="en-US" sz="1800" dirty="0" smtClean="0">
                <a:hlinkClick r:id="rId3"/>
              </a:rPr>
              <a:t>ds04.infourok.ru/uploads/ex/0</a:t>
            </a:r>
            <a:r>
              <a:rPr lang="ru-RU" sz="1800" dirty="0" smtClean="0">
                <a:hlinkClick r:id="rId3"/>
              </a:rPr>
              <a:t>3</a:t>
            </a:r>
            <a:r>
              <a:rPr lang="en-US" sz="1800" dirty="0" smtClean="0">
                <a:hlinkClick r:id="rId3"/>
              </a:rPr>
              <a:t>47/00</a:t>
            </a:r>
            <a:r>
              <a:rPr lang="ru-RU" sz="1800" dirty="0" smtClean="0">
                <a:hlinkClick r:id="rId3"/>
              </a:rPr>
              <a:t>79</a:t>
            </a:r>
            <a:r>
              <a:rPr lang="en-US" sz="1800" dirty="0" smtClean="0">
                <a:hlinkClick r:id="rId3"/>
              </a:rPr>
              <a:t>04f6-be9495d7/</a:t>
            </a:r>
            <a:r>
              <a:rPr lang="en-US" sz="1800" dirty="0" err="1" smtClean="0">
                <a:hlinkClick r:id="rId3"/>
              </a:rPr>
              <a:t>img</a:t>
            </a:r>
            <a:r>
              <a:rPr lang="ru-RU" sz="1800" dirty="0" smtClean="0">
                <a:hlinkClick r:id="rId3"/>
              </a:rPr>
              <a:t>13</a:t>
            </a:r>
            <a:r>
              <a:rPr lang="en-US" sz="1800" dirty="0" smtClean="0">
                <a:hlinkClick r:id="rId3"/>
              </a:rPr>
              <a:t>.jpg</a:t>
            </a:r>
            <a:endParaRPr lang="ru-RU" sz="1800" dirty="0"/>
          </a:p>
          <a:p>
            <a:pPr marL="342900" indent="-342900">
              <a:buFontTx/>
              <a:buAutoNum type="arabicPeriod"/>
            </a:pPr>
            <a:endParaRPr lang="ru-RU" sz="1800" dirty="0"/>
          </a:p>
          <a:p>
            <a:pPr marL="342900" indent="-342900">
              <a:buAutoNum type="arabicPeriod"/>
            </a:pP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38215552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</TotalTime>
  <Words>560</Words>
  <Application>Microsoft Office PowerPoint</Application>
  <PresentationFormat>Экран (4:3)</PresentationFormat>
  <Paragraphs>69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Times New Roman</vt:lpstr>
      <vt:lpstr>Office Theme</vt:lpstr>
      <vt:lpstr>Презентация PowerPoint</vt:lpstr>
      <vt:lpstr>Критерии оценки  исследовательской работы</vt:lpstr>
      <vt:lpstr>Критерии оценки  проектной работы</vt:lpstr>
      <vt:lpstr>Презентация PowerPoint</vt:lpstr>
      <vt:lpstr>Требования к тексту работы</vt:lpstr>
      <vt:lpstr>Требования к компьютерной  презентации</vt:lpstr>
      <vt:lpstr>Примерный состав слайдов  презентации</vt:lpstr>
      <vt:lpstr>Ход исследования</vt:lpstr>
      <vt:lpstr>Источники информации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Игорь</dc:creator>
  <cp:lastModifiedBy>Игорь</cp:lastModifiedBy>
  <cp:revision>16</cp:revision>
  <dcterms:created xsi:type="dcterms:W3CDTF">2017-08-27T09:48:12Z</dcterms:created>
  <dcterms:modified xsi:type="dcterms:W3CDTF">2017-08-27T11:25:52Z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stSaved">
    <vt:filetime>2017-08-27T00:00:00Z</vt:filetime>
  </property>
</Properties>
</file>