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1" r:id="rId2"/>
    <p:sldId id="261" r:id="rId3"/>
    <p:sldId id="257" r:id="rId4"/>
    <p:sldId id="259" r:id="rId5"/>
    <p:sldId id="258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2E38B1A9-FAD7-47AA-8CB6-1CBF7F91030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002A481-99DD-48BC-BC31-9CC7437D5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B1A9-FAD7-47AA-8CB6-1CBF7F91030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2A481-99DD-48BC-BC31-9CC7437D5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B1A9-FAD7-47AA-8CB6-1CBF7F91030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2A481-99DD-48BC-BC31-9CC7437D5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B1A9-FAD7-47AA-8CB6-1CBF7F91030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2A481-99DD-48BC-BC31-9CC7437D5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B1A9-FAD7-47AA-8CB6-1CBF7F91030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2A481-99DD-48BC-BC31-9CC7437D5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B1A9-FAD7-47AA-8CB6-1CBF7F91030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2A481-99DD-48BC-BC31-9CC7437D5B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B1A9-FAD7-47AA-8CB6-1CBF7F91030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2A481-99DD-48BC-BC31-9CC7437D5B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B1A9-FAD7-47AA-8CB6-1CBF7F91030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2A481-99DD-48BC-BC31-9CC7437D5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B1A9-FAD7-47AA-8CB6-1CBF7F91030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2A481-99DD-48BC-BC31-9CC7437D5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2E38B1A9-FAD7-47AA-8CB6-1CBF7F91030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002A481-99DD-48BC-BC31-9CC7437D5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E38B1A9-FAD7-47AA-8CB6-1CBF7F91030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002A481-99DD-48BC-BC31-9CC7437D5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E38B1A9-FAD7-47AA-8CB6-1CBF7F91030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002A481-99DD-48BC-BC31-9CC7437D5B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Муниципальное бюджетное   образовательное учреждение  для детей дошкольного и младшего  школьного возраста  «Прогимназия»</a:t>
            </a:r>
            <a:br>
              <a:rPr lang="ru-RU" sz="2700" dirty="0" smtClean="0"/>
            </a:br>
            <a:r>
              <a:rPr lang="ru-RU" sz="27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2708920"/>
            <a:ext cx="5712179" cy="14401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Портрет</a:t>
            </a:r>
            <a:br>
              <a:rPr lang="ru-RU" b="1" dirty="0" smtClean="0"/>
            </a:br>
            <a:r>
              <a:rPr lang="ru-RU" dirty="0" smtClean="0"/>
              <a:t> </a:t>
            </a:r>
            <a:r>
              <a:rPr lang="ru-RU" b="1" dirty="0" smtClean="0"/>
              <a:t>выпускника детского сада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dirty="0" smtClean="0"/>
              <a:t>в соответствии с ФГОС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933056"/>
            <a:ext cx="53823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</a:t>
            </a:r>
            <a:r>
              <a:rPr lang="ru-RU" dirty="0" err="1" smtClean="0"/>
              <a:t>Ога</a:t>
            </a:r>
            <a:r>
              <a:rPr lang="ru-RU" dirty="0" smtClean="0"/>
              <a:t> Лариса Сергеевна </a:t>
            </a:r>
          </a:p>
          <a:p>
            <a:r>
              <a:rPr lang="ru-RU" dirty="0" smtClean="0"/>
              <a:t>                                                      Воспитатель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г. Сургут   </a:t>
            </a:r>
            <a:r>
              <a:rPr lang="ru-RU" dirty="0" err="1" smtClean="0"/>
              <a:t>ХМАО-Югра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548680"/>
            <a:ext cx="7128792" cy="61206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Способный управлять своим поведением и планировать свои действия, направленные на достижение конкретной цели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Ребёнок на основе первичных ценностных представлений, </a:t>
            </a:r>
            <a:r>
              <a:rPr lang="ru-RU" dirty="0" smtClean="0"/>
              <a:t>соблюдающий элементарные</a:t>
            </a:r>
          </a:p>
          <a:p>
            <a:pPr marL="0" indent="0">
              <a:buNone/>
            </a:pPr>
            <a:r>
              <a:rPr lang="ru-RU" dirty="0" smtClean="0"/>
              <a:t>общепринятые </a:t>
            </a:r>
            <a:r>
              <a:rPr lang="ru-RU" dirty="0"/>
              <a:t>нормы и правила поведения. Поведение ребенка </a:t>
            </a:r>
            <a:r>
              <a:rPr lang="ru-RU" dirty="0" smtClean="0"/>
              <a:t>преимущественно  </a:t>
            </a:r>
            <a:r>
              <a:rPr lang="ru-RU" dirty="0"/>
              <a:t>определяется не сиюминутными желаниями и потребностями, а требованиями со стороны взрослых и первичными ценностными представлениями  о том «что такое хорошо </a:t>
            </a:r>
            <a:r>
              <a:rPr lang="ru-RU" dirty="0" smtClean="0"/>
              <a:t>и  что      такое </a:t>
            </a:r>
            <a:r>
              <a:rPr lang="ru-RU" dirty="0"/>
              <a:t>плохо». </a:t>
            </a:r>
            <a:r>
              <a:rPr lang="ru-RU" dirty="0" smtClean="0"/>
              <a:t>    </a:t>
            </a:r>
            <a:endParaRPr lang="ru-RU" dirty="0"/>
          </a:p>
          <a:p>
            <a:pPr>
              <a:buNone/>
            </a:pPr>
            <a:r>
              <a:rPr lang="ru-RU" dirty="0" smtClean="0"/>
              <a:t>    Соблюдает </a:t>
            </a:r>
            <a:r>
              <a:rPr lang="ru-RU" dirty="0"/>
              <a:t>правила поведения на улице (дорожные правила), в общественных местах (транспорте, магазине, поликлинике, театре и др.)</a:t>
            </a:r>
          </a:p>
          <a:p>
            <a:endParaRPr lang="ru-RU" dirty="0"/>
          </a:p>
        </p:txBody>
      </p:sp>
      <p:pic>
        <p:nvPicPr>
          <p:cNvPr id="5" name="Рисунок 2" descr="detia-80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9929"/>
            <a:ext cx="1763688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620688"/>
            <a:ext cx="7560840" cy="6035377"/>
          </a:xfrm>
        </p:spPr>
        <p:txBody>
          <a:bodyPr>
            <a:normAutofit/>
          </a:bodyPr>
          <a:lstStyle/>
          <a:p>
            <a:r>
              <a:rPr lang="ru-RU" dirty="0"/>
              <a:t>Способный решать интеллектуальные и личностные задачи (проблемы), адекватные возрасту. </a:t>
            </a:r>
            <a:endParaRPr lang="ru-RU" dirty="0" smtClean="0"/>
          </a:p>
          <a:p>
            <a:r>
              <a:rPr lang="ru-RU" dirty="0" smtClean="0"/>
              <a:t>Ребенок </a:t>
            </a:r>
            <a:r>
              <a:rPr lang="ru-RU" dirty="0"/>
              <a:t>может применять самостоятельно усвоенные знания и способы деятельности для решения новых задач (проблем), поставленных как взрослым, так и им самим; в зависимости от ситуации может преобразовывать способы решения задач (проблем). </a:t>
            </a:r>
            <a:r>
              <a:rPr lang="ru-RU" dirty="0" smtClean="0"/>
              <a:t> </a:t>
            </a:r>
          </a:p>
          <a:p>
            <a:r>
              <a:rPr lang="ru-RU" dirty="0" smtClean="0"/>
              <a:t> Ребенок     способен </a:t>
            </a:r>
            <a:r>
              <a:rPr lang="ru-RU" dirty="0"/>
              <a:t>предложить </a:t>
            </a:r>
            <a:r>
              <a:rPr lang="ru-RU" dirty="0" smtClean="0"/>
              <a:t>             собственный замысел  и  воплотить его в рисунке</a:t>
            </a:r>
            <a:r>
              <a:rPr lang="ru-RU" dirty="0"/>
              <a:t>, постройке,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рассказе </a:t>
            </a:r>
            <a:r>
              <a:rPr lang="ru-RU" dirty="0"/>
              <a:t>и др.</a:t>
            </a:r>
          </a:p>
          <a:p>
            <a:endParaRPr lang="ru-RU" dirty="0"/>
          </a:p>
        </p:txBody>
      </p:sp>
      <p:pic>
        <p:nvPicPr>
          <p:cNvPr id="6" name="Рисунок 5" descr="25324834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284984"/>
            <a:ext cx="2264023" cy="330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J02922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932040" y="3212976"/>
            <a:ext cx="4251386" cy="3514537"/>
          </a:xfrm>
          <a:prstGeom prst="rect">
            <a:avLst/>
          </a:prstGeom>
          <a:noFill/>
          <a:ln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548680"/>
            <a:ext cx="8003232" cy="5976664"/>
          </a:xfrm>
        </p:spPr>
        <p:txBody>
          <a:bodyPr>
            <a:noAutofit/>
          </a:bodyPr>
          <a:lstStyle/>
          <a:p>
            <a:r>
              <a:rPr lang="ru-RU" sz="2600" dirty="0" smtClean="0"/>
              <a:t>  Имеющий </a:t>
            </a:r>
            <a:r>
              <a:rPr lang="ru-RU" sz="2600" dirty="0"/>
              <a:t>первичные представления о себе, семье, обществе, государстве, мире и природе. </a:t>
            </a:r>
            <a:endParaRPr lang="ru-RU" sz="2600" dirty="0" smtClean="0"/>
          </a:p>
          <a:p>
            <a:r>
              <a:rPr lang="ru-RU" sz="2600" dirty="0" smtClean="0"/>
              <a:t>   Ребенок </a:t>
            </a:r>
            <a:r>
              <a:rPr lang="ru-RU" sz="2600" dirty="0"/>
              <a:t>имеет представление о себе, собственной принадлежности и принадлежности других людей к определенному полу; о составе семьи, родственных отношениях и взаимосвязях, распределении семейных обязанностей, семейных традициях;  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/>
              <a:t> </a:t>
            </a:r>
            <a:r>
              <a:rPr lang="ru-RU" sz="2600" dirty="0" smtClean="0"/>
              <a:t> об </a:t>
            </a:r>
            <a:r>
              <a:rPr lang="ru-RU" sz="2600" dirty="0"/>
              <a:t>обществе, его культурных 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   ценностях</a:t>
            </a:r>
            <a:r>
              <a:rPr lang="ru-RU" sz="2600" dirty="0"/>
              <a:t>; о государстве </a:t>
            </a:r>
            <a:endParaRPr lang="ru-RU" sz="2600" dirty="0" smtClean="0"/>
          </a:p>
          <a:p>
            <a:pPr>
              <a:buNone/>
            </a:pPr>
            <a:r>
              <a:rPr lang="ru-RU" sz="2600" dirty="0" smtClean="0"/>
              <a:t>   и </a:t>
            </a:r>
            <a:r>
              <a:rPr lang="ru-RU" sz="2600" dirty="0"/>
              <a:t>принадлежности  к нему; </a:t>
            </a:r>
            <a:endParaRPr lang="ru-RU" sz="2600" dirty="0" smtClean="0"/>
          </a:p>
          <a:p>
            <a:pPr>
              <a:buNone/>
            </a:pPr>
            <a:r>
              <a:rPr lang="ru-RU" sz="2600" dirty="0" smtClean="0"/>
              <a:t>   о </a:t>
            </a:r>
            <a:r>
              <a:rPr lang="ru-RU" sz="2600" dirty="0"/>
              <a:t>мире</a:t>
            </a:r>
            <a:r>
              <a:rPr lang="ru-RU" sz="2800" dirty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endParaRPr lang="ru-RU" sz="3200" dirty="0" smtClean="0"/>
          </a:p>
          <a:p>
            <a:r>
              <a:rPr lang="ru-RU" sz="3200" dirty="0" smtClean="0"/>
              <a:t>Овладевший </a:t>
            </a:r>
            <a:r>
              <a:rPr lang="ru-RU" sz="3200" dirty="0"/>
              <a:t>универсальными предпосылками учебной деятельности: умениями работать по правилу и образцу, слушать взрослого и выполнять его инструкции</a:t>
            </a:r>
          </a:p>
          <a:p>
            <a:endParaRPr lang="ru-RU" dirty="0"/>
          </a:p>
        </p:txBody>
      </p:sp>
      <p:pic>
        <p:nvPicPr>
          <p:cNvPr id="5" name="Рисунок 2" descr="detia-82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564904"/>
            <a:ext cx="4320480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aa0a79f17c1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0968"/>
            <a:ext cx="1990476" cy="3588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88640"/>
            <a:ext cx="8003232" cy="5976664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   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Овладевший </a:t>
            </a:r>
            <a:r>
              <a:rPr lang="ru-RU" sz="2800" dirty="0"/>
              <a:t>необходимыми умениями и навыками.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    У </a:t>
            </a:r>
            <a:r>
              <a:rPr lang="ru-RU" sz="2800" dirty="0"/>
              <a:t>ребенка сформированы </a:t>
            </a:r>
            <a:r>
              <a:rPr lang="ru-RU" sz="2800" dirty="0" smtClean="0"/>
              <a:t>      умения </a:t>
            </a:r>
            <a:r>
              <a:rPr lang="ru-RU" sz="2800" dirty="0"/>
              <a:t>и </a:t>
            </a:r>
            <a:r>
              <a:rPr lang="ru-RU" sz="2800" dirty="0" smtClean="0"/>
              <a:t>   навыки</a:t>
            </a:r>
            <a:r>
              <a:rPr lang="ru-RU" sz="2800" dirty="0"/>
              <a:t>, </a:t>
            </a:r>
            <a:r>
              <a:rPr lang="ru-RU" sz="2800" dirty="0" smtClean="0"/>
              <a:t>необходимые  </a:t>
            </a:r>
            <a:r>
              <a:rPr lang="ru-RU" sz="2800" dirty="0"/>
              <a:t>для </a:t>
            </a:r>
            <a:r>
              <a:rPr lang="ru-RU" sz="2800" dirty="0" smtClean="0"/>
              <a:t>осуществления    различных </a:t>
            </a:r>
            <a:r>
              <a:rPr lang="ru-RU" sz="2800" dirty="0"/>
              <a:t>видов </a:t>
            </a:r>
            <a:r>
              <a:rPr lang="ru-RU" sz="2800" dirty="0" smtClean="0"/>
              <a:t>детской   деятельности.</a:t>
            </a:r>
            <a:endParaRPr lang="ru-RU" sz="2800" dirty="0"/>
          </a:p>
          <a:p>
            <a:endParaRPr lang="ru-RU" dirty="0"/>
          </a:p>
        </p:txBody>
      </p:sp>
      <p:pic>
        <p:nvPicPr>
          <p:cNvPr id="7" name="Рисунок 6" descr="9353185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90476" y="3212976"/>
            <a:ext cx="2520280" cy="2896779"/>
          </a:xfrm>
          <a:prstGeom prst="round2Same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dirty="0" smtClean="0"/>
              <a:t>В портрете выпускника отражаются качества личности ребенка и степень их </a:t>
            </a:r>
            <a:r>
              <a:rPr lang="ru-RU" sz="3600" dirty="0" err="1" smtClean="0"/>
              <a:t>сформированности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3" descr="http://mdou214.edu.yar.ru/images/dsgec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36912"/>
            <a:ext cx="482453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Список литературы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3040" y="1772816"/>
            <a:ext cx="6196405" cy="3950253"/>
          </a:xfrm>
        </p:spPr>
        <p:txBody>
          <a:bodyPr/>
          <a:lstStyle/>
          <a:p>
            <a:r>
              <a:rPr lang="ru-RU" sz="1600" dirty="0" smtClean="0"/>
              <a:t>«Федеральный государственный образовательный стандарт дошкольного образования» (ФГОС)    </a:t>
            </a:r>
            <a:r>
              <a:rPr lang="ru-RU" sz="1600" dirty="0" smtClean="0"/>
              <a:t>17.10.2013</a:t>
            </a:r>
          </a:p>
          <a:p>
            <a:r>
              <a:rPr lang="ru-RU" sz="1600" dirty="0" smtClean="0"/>
              <a:t>«Дошкольное воспитание», </a:t>
            </a:r>
            <a:r>
              <a:rPr lang="ru-RU" sz="1600" dirty="0" err="1" smtClean="0"/>
              <a:t>изд-во:ООО</a:t>
            </a:r>
            <a:r>
              <a:rPr lang="ru-RU" sz="1600" dirty="0" smtClean="0"/>
              <a:t> «Издательский дом», 2013г.</a:t>
            </a:r>
          </a:p>
          <a:p>
            <a:r>
              <a:rPr lang="ru-RU" sz="1600" dirty="0" smtClean="0"/>
              <a:t>«Управление ДОУ», </a:t>
            </a:r>
            <a:r>
              <a:rPr lang="ru-RU" sz="1600" dirty="0" err="1" smtClean="0"/>
              <a:t>изд-во:ООО</a:t>
            </a:r>
            <a:r>
              <a:rPr lang="ru-RU" sz="1600" dirty="0" smtClean="0"/>
              <a:t> «Творческий центр Сфера», 2013, №10</a:t>
            </a:r>
          </a:p>
          <a:p>
            <a:r>
              <a:rPr lang="ru-RU" sz="1600" dirty="0" smtClean="0"/>
              <a:t>Н.В. </a:t>
            </a:r>
            <a:r>
              <a:rPr lang="ru-RU" sz="1600" dirty="0" err="1" smtClean="0"/>
              <a:t>Нижегородцева</a:t>
            </a:r>
            <a:r>
              <a:rPr lang="ru-RU" sz="1600" dirty="0" smtClean="0"/>
              <a:t>, В.Д. </a:t>
            </a:r>
            <a:r>
              <a:rPr lang="ru-RU" sz="1600" dirty="0" err="1" smtClean="0"/>
              <a:t>Шадриков</a:t>
            </a:r>
            <a:r>
              <a:rPr lang="ru-RU" sz="1600" dirty="0" smtClean="0"/>
              <a:t>, «Психолого-педагогическая готовность ребенка к школе», изд-во: М.: «</a:t>
            </a:r>
            <a:r>
              <a:rPr lang="ru-RU" sz="1600" dirty="0" err="1" smtClean="0"/>
              <a:t>Владос</a:t>
            </a:r>
            <a:r>
              <a:rPr lang="ru-RU" sz="1600" dirty="0" smtClean="0"/>
              <a:t>», 2011.</a:t>
            </a:r>
          </a:p>
          <a:p>
            <a:r>
              <a:rPr lang="en-US" sz="1600" dirty="0" err="1" smtClean="0"/>
              <a:t>Int</a:t>
            </a:r>
            <a:r>
              <a:rPr lang="ru-RU" sz="1600" smtClean="0"/>
              <a:t> ресурсы.</a:t>
            </a:r>
            <a:endParaRPr lang="ru-RU" sz="1600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632848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</a:t>
            </a:r>
            <a:r>
              <a:rPr lang="ru-RU" b="1" dirty="0" smtClean="0"/>
              <a:t>Портрет</a:t>
            </a:r>
            <a:br>
              <a:rPr lang="ru-RU" b="1" dirty="0" smtClean="0"/>
            </a:br>
            <a:r>
              <a:rPr lang="ru-RU" dirty="0" smtClean="0"/>
              <a:t> </a:t>
            </a:r>
            <a:r>
              <a:rPr lang="ru-RU" b="1" dirty="0" smtClean="0"/>
              <a:t>выпускника детского сада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 </a:t>
            </a:r>
            <a:r>
              <a:rPr lang="ru-RU" b="1" dirty="0"/>
              <a:t>соответствии с </a:t>
            </a:r>
            <a:r>
              <a:rPr lang="ru-RU" b="1" dirty="0" smtClean="0"/>
              <a:t>ФГОС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http://mdou93.edu.yar.ru/images/det-nyishi_w250_h2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420888"/>
            <a:ext cx="454149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844824"/>
            <a:ext cx="7632848" cy="4464496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Под  моделью  </a:t>
            </a:r>
            <a:r>
              <a:rPr lang="ru-RU" dirty="0"/>
              <a:t>выпускника </a:t>
            </a:r>
            <a:r>
              <a:rPr lang="ru-RU" dirty="0" smtClean="0"/>
              <a:t> понимается предполагаемый  результат  </a:t>
            </a:r>
            <a:r>
              <a:rPr lang="ru-RU" dirty="0"/>
              <a:t>совместной </a:t>
            </a:r>
            <a:r>
              <a:rPr lang="ru-RU" dirty="0" smtClean="0"/>
              <a:t>деятельности детского  сада </a:t>
            </a:r>
            <a:r>
              <a:rPr lang="ru-RU" dirty="0"/>
              <a:t>и семьи, характеризующий их представления о наиболее важных качествах личности ребенка, которыми должен обладать выпускник дошкольного </a:t>
            </a:r>
            <a:r>
              <a:rPr lang="ru-RU" dirty="0" smtClean="0"/>
              <a:t>образовательного  </a:t>
            </a:r>
            <a:r>
              <a:rPr lang="ru-RU" dirty="0"/>
              <a:t>учреждения.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«Федеральный государственный образовательный стандарт дошкольного образования» (ФГОС)</a:t>
            </a:r>
          </a:p>
          <a:p>
            <a:pPr marL="0" indent="0">
              <a:buNone/>
            </a:pPr>
            <a:r>
              <a:rPr lang="ru-RU" dirty="0" smtClean="0"/>
              <a:t>Приказ </a:t>
            </a:r>
            <a:r>
              <a:rPr lang="ru-RU" dirty="0" err="1" smtClean="0"/>
              <a:t>Минобрнауки</a:t>
            </a:r>
            <a:r>
              <a:rPr lang="ru-RU" dirty="0" smtClean="0"/>
              <a:t> России от 17.10.2013 года №1155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Picture 15" descr="co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171400"/>
            <a:ext cx="8481285" cy="2407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548680"/>
            <a:ext cx="7704856" cy="604867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Модель </a:t>
            </a:r>
            <a:r>
              <a:rPr lang="ru-RU" dirty="0"/>
              <a:t>выпускника имеет большое </a:t>
            </a:r>
            <a:r>
              <a:rPr lang="ru-RU" dirty="0" smtClean="0"/>
              <a:t>значение: </a:t>
            </a:r>
            <a:endParaRPr lang="ru-RU" dirty="0"/>
          </a:p>
          <a:p>
            <a:r>
              <a:rPr lang="ru-RU" dirty="0"/>
              <a:t>в</a:t>
            </a:r>
            <a:r>
              <a:rPr lang="ru-RU" dirty="0" smtClean="0"/>
              <a:t>о-первых</a:t>
            </a:r>
            <a:r>
              <a:rPr lang="ru-RU" dirty="0"/>
              <a:t>, она выполняет </a:t>
            </a:r>
            <a:r>
              <a:rPr lang="ru-RU" b="1" i="1" dirty="0"/>
              <a:t>интегрирующую роль </a:t>
            </a:r>
            <a:r>
              <a:rPr lang="ru-RU" dirty="0"/>
              <a:t>по отношению к другим составляющим образам дошкольного </a:t>
            </a:r>
            <a:r>
              <a:rPr lang="ru-RU" dirty="0" smtClean="0"/>
              <a:t>учреждения;</a:t>
            </a:r>
            <a:endParaRPr lang="ru-RU" dirty="0"/>
          </a:p>
          <a:p>
            <a:r>
              <a:rPr lang="ru-RU" dirty="0"/>
              <a:t>во-вторых, является </a:t>
            </a:r>
            <a:r>
              <a:rPr lang="ru-RU" b="1" i="1" dirty="0"/>
              <a:t>основой для разработки целевых ориентиров воспитательно-образовательного процесса,</a:t>
            </a:r>
            <a:r>
              <a:rPr lang="ru-RU" dirty="0"/>
              <a:t> позволяющих максимально учитывать особенности окружающей среды, специфику учреждения, своеобразие педагогического </a:t>
            </a:r>
            <a:r>
              <a:rPr lang="ru-RU" dirty="0" smtClean="0"/>
              <a:t>коллектива;</a:t>
            </a:r>
            <a:endParaRPr lang="ru-RU" dirty="0"/>
          </a:p>
          <a:p>
            <a:r>
              <a:rPr lang="ru-RU" dirty="0"/>
              <a:t>в-третьих, модель выпускника выступает в качестве </a:t>
            </a:r>
            <a:r>
              <a:rPr lang="ru-RU" b="1" i="1" dirty="0"/>
              <a:t>основного критерия эффективности воспитательно-образовательного процесса,</a:t>
            </a:r>
            <a:r>
              <a:rPr lang="ru-RU" dirty="0"/>
              <a:t> благодаря которому можно соотнести полученные результаты с мнением педагогов, медицинских работников ДОУ и родителей о желаемых результатах.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764704"/>
            <a:ext cx="7776864" cy="5832648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По мнению многих родителей готовый к школе ребенок это тот, кто умеет читать, считать, хотя бы до 20, правильно держит в руке карандаш. На современном этапе дошкольного образования и требований, выдвигаемых школой перед первоклассником, акцент со знаний, умений и навыков переносится на формирование общей культуры, развитие «качеств, формирование предпосылок учебной деятельности, обеспечивающих социальную успешность». Вот портрет старшего дошкольника, готового к обучению в школе: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332656"/>
            <a:ext cx="7931224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  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Физически </a:t>
            </a:r>
            <a:r>
              <a:rPr lang="ru-RU" dirty="0"/>
              <a:t>развитый, овладевший </a:t>
            </a:r>
            <a:r>
              <a:rPr lang="ru-RU" dirty="0" smtClean="0"/>
              <a:t>основными культурно-гигиеническими </a:t>
            </a:r>
            <a:r>
              <a:rPr lang="ru-RU" dirty="0"/>
              <a:t>навыками.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У </a:t>
            </a:r>
            <a:r>
              <a:rPr lang="ru-RU" dirty="0"/>
              <a:t>ребенка сформированы основные физические качества и потребность в двигательной активности. </a:t>
            </a:r>
            <a:r>
              <a:rPr lang="ru-RU" dirty="0" smtClean="0"/>
              <a:t>    Самостоятельно </a:t>
            </a:r>
            <a:r>
              <a:rPr lang="ru-RU" dirty="0"/>
              <a:t>выполняет доступные возрасту гигиенические процедуры, </a:t>
            </a:r>
          </a:p>
          <a:p>
            <a:pPr marL="0" indent="0">
              <a:buNone/>
            </a:pPr>
            <a:r>
              <a:rPr lang="ru-RU" dirty="0" smtClean="0"/>
              <a:t>    соблюдает </a:t>
            </a:r>
            <a:r>
              <a:rPr lang="ru-RU" dirty="0"/>
              <a:t>элементарные правила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здорового  образа </a:t>
            </a:r>
            <a:r>
              <a:rPr lang="ru-RU" dirty="0"/>
              <a:t>жизни.</a:t>
            </a:r>
          </a:p>
          <a:p>
            <a:endParaRPr lang="ru-RU" dirty="0"/>
          </a:p>
        </p:txBody>
      </p:sp>
      <p:pic>
        <p:nvPicPr>
          <p:cNvPr id="4" name="Picture 6" descr="000803_1055_5842_vnv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068960"/>
            <a:ext cx="2232248" cy="3797991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7920880" cy="60480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Любознательный</a:t>
            </a:r>
            <a:r>
              <a:rPr lang="ru-RU" dirty="0"/>
              <a:t>, активный, </a:t>
            </a:r>
            <a:r>
              <a:rPr lang="ru-RU" dirty="0" smtClean="0"/>
              <a:t>интересуется новым</a:t>
            </a:r>
            <a:r>
              <a:rPr lang="ru-RU" dirty="0"/>
              <a:t>, неизвестным в окружающем </a:t>
            </a:r>
            <a:r>
              <a:rPr lang="ru-RU" dirty="0" smtClean="0"/>
              <a:t>мире (</a:t>
            </a:r>
            <a:r>
              <a:rPr lang="ru-RU" dirty="0"/>
              <a:t>мире предметов и вещей, мире отношений и своем внутреннем мире).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Задает </a:t>
            </a:r>
            <a:r>
              <a:rPr lang="ru-RU" dirty="0"/>
              <a:t>вопросы взрослому, </a:t>
            </a:r>
            <a:r>
              <a:rPr lang="ru-RU" dirty="0" smtClean="0"/>
              <a:t>любит экспериментировать</a:t>
            </a:r>
            <a:r>
              <a:rPr lang="ru-RU" dirty="0"/>
              <a:t>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Способен </a:t>
            </a:r>
            <a:r>
              <a:rPr lang="ru-RU" dirty="0"/>
              <a:t>самостоятельно действовать (в повседневной жизни, в различных видах детской деятельности). 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В </a:t>
            </a:r>
            <a:r>
              <a:rPr lang="ru-RU" dirty="0"/>
              <a:t>случаях затруднений обращается за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помощью </a:t>
            </a:r>
            <a:r>
              <a:rPr lang="ru-RU" dirty="0"/>
              <a:t>к взрослому.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Принимает </a:t>
            </a:r>
            <a:r>
              <a:rPr lang="ru-RU" dirty="0"/>
              <a:t>живое, заинтересованное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участие</a:t>
            </a:r>
            <a:r>
              <a:rPr lang="ru-RU" dirty="0"/>
              <a:t> </a:t>
            </a:r>
            <a:r>
              <a:rPr lang="ru-RU" dirty="0" smtClean="0"/>
              <a:t>в образовательном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процессе.</a:t>
            </a:r>
            <a:endParaRPr lang="ru-RU" dirty="0"/>
          </a:p>
        </p:txBody>
      </p:sp>
      <p:pic>
        <p:nvPicPr>
          <p:cNvPr id="4" name="Рисунок 3" descr="detia-77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356991"/>
            <a:ext cx="2627784" cy="363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620688"/>
            <a:ext cx="7632848" cy="5505475"/>
          </a:xfrm>
        </p:spPr>
        <p:txBody>
          <a:bodyPr>
            <a:normAutofit/>
          </a:bodyPr>
          <a:lstStyle/>
          <a:p>
            <a:r>
              <a:rPr lang="ru-RU" sz="2600" dirty="0"/>
              <a:t> </a:t>
            </a:r>
            <a:r>
              <a:rPr lang="ru-RU" sz="2600" dirty="0" smtClean="0"/>
              <a:t>   Эмоционально </a:t>
            </a:r>
            <a:r>
              <a:rPr lang="ru-RU" sz="2600" dirty="0"/>
              <a:t>отзывчивый</a:t>
            </a:r>
            <a:r>
              <a:rPr lang="ru-RU" sz="2600" dirty="0" smtClean="0"/>
              <a:t>.</a:t>
            </a:r>
          </a:p>
          <a:p>
            <a:pPr marL="0" indent="0">
              <a:buNone/>
            </a:pPr>
            <a:r>
              <a:rPr lang="ru-RU" sz="2600" dirty="0" smtClean="0"/>
              <a:t> </a:t>
            </a:r>
            <a:r>
              <a:rPr lang="ru-RU" sz="2600" dirty="0"/>
              <a:t>Дошкольник откликается на эмоции близких людей и друзей. 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Сопереживает </a:t>
            </a:r>
            <a:r>
              <a:rPr lang="ru-RU" sz="2600" dirty="0"/>
              <a:t>персонажам сказок, историй, рассказов. 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Эмоционально </a:t>
            </a:r>
            <a:r>
              <a:rPr lang="ru-RU" sz="2600" dirty="0"/>
              <a:t>реагирует на произведения изобразительного искусства, музыкальные и художественные произведения, </a:t>
            </a:r>
            <a:endParaRPr lang="ru-RU" sz="2600" dirty="0" smtClean="0"/>
          </a:p>
          <a:p>
            <a:pPr>
              <a:buNone/>
            </a:pPr>
            <a:r>
              <a:rPr lang="ru-RU" sz="2600" dirty="0" smtClean="0"/>
              <a:t>                                                        мир природы</a:t>
            </a:r>
            <a:r>
              <a:rPr lang="ru-RU" sz="2600" dirty="0"/>
              <a:t>.</a:t>
            </a:r>
          </a:p>
          <a:p>
            <a:endParaRPr lang="ru-RU" sz="2600" dirty="0"/>
          </a:p>
        </p:txBody>
      </p:sp>
      <p:pic>
        <p:nvPicPr>
          <p:cNvPr id="5" name="Рисунок 4" descr="detia-73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573016"/>
            <a:ext cx="4890024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ia-67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6207" y="2852936"/>
            <a:ext cx="3059832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476672"/>
            <a:ext cx="8003232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   Овладевший </a:t>
            </a:r>
            <a:r>
              <a:rPr lang="ru-RU" sz="2800" dirty="0"/>
              <a:t>средствами общения и способами взаимодействия с взрослыми и сверстниками. </a:t>
            </a:r>
            <a:endParaRPr lang="ru-RU" sz="2800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ru-RU" sz="2800" dirty="0" smtClean="0"/>
              <a:t>      Ребенок </a:t>
            </a:r>
            <a:r>
              <a:rPr lang="ru-RU" sz="2800" dirty="0"/>
              <a:t>адекватно использует вербальные и невербальные средства общения, владеет диалогической речью и конструктивными способами взаимодействия с </a:t>
            </a:r>
            <a:r>
              <a:rPr lang="ru-RU" sz="2800" dirty="0" smtClean="0"/>
              <a:t>детьми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800" dirty="0" smtClean="0"/>
              <a:t> </a:t>
            </a:r>
            <a:r>
              <a:rPr lang="ru-RU" sz="2800" dirty="0"/>
              <a:t>и </a:t>
            </a:r>
            <a:r>
              <a:rPr lang="ru-RU" sz="2800" dirty="0" smtClean="0"/>
              <a:t>взрослыми </a:t>
            </a:r>
            <a:r>
              <a:rPr lang="ru-RU" sz="2800" dirty="0"/>
              <a:t>(договаривается, </a:t>
            </a:r>
            <a:endParaRPr lang="ru-RU" sz="2800" dirty="0" smtClean="0"/>
          </a:p>
          <a:p>
            <a:pPr>
              <a:lnSpc>
                <a:spcPct val="110000"/>
              </a:lnSpc>
              <a:buNone/>
            </a:pPr>
            <a:r>
              <a:rPr lang="ru-RU" sz="2800" dirty="0" smtClean="0"/>
              <a:t>обменивается предметами, </a:t>
            </a:r>
          </a:p>
          <a:p>
            <a:pPr>
              <a:lnSpc>
                <a:spcPct val="110000"/>
              </a:lnSpc>
              <a:buNone/>
            </a:pPr>
            <a:r>
              <a:rPr lang="ru-RU" sz="2800" dirty="0" smtClean="0"/>
              <a:t>распределяет действия</a:t>
            </a:r>
          </a:p>
          <a:p>
            <a:pPr>
              <a:lnSpc>
                <a:spcPct val="110000"/>
              </a:lnSpc>
              <a:buNone/>
            </a:pPr>
            <a:r>
              <a:rPr lang="ru-RU" sz="2800" dirty="0" smtClean="0"/>
              <a:t>при </a:t>
            </a:r>
            <a:r>
              <a:rPr lang="ru-RU" sz="2800" dirty="0"/>
              <a:t>сотрудничестве).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182</TotalTime>
  <Words>665</Words>
  <Application>Microsoft Office PowerPoint</Application>
  <PresentationFormat>Экран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Кнопка</vt:lpstr>
      <vt:lpstr>Муниципальное бюджетное   образовательное учреждение  для детей дошкольного и младшего  школьного возраста  «Прогимназия»   </vt:lpstr>
      <vt:lpstr>                   Портрет  выпускника детского сада  в соответствии с ФГОС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В портрете выпускника отражаются качества личности ребенка и степень их сформированности.  </vt:lpstr>
      <vt:lpstr>Список литературы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Крашенинников</dc:creator>
  <cp:lastModifiedBy>User</cp:lastModifiedBy>
  <cp:revision>23</cp:revision>
  <dcterms:created xsi:type="dcterms:W3CDTF">2013-12-04T14:55:20Z</dcterms:created>
  <dcterms:modified xsi:type="dcterms:W3CDTF">2014-02-11T09:17:33Z</dcterms:modified>
</cp:coreProperties>
</file>