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257" r:id="rId3"/>
    <p:sldId id="258" r:id="rId4"/>
    <p:sldId id="270" r:id="rId5"/>
    <p:sldId id="271" r:id="rId6"/>
    <p:sldId id="272" r:id="rId7"/>
    <p:sldId id="259" r:id="rId8"/>
    <p:sldId id="260" r:id="rId9"/>
    <p:sldId id="261" r:id="rId10"/>
    <p:sldId id="263" r:id="rId11"/>
    <p:sldId id="262" r:id="rId12"/>
    <p:sldId id="264" r:id="rId13"/>
    <p:sldId id="266" r:id="rId14"/>
    <p:sldId id="268" r:id="rId15"/>
    <p:sldId id="265" r:id="rId16"/>
    <p:sldId id="269" r:id="rId17"/>
  </p:sldIdLst>
  <p:sldSz cx="9144000" cy="6858000" type="screen4x3"/>
  <p:notesSz cx="9144000" cy="6858000"/>
  <p:defaultTextStyle>
    <a:defPPr>
      <a:defRPr lang="ru-RU"/>
    </a:defPPr>
    <a:lvl1pPr marL="0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ита" initials="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5" autoAdjust="0"/>
    <p:restoredTop sz="94982" autoAdjust="0"/>
  </p:normalViewPr>
  <p:slideViewPr>
    <p:cSldViewPr>
      <p:cViewPr>
        <p:scale>
          <a:sx n="73" d="100"/>
          <a:sy n="73" d="100"/>
        </p:scale>
        <p:origin x="-139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8-02T09:39:45.235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0BC9D-16C9-47F6-A8A2-503378055811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9CBCB-57F1-42A3-B3C0-BA2259C11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9CBCB-57F1-42A3-B3C0-BA2259C113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9CBCB-57F1-42A3-B3C0-BA2259C113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11" tIns="0" rIns="45711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9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113" indent="0" algn="ctr">
              <a:buNone/>
            </a:lvl2pPr>
            <a:lvl3pPr marL="914226" indent="0" algn="ctr">
              <a:buNone/>
            </a:lvl3pPr>
            <a:lvl4pPr marL="1371341" indent="0" algn="ctr">
              <a:buNone/>
            </a:lvl4pPr>
            <a:lvl5pPr marL="1828453" indent="0" algn="ctr">
              <a:buNone/>
            </a:lvl5pPr>
            <a:lvl6pPr marL="2285566" indent="0" algn="ctr">
              <a:buNone/>
            </a:lvl6pPr>
            <a:lvl7pPr marL="2742679" indent="0" algn="ctr">
              <a:buNone/>
            </a:lvl7pPr>
            <a:lvl8pPr marL="3199794" indent="0" algn="ctr">
              <a:buNone/>
            </a:lvl8pPr>
            <a:lvl9pPr marL="3656907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9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96"/>
            <a:ext cx="7086600" cy="1509713"/>
          </a:xfrm>
        </p:spPr>
        <p:txBody>
          <a:bodyPr anchor="t"/>
          <a:lstStyle>
            <a:lvl1pPr marL="73139" indent="0" algn="l">
              <a:buNone/>
              <a:defRPr sz="1900">
                <a:solidFill>
                  <a:schemeClr val="tx1"/>
                </a:solidFill>
              </a:defRPr>
            </a:lvl1pPr>
            <a:lvl2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83"/>
            <a:ext cx="762000" cy="365123"/>
          </a:xfrm>
        </p:spPr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5"/>
          </a:xfrm>
        </p:spPr>
        <p:txBody>
          <a:bodyPr/>
          <a:lstStyle>
            <a:lvl1pPr>
              <a:defRPr sz="25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5"/>
          </a:xfrm>
        </p:spPr>
        <p:txBody>
          <a:bodyPr/>
          <a:lstStyle>
            <a:lvl1pPr>
              <a:defRPr sz="25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3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7"/>
            <a:ext cx="4040188" cy="750885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tx1"/>
                </a:solidFill>
              </a:defRPr>
            </a:lvl1pPr>
            <a:lvl2pPr>
              <a:buNone/>
              <a:defRPr sz="1900" b="1"/>
            </a:lvl2pPr>
            <a:lvl3pPr>
              <a:buNone/>
              <a:defRPr sz="17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0" y="1535117"/>
            <a:ext cx="4041775" cy="750885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tx1"/>
                </a:solidFill>
              </a:defRPr>
            </a:lvl1pPr>
            <a:lvl2pPr>
              <a:buNone/>
              <a:defRPr sz="1900" b="1"/>
            </a:lvl2pPr>
            <a:lvl3pPr>
              <a:buNone/>
              <a:defRPr sz="17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2"/>
            <a:ext cx="4040188" cy="376396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362202"/>
            <a:ext cx="4041775" cy="376396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53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1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6" y="1524002"/>
            <a:ext cx="3008313" cy="4602165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2" y="273058"/>
            <a:ext cx="5111751" cy="5853113"/>
          </a:xfrm>
        </p:spPr>
        <p:txBody>
          <a:bodyPr/>
          <a:lstStyle>
            <a:lvl1pPr>
              <a:defRPr sz="25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7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2"/>
            <a:ext cx="5486400" cy="522285"/>
          </a:xfrm>
        </p:spPr>
        <p:txBody>
          <a:bodyPr lIns="45711" rIns="45711" bIns="0" anchor="b">
            <a:sp3d prstMaterial="softEdge"/>
          </a:bodyPr>
          <a:lstStyle>
            <a:lvl1pPr algn="ctr">
              <a:buNone/>
              <a:defRPr sz="19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3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1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92"/>
            <a:ext cx="5486400" cy="530355"/>
          </a:xfrm>
        </p:spPr>
        <p:txBody>
          <a:bodyPr lIns="45711" tIns="45711" rIns="45711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143000"/>
          </a:xfrm>
          <a:prstGeom prst="rect">
            <a:avLst/>
          </a:prstGeom>
        </p:spPr>
        <p:txBody>
          <a:bodyPr vert="horz" lIns="91422" tIns="45711" rIns="91422" bIns="45711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 lIns="91422" tIns="45711" rIns="91422" bIns="45711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83"/>
            <a:ext cx="2133600" cy="365123"/>
          </a:xfrm>
          <a:prstGeom prst="rect">
            <a:avLst/>
          </a:prstGeom>
        </p:spPr>
        <p:txBody>
          <a:bodyPr vert="horz" lIns="91422" tIns="45711" rIns="91422" bIns="45711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EF0D55-571E-4983-987C-45F9FF203648}" type="datetimeFigureOut">
              <a:rPr lang="ru-RU" smtClean="0"/>
              <a:pPr/>
              <a:t>27.08.2017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83"/>
            <a:ext cx="2895600" cy="365123"/>
          </a:xfrm>
          <a:prstGeom prst="rect">
            <a:avLst/>
          </a:prstGeom>
        </p:spPr>
        <p:txBody>
          <a:bodyPr vert="horz" lIns="91422" tIns="45711" rIns="91422" bIns="45711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83"/>
            <a:ext cx="762000" cy="365123"/>
          </a:xfrm>
          <a:prstGeom prst="rect">
            <a:avLst/>
          </a:prstGeom>
        </p:spPr>
        <p:txBody>
          <a:bodyPr vert="horz" lIns="0" tIns="45711" rIns="0" bIns="45711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8483FC-9DEC-49B7-B410-0CC59C5F4A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537" indent="-411402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15" indent="-28341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642" indent="-228556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055" indent="-18284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044" indent="-18284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457" indent="-18284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88" indent="-18284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6717" indent="-18284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7848" indent="-18284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4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100" dirty="0" smtClean="0">
                <a:latin typeface="+mn-lt"/>
              </a:rPr>
              <a:t>Презентация к уроку литературы</a:t>
            </a:r>
            <a:br>
              <a:rPr lang="ru-RU" sz="4100" dirty="0" smtClean="0">
                <a:latin typeface="+mn-lt"/>
              </a:rPr>
            </a:br>
            <a:r>
              <a:rPr lang="ru-RU" sz="4100" dirty="0" smtClean="0">
                <a:latin typeface="+mn-lt"/>
              </a:rPr>
              <a:t>в 11 классе</a:t>
            </a:r>
            <a:endParaRPr lang="ru-RU" sz="41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857628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Тема: «Символизм»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А.Блок о картинах В.М.Васнецова.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7"/>
            <a:ext cx="4495800" cy="542926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Поэтизация В.М. Васнецовым древнерусских мифов произвела сильное впечатление на молодого А.А.Блока, который из 38 работ художника, представленных на персональной выставке 1899г. в Петербурге, выделил «</a:t>
            </a:r>
            <a:r>
              <a:rPr lang="ru-RU" dirty="0" err="1" smtClean="0"/>
              <a:t>Гамаюн</a:t>
            </a:r>
            <a:r>
              <a:rPr lang="ru-RU" dirty="0" smtClean="0"/>
              <a:t>, птица вещая», «Сирин и Алконост. Песнь радости и печали» и посвятил им стихотворения. Образы </a:t>
            </a:r>
            <a:r>
              <a:rPr lang="ru-RU" dirty="0" err="1" smtClean="0"/>
              <a:t>васнецовских</a:t>
            </a:r>
            <a:r>
              <a:rPr lang="ru-RU" dirty="0" smtClean="0"/>
              <a:t> </a:t>
            </a:r>
            <a:r>
              <a:rPr lang="ru-RU" dirty="0" err="1" smtClean="0"/>
              <a:t>чудо-птиц</a:t>
            </a:r>
            <a:r>
              <a:rPr lang="ru-RU" dirty="0" smtClean="0"/>
              <a:t> поэт истолковывает как воплощенные средствами живописи символы.</a:t>
            </a:r>
            <a:endParaRPr lang="ru-RU" dirty="0"/>
          </a:p>
        </p:txBody>
      </p:sp>
      <p:pic>
        <p:nvPicPr>
          <p:cNvPr id="5122" name="Picture 2" descr="C:\Users\Рита\Desktop\7505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8" y="1428737"/>
            <a:ext cx="3187299" cy="452596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357952" y="6143651"/>
            <a:ext cx="1362131" cy="446258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ru-RU" sz="2300" dirty="0" smtClean="0"/>
              <a:t>А.А.Блок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«Сирин и Алконост. Песнь радости и печали».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614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основу картины «Сирин и Алконост. Песнь радости и печали» художник положил древнерусскую легенду. На ней запечатлены птицы Сирин и Алконост с человеческими ликами; их пение настолько очаровывает, что услышавший его забывает обо всем на свете. Эта картина воспринимается как многозначный образ.</a:t>
            </a:r>
            <a:endParaRPr lang="ru-RU" dirty="0"/>
          </a:p>
        </p:txBody>
      </p:sp>
      <p:pic>
        <p:nvPicPr>
          <p:cNvPr id="4098" name="Picture 2" descr="C:\Users\Рита\Desktop\vasnecov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2"/>
            <a:ext cx="4500595" cy="39290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8" y="5715021"/>
            <a:ext cx="4572000" cy="800201"/>
          </a:xfrm>
          <a:prstGeom prst="rect">
            <a:avLst/>
          </a:prstGeom>
        </p:spPr>
        <p:txBody>
          <a:bodyPr lIns="91422" tIns="45711" rIns="91422" bIns="45711">
            <a:spAutoFit/>
          </a:bodyPr>
          <a:lstStyle/>
          <a:p>
            <a:pPr algn="ctr"/>
            <a:r>
              <a:rPr lang="ru-RU" sz="2300" dirty="0" smtClean="0"/>
              <a:t>В.М.Васнецов«Сирин и Алконост. Песнь радости и печали». 1896 г.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«Сирин и Алконост. Песнь радости и печали».</a:t>
            </a:r>
            <a:endParaRPr lang="ru-RU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Густых кудрей откинув волны,                  </a:t>
            </a:r>
          </a:p>
          <a:p>
            <a:pPr>
              <a:buNone/>
            </a:pPr>
            <a:r>
              <a:rPr lang="ru-RU" sz="1900" dirty="0" smtClean="0"/>
              <a:t>Закинув голову назад,                               </a:t>
            </a:r>
          </a:p>
          <a:p>
            <a:pPr>
              <a:buNone/>
            </a:pPr>
            <a:r>
              <a:rPr lang="ru-RU" sz="1900" dirty="0" smtClean="0"/>
              <a:t>Бросает Сирин счастья полный,                                    </a:t>
            </a:r>
          </a:p>
          <a:p>
            <a:pPr>
              <a:buNone/>
            </a:pPr>
            <a:r>
              <a:rPr lang="ru-RU" sz="1900" dirty="0" smtClean="0"/>
              <a:t>Блаженств нездешних полный взгляд.      </a:t>
            </a:r>
          </a:p>
          <a:p>
            <a:pPr>
              <a:buNone/>
            </a:pPr>
            <a:r>
              <a:rPr lang="ru-RU" sz="1900" dirty="0" smtClean="0"/>
              <a:t>И, затаив в груди дыханье,                            </a:t>
            </a:r>
          </a:p>
          <a:p>
            <a:pPr>
              <a:buNone/>
            </a:pPr>
            <a:r>
              <a:rPr lang="ru-RU" sz="1900" dirty="0" smtClean="0"/>
              <a:t>Перистый стан лучам открыв,                     </a:t>
            </a:r>
          </a:p>
          <a:p>
            <a:pPr>
              <a:buNone/>
            </a:pPr>
            <a:r>
              <a:rPr lang="ru-RU" sz="1900" dirty="0" smtClean="0"/>
              <a:t>Вдыхает все благоуханье,                              </a:t>
            </a:r>
          </a:p>
          <a:p>
            <a:pPr>
              <a:buNone/>
            </a:pPr>
            <a:r>
              <a:rPr lang="ru-RU" sz="1900" dirty="0" smtClean="0"/>
              <a:t>Весны неведомый пролив…                        </a:t>
            </a:r>
          </a:p>
          <a:p>
            <a:pPr>
              <a:buNone/>
            </a:pPr>
            <a:r>
              <a:rPr lang="ru-RU" sz="1900" dirty="0" smtClean="0"/>
              <a:t>И нега мощного усилья                                   </a:t>
            </a:r>
          </a:p>
          <a:p>
            <a:pPr>
              <a:buNone/>
            </a:pPr>
            <a:r>
              <a:rPr lang="ru-RU" sz="1900" dirty="0" smtClean="0"/>
              <a:t>Слезой туманит блеск очей…                        </a:t>
            </a:r>
          </a:p>
          <a:p>
            <a:pPr>
              <a:buNone/>
            </a:pPr>
            <a:r>
              <a:rPr lang="ru-RU" sz="1900" dirty="0" smtClean="0"/>
              <a:t>Вот, вот, сейчас распустит крылья                </a:t>
            </a:r>
          </a:p>
          <a:p>
            <a:pPr>
              <a:buNone/>
            </a:pPr>
            <a:r>
              <a:rPr lang="ru-RU" sz="1900" dirty="0" smtClean="0"/>
              <a:t>И улетит в снопах лучей!                               </a:t>
            </a:r>
            <a:endParaRPr lang="ru-RU" sz="2100" dirty="0"/>
          </a:p>
        </p:txBody>
      </p:sp>
      <p:pic>
        <p:nvPicPr>
          <p:cNvPr id="6146" name="Picture 2" descr="C:\Users\Рита\Desktop\alkonost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428737"/>
            <a:ext cx="3929090" cy="45720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9058" y="6072206"/>
            <a:ext cx="521494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Фрагмент картины В.М. Васнецова «Сирин и Алконост. Песнь радости и печали».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«Сирин и Алконост. Песнь радости и печали».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2" y="1857364"/>
            <a:ext cx="4257676" cy="47149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700" dirty="0" smtClean="0"/>
              <a:t>Другая – вся печалью мощной </a:t>
            </a:r>
          </a:p>
          <a:p>
            <a:pPr>
              <a:buNone/>
            </a:pPr>
            <a:r>
              <a:rPr lang="ru-RU" sz="2700" dirty="0" smtClean="0"/>
              <a:t>Истощена, изнурена…</a:t>
            </a:r>
          </a:p>
          <a:p>
            <a:pPr>
              <a:buNone/>
            </a:pPr>
            <a:r>
              <a:rPr lang="ru-RU" sz="2700" dirty="0" smtClean="0"/>
              <a:t> Тоской вседневной и всенощной                 </a:t>
            </a:r>
          </a:p>
          <a:p>
            <a:pPr>
              <a:buNone/>
            </a:pPr>
            <a:r>
              <a:rPr lang="ru-RU" sz="2700" dirty="0" smtClean="0"/>
              <a:t> Вся грудь высокая полна…</a:t>
            </a:r>
          </a:p>
          <a:p>
            <a:pPr>
              <a:buNone/>
            </a:pPr>
            <a:r>
              <a:rPr lang="ru-RU" sz="2700" dirty="0" smtClean="0"/>
              <a:t> Напев звучит глубоким стоном,</a:t>
            </a:r>
          </a:p>
          <a:p>
            <a:pPr>
              <a:buNone/>
            </a:pPr>
            <a:r>
              <a:rPr lang="ru-RU" sz="2700" dirty="0" smtClean="0"/>
              <a:t>В груди рыданье залегло,</a:t>
            </a:r>
          </a:p>
          <a:p>
            <a:pPr>
              <a:buNone/>
            </a:pPr>
            <a:r>
              <a:rPr lang="ru-RU" sz="2700" dirty="0" smtClean="0"/>
              <a:t>И над ее ветвистым троном Нависло черное крыло…</a:t>
            </a:r>
          </a:p>
          <a:p>
            <a:pPr>
              <a:buNone/>
            </a:pPr>
            <a:r>
              <a:rPr lang="ru-RU" sz="2700" dirty="0" smtClean="0"/>
              <a:t>  Вдали багровые зарницы,</a:t>
            </a:r>
          </a:p>
          <a:p>
            <a:pPr>
              <a:buNone/>
            </a:pPr>
            <a:r>
              <a:rPr lang="ru-RU" sz="2700" dirty="0" smtClean="0"/>
              <a:t> Небес померкла бирюза…</a:t>
            </a:r>
          </a:p>
          <a:p>
            <a:pPr>
              <a:buNone/>
            </a:pPr>
            <a:r>
              <a:rPr lang="ru-RU" sz="2700" dirty="0" smtClean="0"/>
              <a:t> И с окровавленной ресницы</a:t>
            </a:r>
          </a:p>
          <a:p>
            <a:pPr>
              <a:buNone/>
            </a:pPr>
            <a:r>
              <a:rPr lang="ru-RU" sz="2700" dirty="0" smtClean="0"/>
              <a:t> Катится тяжкая слеза…</a:t>
            </a:r>
          </a:p>
          <a:p>
            <a:pPr>
              <a:buNone/>
            </a:pPr>
            <a:r>
              <a:rPr lang="ru-RU" sz="2700" dirty="0" smtClean="0"/>
              <a:t>А.А.Блок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Рита\Desktop\siri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929090" cy="4429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6072206"/>
            <a:ext cx="457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Фрагмент картины В.М. Васнецова «Сирин и Алконост. Песнь радости и печали».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«</a:t>
            </a:r>
            <a:r>
              <a:rPr lang="ru-RU" dirty="0" err="1" smtClean="0">
                <a:latin typeface="+mn-lt"/>
              </a:rPr>
              <a:t>Гамаюн</a:t>
            </a:r>
            <a:r>
              <a:rPr lang="ru-RU" dirty="0" smtClean="0">
                <a:latin typeface="+mn-lt"/>
              </a:rPr>
              <a:t>, птица вещая»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 картине В.М.Васнецова «</a:t>
            </a:r>
            <a:r>
              <a:rPr lang="ru-RU" dirty="0" err="1" smtClean="0"/>
              <a:t>Гамаюн</a:t>
            </a:r>
            <a:r>
              <a:rPr lang="ru-RU" dirty="0" smtClean="0"/>
              <a:t>, птица вещая» изображена сказочная райская птица-вещунья с человеческим ликом. </a:t>
            </a:r>
          </a:p>
          <a:p>
            <a:pPr marL="0" indent="0">
              <a:buNone/>
            </a:pPr>
            <a:r>
              <a:rPr lang="ru-RU" dirty="0" smtClean="0"/>
              <a:t>А.А Блок посвятил ей следующие строки:</a:t>
            </a:r>
          </a:p>
          <a:p>
            <a:pPr>
              <a:buNone/>
            </a:pPr>
            <a:r>
              <a:rPr lang="ru-RU" dirty="0" smtClean="0"/>
              <a:t>Предвечным ужасом объят,</a:t>
            </a:r>
          </a:p>
          <a:p>
            <a:pPr>
              <a:buNone/>
            </a:pPr>
            <a:r>
              <a:rPr lang="ru-RU" dirty="0" smtClean="0"/>
              <a:t>Прекрасный лик горит любовью,</a:t>
            </a:r>
          </a:p>
          <a:p>
            <a:pPr>
              <a:buNone/>
            </a:pPr>
            <a:r>
              <a:rPr lang="ru-RU" dirty="0" smtClean="0"/>
              <a:t>Но вещей правдою звучат</a:t>
            </a:r>
          </a:p>
          <a:p>
            <a:pPr>
              <a:buNone/>
            </a:pPr>
            <a:r>
              <a:rPr lang="ru-RU" dirty="0" smtClean="0"/>
              <a:t>Уста, запёкшиеся кровью!..</a:t>
            </a:r>
            <a:endParaRPr lang="ru-RU" dirty="0"/>
          </a:p>
        </p:txBody>
      </p:sp>
      <p:pic>
        <p:nvPicPr>
          <p:cNvPr id="1027" name="Picture 3" descr="C:\Users\Рита\Downloads\загруженное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85860"/>
            <a:ext cx="4000528" cy="47149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6072206"/>
            <a:ext cx="36433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В.М. Васнецов «</a:t>
            </a:r>
            <a:r>
              <a:rPr lang="ru-RU" dirty="0" err="1" smtClean="0"/>
              <a:t>Гамаюн</a:t>
            </a:r>
            <a:r>
              <a:rPr lang="ru-RU" dirty="0" smtClean="0"/>
              <a:t>, птица вещая» 1895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3286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>
                <a:latin typeface="+mn-lt"/>
              </a:rPr>
              <a:t>Стихотворения Блока о </a:t>
            </a:r>
            <a:r>
              <a:rPr lang="ru-RU" sz="3100" dirty="0" err="1" smtClean="0">
                <a:latin typeface="+mn-lt"/>
              </a:rPr>
              <a:t>Гамаюне</a:t>
            </a:r>
            <a:r>
              <a:rPr lang="ru-RU" sz="3100" dirty="0" smtClean="0">
                <a:latin typeface="+mn-lt"/>
              </a:rPr>
              <a:t>, </a:t>
            </a:r>
            <a:r>
              <a:rPr lang="ru-RU" sz="3100" dirty="0" err="1" smtClean="0">
                <a:latin typeface="+mn-lt"/>
              </a:rPr>
              <a:t>о</a:t>
            </a:r>
            <a:r>
              <a:rPr lang="ru-RU" sz="3100" dirty="0" smtClean="0">
                <a:latin typeface="+mn-lt"/>
              </a:rPr>
              <a:t> Сирине и Алконосте стоят особняком в творчестве поэта. Это  первые шаги А.А.Блока к символизму. Через два года поэт покажется перед публикой и из многих десятков уже написанных произведений прочитает именно стихи, вдохновленные полотнами В.М.Васнецова</a:t>
            </a:r>
            <a:endParaRPr lang="ru-RU" sz="3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Литература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Е.Н.Колокольцев « Развитие речи. 10-11 класс»,  «Дрофа» Москва, 2005.</a:t>
            </a:r>
          </a:p>
          <a:p>
            <a:r>
              <a:rPr lang="ru-RU" dirty="0" smtClean="0"/>
              <a:t>2. В.В. </a:t>
            </a:r>
            <a:r>
              <a:rPr lang="ru-RU" dirty="0" err="1" smtClean="0"/>
              <a:t>Агеносов</a:t>
            </a:r>
            <a:r>
              <a:rPr lang="ru-RU" dirty="0" smtClean="0"/>
              <a:t> «Русская литература ХХ века. 11 класс», «Дрофа» Москва, 2009.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+mn-lt"/>
              </a:rPr>
              <a:t>План</a:t>
            </a:r>
            <a:endParaRPr lang="ru-RU" sz="8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253" indent="-514253">
              <a:buAutoNum type="arabicPeriod"/>
            </a:pPr>
            <a:r>
              <a:rPr lang="ru-RU" dirty="0" smtClean="0"/>
              <a:t>Символизм как направление в искусстве.</a:t>
            </a:r>
          </a:p>
          <a:p>
            <a:pPr marL="514253" indent="-514253">
              <a:buAutoNum type="arabicPeriod"/>
            </a:pPr>
            <a:r>
              <a:rPr lang="ru-RU" dirty="0" smtClean="0"/>
              <a:t>Творчество Арнольда </a:t>
            </a:r>
            <a:r>
              <a:rPr lang="ru-RU" dirty="0" err="1" smtClean="0"/>
              <a:t>Бёклина</a:t>
            </a:r>
            <a:r>
              <a:rPr lang="ru-RU" dirty="0" smtClean="0"/>
              <a:t>.</a:t>
            </a:r>
          </a:p>
          <a:p>
            <a:pPr marL="514253" indent="-514253">
              <a:buAutoNum type="arabicPeriod"/>
            </a:pPr>
            <a:r>
              <a:rPr lang="ru-RU" dirty="0" smtClean="0"/>
              <a:t>Картина «Остров мертвых» Арнольда </a:t>
            </a:r>
            <a:r>
              <a:rPr lang="ru-RU" dirty="0" err="1" smtClean="0"/>
              <a:t>Бёклина</a:t>
            </a:r>
            <a:r>
              <a:rPr lang="ru-RU" dirty="0" smtClean="0"/>
              <a:t>.</a:t>
            </a:r>
          </a:p>
          <a:p>
            <a:pPr marL="514253" indent="-514253">
              <a:buAutoNum type="arabicPeriod"/>
            </a:pPr>
            <a:r>
              <a:rPr lang="ru-RU" dirty="0" smtClean="0"/>
              <a:t>Символизм в творчестве В.М.Васнецова.</a:t>
            </a:r>
          </a:p>
          <a:p>
            <a:pPr marL="514253" indent="-514253">
              <a:buAutoNum type="arabicPeriod"/>
            </a:pPr>
            <a:r>
              <a:rPr lang="ru-RU" dirty="0" smtClean="0"/>
              <a:t>А. Блок о картинах Васнецова.</a:t>
            </a:r>
          </a:p>
          <a:p>
            <a:pPr marL="514253" indent="-514253">
              <a:buAutoNum type="arabicPeriod"/>
            </a:pPr>
            <a:r>
              <a:rPr lang="ru-RU" dirty="0" smtClean="0"/>
              <a:t>«Сирин и Алконост. Песнь радости и печали».</a:t>
            </a:r>
          </a:p>
          <a:p>
            <a:pPr marL="514253" indent="-514253">
              <a:buAutoNum type="arabicPeriod"/>
            </a:pPr>
            <a:r>
              <a:rPr lang="ru-RU" dirty="0" smtClean="0"/>
              <a:t>Картина В.М.Васнецова «</a:t>
            </a:r>
            <a:r>
              <a:rPr lang="ru-RU" dirty="0" err="1" smtClean="0"/>
              <a:t>Гамаюн</a:t>
            </a:r>
            <a:r>
              <a:rPr lang="ru-RU" dirty="0" smtClean="0"/>
              <a:t>, птица вещая».</a:t>
            </a:r>
          </a:p>
          <a:p>
            <a:pPr marL="514253" indent="-514253">
              <a:buAutoNum type="arabicPeriod"/>
            </a:pPr>
            <a:r>
              <a:rPr lang="ru-RU" dirty="0" smtClean="0"/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Символизм как направление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в искусстве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 smtClean="0"/>
              <a:t>Символизм – направление в искусстве, получившее распространение в Европе и Америке в конце </a:t>
            </a:r>
            <a:r>
              <a:rPr lang="en-US" sz="2300" dirty="0" smtClean="0"/>
              <a:t>XIX</a:t>
            </a:r>
            <a:r>
              <a:rPr lang="ru-RU" sz="2300" dirty="0" smtClean="0"/>
              <a:t> - начале</a:t>
            </a:r>
            <a:r>
              <a:rPr lang="en-US" sz="2300" dirty="0" smtClean="0"/>
              <a:t> XX</a:t>
            </a:r>
            <a:r>
              <a:rPr lang="ru-RU" sz="2300" dirty="0"/>
              <a:t> </a:t>
            </a:r>
            <a:r>
              <a:rPr lang="ru-RU" sz="2300" dirty="0" smtClean="0"/>
              <a:t>века. Основоположником символизма стал французский поэт Шарль </a:t>
            </a:r>
            <a:r>
              <a:rPr lang="ru-RU" sz="2300" dirty="0" err="1" smtClean="0"/>
              <a:t>Бодлер</a:t>
            </a:r>
            <a:r>
              <a:rPr lang="ru-RU" sz="2300" dirty="0" smtClean="0"/>
              <a:t>. В статьях об изобразительном искусстве «Эстетические достопримечательности» он подчеркивал, что изобразительные средства в живописи – краски, линии, светотень – наделяются самостоятельными значениями и получают значение символов, в которых отражается душа художника. Художник, по </a:t>
            </a:r>
            <a:r>
              <a:rPr lang="ru-RU" sz="2300" dirty="0" err="1" smtClean="0"/>
              <a:t>Бодлеру</a:t>
            </a:r>
            <a:r>
              <a:rPr lang="ru-RU" sz="2300" dirty="0" smtClean="0"/>
              <a:t>, переосмысливает видимое и сочиняет новую реальность, создает образ-символ, который в аллегорической форме передает скрытый смысл художественного произведения.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857752" cy="452596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		Символизм – первое и самое крупное из модернистских течений, возникшее в России. Начало теоретическому самоопределению русского символизма было положено Д.С. Мережковским, который в 1892 году выступил с лекцией «О причинах упадка и о новых течениях современной русской литературы».</a:t>
            </a:r>
            <a:endParaRPr lang="ru-RU" sz="2400" dirty="0"/>
          </a:p>
        </p:txBody>
      </p:sp>
      <p:pic>
        <p:nvPicPr>
          <p:cNvPr id="1026" name="Picture 2" descr="Картинки по запросу мережковск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071546"/>
            <a:ext cx="3746474" cy="43516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43570" y="5500702"/>
            <a:ext cx="2787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Д.С. Мережковский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85728"/>
            <a:ext cx="8115328" cy="16144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		Творчество в понимании символистов – подсознательно-интуитивное созерцание тайных смыслов, доступное лишь художнику-творцу.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5286388"/>
            <a:ext cx="8329642" cy="83977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		По словам крупнейшего среди символистов теоретика </a:t>
            </a:r>
            <a:r>
              <a:rPr lang="ru-RU" sz="2400" dirty="0" err="1" smtClean="0"/>
              <a:t>Вяч</a:t>
            </a:r>
            <a:r>
              <a:rPr lang="ru-RU" sz="2400" dirty="0" smtClean="0"/>
              <a:t>. Иванова, поэзия есть «тайнопись неизреченного»</a:t>
            </a:r>
            <a:endParaRPr lang="ru-RU" sz="2400" dirty="0"/>
          </a:p>
        </p:txBody>
      </p:sp>
      <p:pic>
        <p:nvPicPr>
          <p:cNvPr id="13314" name="Picture 2" descr="Картинки по запросу вяч иванов символ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71612"/>
            <a:ext cx="2857500" cy="381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5000636"/>
            <a:ext cx="1459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 smtClean="0"/>
              <a:t>В. И. Иванов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43306" y="1785926"/>
            <a:ext cx="5000660" cy="20002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		«Символ только тогда истинный символ, когда он неисчерпаем в своем значении». </a:t>
            </a:r>
            <a:r>
              <a:rPr lang="ru-RU" sz="2400" dirty="0" err="1" smtClean="0"/>
              <a:t>Вяч</a:t>
            </a:r>
            <a:r>
              <a:rPr lang="ru-RU" sz="2400" dirty="0" smtClean="0"/>
              <a:t>. Иванов</a:t>
            </a:r>
          </a:p>
          <a:p>
            <a:pPr algn="just">
              <a:buNone/>
            </a:pPr>
            <a:r>
              <a:rPr lang="ru-RU" sz="2400" dirty="0" smtClean="0"/>
              <a:t>		«Символ – окно в бесконечность». Ф. Сологуб</a:t>
            </a:r>
            <a:endParaRPr lang="ru-RU" sz="2400" dirty="0"/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62606"/>
            <a:ext cx="3071802" cy="26846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800" dirty="0" smtClean="0"/>
              <a:t>	</a:t>
            </a:r>
            <a:r>
              <a:rPr lang="ru-RU" sz="2400" dirty="0" smtClean="0"/>
              <a:t>Символ – центральная эстетическая категория нового течения.</a:t>
            </a:r>
          </a:p>
          <a:p>
            <a:pPr algn="just">
              <a:buNone/>
            </a:pPr>
            <a:r>
              <a:rPr lang="ru-RU" sz="2400" dirty="0" smtClean="0"/>
              <a:t>	Символ многозначен: он содержит в себе перспективу безграничного развертывания смыслов.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18034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 smtClean="0"/>
              <a:t>	Символизм не ограничивался чисто литературными задачами; он стремился стать не только универсальным мировоззрением, но даже формой жизненного поведения и, как верили его сторонники, способом творческой перестройки мироздания. </a:t>
            </a:r>
          </a:p>
          <a:p>
            <a:pPr algn="just">
              <a:buNone/>
            </a:pPr>
            <a:r>
              <a:rPr lang="ru-RU" sz="2400" dirty="0" smtClean="0"/>
              <a:t>		Символистский универсализм проявился и во всеохватности творческих поисков художников.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Творчество Арнольда </a:t>
            </a:r>
            <a:r>
              <a:rPr lang="ru-RU" dirty="0" err="1" smtClean="0"/>
              <a:t>Бёклина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857232"/>
            <a:ext cx="4572032" cy="50006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Большое воздействие на формирование нового </a:t>
            </a:r>
            <a:r>
              <a:rPr lang="ru-RU" sz="2400" dirty="0" err="1" smtClean="0"/>
              <a:t>художе</a:t>
            </a:r>
            <a:r>
              <a:rPr lang="ru-RU" sz="2400" dirty="0" smtClean="0"/>
              <a:t> </a:t>
            </a:r>
            <a:r>
              <a:rPr lang="ru-RU" sz="2400" dirty="0" err="1" smtClean="0"/>
              <a:t>ственного</a:t>
            </a:r>
            <a:r>
              <a:rPr lang="ru-RU" sz="2400" dirty="0" smtClean="0"/>
              <a:t> направления в искус </a:t>
            </a:r>
            <a:r>
              <a:rPr lang="ru-RU" sz="2400" dirty="0" err="1" smtClean="0"/>
              <a:t>стве</a:t>
            </a:r>
            <a:r>
              <a:rPr lang="ru-RU" sz="2400" dirty="0" smtClean="0"/>
              <a:t> оказал патриарх живо </a:t>
            </a:r>
            <a:r>
              <a:rPr lang="ru-RU" sz="2400" dirty="0" err="1" smtClean="0"/>
              <a:t>писного</a:t>
            </a:r>
            <a:r>
              <a:rPr lang="ru-RU" sz="2400" dirty="0" smtClean="0"/>
              <a:t> символизма Арнольд </a:t>
            </a:r>
            <a:r>
              <a:rPr lang="ru-RU" sz="2400" dirty="0" err="1" smtClean="0"/>
              <a:t>Бёклин</a:t>
            </a:r>
            <a:r>
              <a:rPr lang="ru-RU" sz="2400" dirty="0" smtClean="0"/>
              <a:t>.(1827 – 1901) Он родился в Швейцарии, но его творческая жизнь прошла в Германии, что позволяет говорить о </a:t>
            </a:r>
            <a:r>
              <a:rPr lang="ru-RU" sz="2400" dirty="0" err="1" smtClean="0"/>
              <a:t>Бёклине</a:t>
            </a:r>
            <a:r>
              <a:rPr lang="ru-RU" sz="2400" dirty="0" smtClean="0"/>
              <a:t> как о родоначальнике немецкого символизма. Творчество живо писца поражает странностями его необыкновенного </a:t>
            </a:r>
            <a:r>
              <a:rPr lang="ru-RU" sz="2400" dirty="0" err="1" smtClean="0"/>
              <a:t>вообра</a:t>
            </a:r>
            <a:r>
              <a:rPr lang="ru-RU" sz="2400" dirty="0" smtClean="0"/>
              <a:t> </a:t>
            </a:r>
            <a:r>
              <a:rPr lang="ru-RU" sz="2400" dirty="0" err="1" smtClean="0"/>
              <a:t>жения</a:t>
            </a:r>
            <a:r>
              <a:rPr lang="ru-RU" sz="2400" dirty="0" smtClean="0"/>
              <a:t> и поэтичностью его символизма.</a:t>
            </a:r>
            <a:endParaRPr lang="ru-RU" sz="2400" dirty="0"/>
          </a:p>
        </p:txBody>
      </p:sp>
      <p:pic>
        <p:nvPicPr>
          <p:cNvPr id="1026" name="Picture 2" descr="C:\Users\Рита\Desktop\photo7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2" y="1142985"/>
            <a:ext cx="3929091" cy="47149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14944" y="5929330"/>
            <a:ext cx="3424015" cy="87714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ru-RU" dirty="0" smtClean="0"/>
              <a:t>Арнольд </a:t>
            </a:r>
            <a:r>
              <a:rPr lang="ru-RU" dirty="0" err="1" smtClean="0"/>
              <a:t>Бёклин</a:t>
            </a:r>
            <a:endParaRPr lang="ru-RU" dirty="0" smtClean="0"/>
          </a:p>
          <a:p>
            <a:pPr algn="ctr"/>
            <a:r>
              <a:rPr lang="ru-RU" dirty="0" smtClean="0"/>
              <a:t>Автопортрет со скрипкой смерти. 1872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6"/>
            <a:ext cx="8229600" cy="8683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effectLst/>
                <a:latin typeface="+mn-lt"/>
              </a:rPr>
              <a:t>Картина «Остров мертвых» Арнольда </a:t>
            </a:r>
            <a:r>
              <a:rPr lang="ru-RU" sz="3600" dirty="0" err="1" smtClean="0">
                <a:effectLst/>
                <a:latin typeface="+mn-lt"/>
              </a:rPr>
              <a:t>Бёклина</a:t>
            </a:r>
            <a:r>
              <a:rPr lang="ru-RU" sz="3600" dirty="0" smtClean="0">
                <a:effectLst/>
                <a:latin typeface="+mn-lt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000504"/>
            <a:ext cx="9144000" cy="28574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000" dirty="0" smtClean="0"/>
              <a:t>Ошеломляющий успех имела его картина «Остров мертвых». Своему полотну сам художник дал подзаголовок – «Картина, с которой должны начинаться мечты».</a:t>
            </a:r>
          </a:p>
          <a:p>
            <a:pPr marL="0" indent="0" algn="just">
              <a:buNone/>
            </a:pPr>
            <a:r>
              <a:rPr lang="ru-RU" sz="2000" dirty="0" smtClean="0"/>
              <a:t>	На полотне изображен таинственный, мрачный остров. Среди неприступных скал и руин к небу поднимаются черные, траурные силуэты кипарисов. К острову неслышно подплывает лодка с белой фигурой, закутанной в саван.</a:t>
            </a:r>
          </a:p>
          <a:p>
            <a:pPr marL="0" indent="0" algn="just">
              <a:buNone/>
            </a:pPr>
            <a:r>
              <a:rPr lang="ru-RU" sz="2000" dirty="0" smtClean="0"/>
              <a:t>	Картина проникнута чувством одиночества, безнадежности, грусти.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050" name="Picture 2" descr="C:\Users\Рита\Desktop\31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097523"/>
            <a:ext cx="4786346" cy="2974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Символизм в творчестве В.М.Васнецова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7"/>
            <a:ext cx="4495800" cy="54292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Дань символизму в изобразительном искусстве отдал и русский художник В.М.Васнецов(1848 – 1926). В конце 70х г. 19 в. он обращается к сказочной и былинной тематике, к миру грёзы, мечты, веры. Вслед за «</a:t>
            </a:r>
            <a:r>
              <a:rPr lang="ru-RU" dirty="0" err="1" smtClean="0"/>
              <a:t>Аленушкой</a:t>
            </a:r>
            <a:r>
              <a:rPr lang="ru-RU" dirty="0" smtClean="0"/>
              <a:t>»(1886), «Витязем на распутье»(1882), он пишет картины «</a:t>
            </a:r>
            <a:r>
              <a:rPr lang="ru-RU" dirty="0" err="1" smtClean="0"/>
              <a:t>Гамаюн</a:t>
            </a:r>
            <a:r>
              <a:rPr lang="ru-RU" dirty="0" smtClean="0"/>
              <a:t>, птица вещая»(1895), «Сирин и Алконост. Песнь радости и печали»(1896).</a:t>
            </a:r>
            <a:endParaRPr lang="ru-RU" dirty="0"/>
          </a:p>
        </p:txBody>
      </p:sp>
      <p:pic>
        <p:nvPicPr>
          <p:cNvPr id="3074" name="Picture 2" descr="C:\Users\Рита\Desktop\nesterov_vasneco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5" y="1785926"/>
            <a:ext cx="3857653" cy="37862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8" y="5500706"/>
            <a:ext cx="4929223" cy="115414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ru-RU" sz="2300" dirty="0" smtClean="0"/>
              <a:t>В.М.Васнецов Портрет </a:t>
            </a:r>
          </a:p>
          <a:p>
            <a:r>
              <a:rPr lang="ru-RU" sz="2300" dirty="0" smtClean="0"/>
              <a:t>работы М.В.Нестерова</a:t>
            </a:r>
          </a:p>
          <a:p>
            <a:r>
              <a:rPr lang="ru-RU" sz="2300" dirty="0" smtClean="0"/>
              <a:t>1925г.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458</TotalTime>
  <Words>709</Words>
  <Application>Microsoft Office PowerPoint</Application>
  <PresentationFormat>Экран (4:3)</PresentationFormat>
  <Paragraphs>85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Презентация к уроку литературы в 11 классе</vt:lpstr>
      <vt:lpstr>План</vt:lpstr>
      <vt:lpstr>Символизм как направление в искусстве</vt:lpstr>
      <vt:lpstr>Слайд 4</vt:lpstr>
      <vt:lpstr>Слайд 5</vt:lpstr>
      <vt:lpstr>Слайд 6</vt:lpstr>
      <vt:lpstr> Творчество Арнольда Бёклина. </vt:lpstr>
      <vt:lpstr> Картина «Остров мертвых» Арнольда Бёклина. </vt:lpstr>
      <vt:lpstr> Символизм в творчестве В.М.Васнецова. </vt:lpstr>
      <vt:lpstr> А.Блок о картинах В.М.Васнецова. </vt:lpstr>
      <vt:lpstr> «Сирин и Алконост. Песнь радости и печали». </vt:lpstr>
      <vt:lpstr>«Сирин и Алконост. Песнь радости и печали».</vt:lpstr>
      <vt:lpstr>«Сирин и Алконост. Песнь радости и печали».</vt:lpstr>
      <vt:lpstr>«Гамаюн, птица вещая»</vt:lpstr>
      <vt:lpstr> Стихотворения Блока о Гамаюне, о Сирине и Алконосте стоят особняком в творчестве поэта. Это  первые шаги А.А.Блока к символизму. Через два года поэт покажется перед публикой и из многих десятков уже написанных произведений прочитает именно стихи, вдохновленные полотнами В.М.Васнецова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литературы в 11 классе</dc:title>
  <dc:creator>Рита</dc:creator>
  <cp:lastModifiedBy>USER</cp:lastModifiedBy>
  <cp:revision>64</cp:revision>
  <dcterms:created xsi:type="dcterms:W3CDTF">2012-07-14T16:04:50Z</dcterms:created>
  <dcterms:modified xsi:type="dcterms:W3CDTF">2017-08-27T16:12:16Z</dcterms:modified>
</cp:coreProperties>
</file>