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6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68" r:id="rId14"/>
    <p:sldId id="274" r:id="rId15"/>
    <p:sldId id="269" r:id="rId16"/>
    <p:sldId id="275" r:id="rId17"/>
    <p:sldId id="270" r:id="rId18"/>
    <p:sldId id="271" r:id="rId19"/>
    <p:sldId id="276" r:id="rId20"/>
    <p:sldId id="272" r:id="rId21"/>
    <p:sldId id="277" r:id="rId22"/>
    <p:sldId id="282" r:id="rId23"/>
    <p:sldId id="283" r:id="rId24"/>
    <p:sldId id="2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>
      <p:cViewPr varScale="1">
        <p:scale>
          <a:sx n="37" d="100"/>
          <a:sy n="37" d="100"/>
        </p:scale>
        <p:origin x="-10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A66D2-9611-4D29-ABB0-E906B32A98A8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EB319-A05A-4CDA-B1E9-A53689D2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921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EB319-A05A-4CDA-B1E9-A53689D2B60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7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www.uchportal.ru/publ/15-1-0-1098&amp;sa=D&amp;ust=1473607573680000&amp;usg=AFQjCNFDytmg3mg-u_TCzeUz3KLkyuG-O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772400" cy="23762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Проектная деятельность на уровне начального общего образования как средство повышения мотивации к обучению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941168"/>
            <a:ext cx="6400800" cy="122413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err="1" smtClean="0"/>
              <a:t>Валуйских</a:t>
            </a:r>
            <a:r>
              <a:rPr lang="ru-RU" sz="2400" dirty="0" smtClean="0"/>
              <a:t> Светлана Захаровна </a:t>
            </a:r>
          </a:p>
          <a:p>
            <a:r>
              <a:rPr lang="ru-RU" sz="2400" dirty="0" smtClean="0"/>
              <a:t>МОУ СОШ № 7 г. Алексеевка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0428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64096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При выполнении проекта используется рабочая тетрадь, в которой фиксируются все этапы работы над проектом</a:t>
            </a:r>
          </a:p>
          <a:p>
            <a:pPr algn="just"/>
            <a:r>
              <a:rPr lang="ru-RU" sz="2800" dirty="0"/>
              <a:t>Удачные находки во время работы над проектом желательно сделать достоянием всего класса, это может повысить интерес и привлечь к работе над проектом других </a:t>
            </a:r>
            <a:r>
              <a:rPr lang="ru-RU" sz="2800" dirty="0" smtClean="0"/>
              <a:t>ребят.</a:t>
            </a:r>
            <a:endParaRPr lang="ru-RU" sz="2800" dirty="0"/>
          </a:p>
          <a:p>
            <a:pPr algn="just"/>
            <a:r>
              <a:rPr lang="ru-RU" sz="2800" dirty="0"/>
              <a:t>Каждый проект должен быть доведен до успешного завершения, оставляя у ребенка ощущение гордости за полученный результат. После завершения работы над проектом детям нужно предоставить возможность рассказать о своей работе, показать то, что у них получилось, и услышать похвалу в свой адрес. Хорошо, если на представлении результатов проекта будут присутствовать не только другие дети, но и родители.</a:t>
            </a:r>
          </a:p>
          <a:p>
            <a:pPr algn="just"/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864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4916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Обеспечение заинтересованности детей в работе над проектом</a:t>
            </a:r>
            <a:r>
              <a:rPr lang="ru-RU" sz="2800" dirty="0"/>
              <a:t> </a:t>
            </a:r>
            <a:endParaRPr lang="ru-RU" sz="2800" dirty="0" smtClean="0"/>
          </a:p>
          <a:p>
            <a:pPr algn="ctr"/>
            <a:endParaRPr lang="ru-RU" sz="2800" dirty="0"/>
          </a:p>
          <a:p>
            <a:pPr algn="just"/>
            <a:r>
              <a:rPr lang="ru-RU" sz="2800" dirty="0"/>
              <a:t>Мотивация является незатухающим источником энергии для самостоятельной деятельности и творческой активности. Для этого нужно еще на старте педагогически грамотно сделать погружение в проект, заинтересовать проблемой, перспективой практической и социальной пользы. Если основополагающий вопрос проекта интересен учащимся, то и проект будет успешен. </a:t>
            </a:r>
          </a:p>
        </p:txBody>
      </p:sp>
    </p:spTree>
    <p:extLst>
      <p:ext uri="{BB962C8B-B14F-4D97-AF65-F5344CB8AC3E}">
        <p14:creationId xmlns:p14="http://schemas.microsoft.com/office/powerpoint/2010/main" val="74838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Проектная деятельность способствует формированию ключевых компетентностей учащихся, подготовки их к реальным условиям жизнедеятельности. Выводит процесс обучения и воспитания из стен школы в окружающий мир. </a:t>
            </a:r>
          </a:p>
          <a:p>
            <a:pPr algn="just"/>
            <a:r>
              <a:rPr lang="ru-RU" sz="2800" dirty="0"/>
              <a:t> </a:t>
            </a:r>
          </a:p>
          <a:p>
            <a:pPr algn="just"/>
            <a:r>
              <a:rPr lang="ru-RU" sz="2800" dirty="0" smtClean="0"/>
              <a:t>Сначала </a:t>
            </a:r>
            <a:r>
              <a:rPr lang="ru-RU" sz="2800" dirty="0"/>
              <a:t>младшие школьники выполняют краткосрочные проекты, рассчитанные на урок. Они позволяют ученикам не потерять мотивацию и интерес к работе. Постепенно организуются долгосрочные проекты.</a:t>
            </a:r>
          </a:p>
          <a:p>
            <a:pPr algn="just"/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33553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1296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Общие правила для педагогов – руководителей проектов</a:t>
            </a:r>
            <a:r>
              <a:rPr lang="ru-RU" sz="2800" dirty="0"/>
              <a:t> </a:t>
            </a:r>
          </a:p>
          <a:p>
            <a:r>
              <a:rPr lang="ru-RU" sz="2800" dirty="0" smtClean="0"/>
              <a:t>• Старайтесь </a:t>
            </a:r>
            <a:r>
              <a:rPr lang="ru-RU" sz="2800" dirty="0"/>
              <a:t>подходить ко всему творчески, боритесь с банальными решениями.</a:t>
            </a:r>
          </a:p>
          <a:p>
            <a:r>
              <a:rPr lang="ru-RU" sz="2800" dirty="0"/>
              <a:t>• </a:t>
            </a:r>
            <a:r>
              <a:rPr lang="ru-RU" sz="2800" dirty="0" smtClean="0"/>
              <a:t>Ориентируйтесь </a:t>
            </a:r>
            <a:r>
              <a:rPr lang="ru-RU" sz="2800" dirty="0"/>
              <a:t>на процесс исследовательского поиска, а не только на результат.</a:t>
            </a:r>
          </a:p>
          <a:p>
            <a:r>
              <a:rPr lang="ru-RU" sz="2800" dirty="0"/>
              <a:t>• Стремитесь открыть и развить в каждом ребенке его индивидуальные наклонности и способности.</a:t>
            </a:r>
          </a:p>
          <a:p>
            <a:r>
              <a:rPr lang="ru-RU" sz="2800" dirty="0" smtClean="0"/>
              <a:t>• Старайтесь </a:t>
            </a:r>
            <a:r>
              <a:rPr lang="ru-RU" sz="2800" dirty="0"/>
              <a:t>меньше заниматься наставлениями, помогайте детям действовать независимо, </a:t>
            </a:r>
          </a:p>
          <a:p>
            <a:r>
              <a:rPr lang="ru-RU" sz="2800" dirty="0"/>
              <a:t>• Оценивая, помните – лучше десять раз похвалить ни за что, чем один раз ни за что критиковать.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8426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760" y="332656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• </a:t>
            </a:r>
            <a:r>
              <a:rPr lang="ru-RU" sz="2800" dirty="0" smtClean="0"/>
              <a:t>Помните </a:t>
            </a:r>
            <a:r>
              <a:rPr lang="ru-RU" sz="2800" dirty="0"/>
              <a:t>о главном педагогическом результате – не делайте за ученика то, что он может сделать самостоятельно.</a:t>
            </a:r>
          </a:p>
          <a:p>
            <a:r>
              <a:rPr lang="ru-RU" sz="2800" dirty="0"/>
              <a:t>• Не сдерживайте инициативы детей  Учите детей действовать независимо, приучайте их к навыкам оригинального решения проблем, самостоятельным поискам и анализу ситуаций.</a:t>
            </a:r>
          </a:p>
          <a:p>
            <a:r>
              <a:rPr lang="ru-RU" sz="2800" dirty="0"/>
              <a:t>•. Учите способности добывать информацию, а не проглатывать ее в готовом виде.</a:t>
            </a:r>
          </a:p>
          <a:p>
            <a:r>
              <a:rPr lang="ru-RU" sz="2800" dirty="0"/>
              <a:t>• Старайтесь обучать школьников умениям анализировать, синтезировать, классифицировать получаемую ими информацию.</a:t>
            </a:r>
          </a:p>
        </p:txBody>
      </p:sp>
    </p:spTree>
    <p:extLst>
      <p:ext uri="{BB962C8B-B14F-4D97-AF65-F5344CB8AC3E}">
        <p14:creationId xmlns:p14="http://schemas.microsoft.com/office/powerpoint/2010/main" val="2012649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960" y="404664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Каждый проект должен завершаться получением  какого-либо продукта: </a:t>
            </a:r>
            <a:r>
              <a:rPr lang="ru-RU" sz="2800" dirty="0" smtClean="0"/>
              <a:t>презентация, видеофильм</a:t>
            </a:r>
            <a:r>
              <a:rPr lang="ru-RU" sz="2800" dirty="0"/>
              <a:t>, альбом, газета, </a:t>
            </a:r>
            <a:r>
              <a:rPr lang="ru-RU" sz="2800" dirty="0" smtClean="0"/>
              <a:t>передвижная </a:t>
            </a:r>
            <a:r>
              <a:rPr lang="ru-RU" sz="2800" dirty="0"/>
              <a:t>выставка, генеалогическое древо, </a:t>
            </a:r>
            <a:r>
              <a:rPr lang="ru-RU" sz="2800" dirty="0" smtClean="0"/>
              <a:t>сбор лекарственных трав и т.д. 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b="1" dirty="0"/>
              <a:t>Вывод</a:t>
            </a:r>
            <a:r>
              <a:rPr lang="ru-RU" sz="2800" dirty="0"/>
              <a:t>: проектная деятельность способствует формированию ключевых компетентностей </a:t>
            </a:r>
            <a:r>
              <a:rPr lang="ru-RU" sz="2800" dirty="0" smtClean="0"/>
              <a:t>учащихся</a:t>
            </a:r>
            <a:r>
              <a:rPr lang="ru-RU" sz="2800" dirty="0"/>
              <a:t>, подготовки их к реальным условиям жизнедеятельности. Выводит процесс обучения и воспитания из стен школы в окружающий мир.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9831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772816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Девизом</a:t>
            </a:r>
            <a:r>
              <a:rPr lang="ru-RU" sz="2800" dirty="0" smtClean="0"/>
              <a:t> </a:t>
            </a:r>
            <a:r>
              <a:rPr lang="ru-RU" sz="2800" dirty="0"/>
              <a:t>этой деятельности могут служить слова выдающегося немецкого драматурга и философа Г.Э. Лессинга: </a:t>
            </a:r>
            <a:endParaRPr lang="ru-RU" sz="2800" dirty="0" smtClean="0"/>
          </a:p>
          <a:p>
            <a:pPr algn="just"/>
            <a:r>
              <a:rPr lang="ru-RU" sz="2800" b="1" dirty="0" smtClean="0"/>
              <a:t>«</a:t>
            </a:r>
            <a:r>
              <a:rPr lang="ru-RU" sz="2800" b="1" dirty="0"/>
              <a:t>Спорьте, заблуждайтесь, ошибайтесь, но ради бога, размышляйте, и хотя и криво, да сами».</a:t>
            </a:r>
          </a:p>
          <a:p>
            <a:pPr algn="just"/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90579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776" y="116632"/>
            <a:ext cx="856895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/>
              <a:t>Что же нам дает использование в работе проектных задач?</a:t>
            </a:r>
            <a:endParaRPr lang="ru-RU" sz="2400" dirty="0"/>
          </a:p>
          <a:p>
            <a:pPr marL="514350" indent="-514350">
              <a:buAutoNum type="arabicParenR"/>
            </a:pPr>
            <a:r>
              <a:rPr lang="ru-RU" sz="2800" dirty="0" smtClean="0"/>
              <a:t>Обычно </a:t>
            </a:r>
            <a:r>
              <a:rPr lang="ru-RU" sz="2800" dirty="0"/>
              <a:t>замкнутые дети в процессе работы становятся </a:t>
            </a:r>
            <a:r>
              <a:rPr lang="ru-RU" sz="2800" dirty="0" smtClean="0"/>
              <a:t>увереннее, раскрепощаются. </a:t>
            </a:r>
            <a:r>
              <a:rPr lang="ru-RU" sz="2800" dirty="0"/>
              <a:t>Работа в избранном направлении ведётся активно, что, несомненно, привлекает к участию в ней и родителей учащихся</a:t>
            </a:r>
            <a:r>
              <a:rPr lang="ru-RU" sz="2800" dirty="0" smtClean="0"/>
              <a:t>.</a:t>
            </a:r>
          </a:p>
          <a:p>
            <a:pPr marL="514350" indent="-514350">
              <a:buAutoNum type="arabicParenR"/>
            </a:pPr>
            <a:endParaRPr lang="ru-RU" sz="2800" dirty="0"/>
          </a:p>
          <a:p>
            <a:r>
              <a:rPr lang="ru-RU" sz="2800" dirty="0"/>
              <a:t>2) Дети работают увлеченно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3) Класс глубоко прорабатывает избранную тему, </a:t>
            </a:r>
            <a:r>
              <a:rPr lang="ru-RU" sz="2800" dirty="0" smtClean="0"/>
              <a:t>ребята  </a:t>
            </a:r>
            <a:r>
              <a:rPr lang="ru-RU" sz="2800" dirty="0"/>
              <a:t>учатся ценить труд других участников осуществления проекта, учатся продуктивно работать сами.</a:t>
            </a:r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 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278020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672" y="620688"/>
            <a:ext cx="8568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Успешность важна для каждого ребёнка. </a:t>
            </a:r>
            <a:endParaRPr lang="ru-RU" sz="2800" b="1" dirty="0" smtClean="0"/>
          </a:p>
          <a:p>
            <a:pPr algn="just"/>
            <a:r>
              <a:rPr lang="ru-RU" sz="2800" dirty="0" smtClean="0"/>
              <a:t>Надо </a:t>
            </a:r>
            <a:r>
              <a:rPr lang="ru-RU" sz="2800" dirty="0"/>
              <a:t>доказать и показать каждому, что его работа имеет значение и для группы, в которой он работал, и для всего класса, и для учителя и родителей. Дети учатся работать в команде, договариваться между собой, находить нестандартные решения, приобретают  навыки работы с различными источниками информации. Они стали проявлять инициативу, учатся мыслить творчески. Благодаря проектным работам, повысилась мотивация. </a:t>
            </a:r>
          </a:p>
        </p:txBody>
      </p:sp>
    </p:spTree>
    <p:extLst>
      <p:ext uri="{BB962C8B-B14F-4D97-AF65-F5344CB8AC3E}">
        <p14:creationId xmlns:p14="http://schemas.microsoft.com/office/powerpoint/2010/main" val="301305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880" y="1268760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Учебная деятельность не должна строиться исключительно по схеме проектного обучения. Но при обобщении, закреплении, повторении учебного материала, а главное, при обработке навыков и умений его практического применения, этот метод, по моему мнению, безусловно, принадлежит к числу наиболее эффективных.</a:t>
            </a:r>
          </a:p>
        </p:txBody>
      </p:sp>
    </p:spTree>
    <p:extLst>
      <p:ext uri="{BB962C8B-B14F-4D97-AF65-F5344CB8AC3E}">
        <p14:creationId xmlns:p14="http://schemas.microsoft.com/office/powerpoint/2010/main" val="2292410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88640"/>
            <a:ext cx="6696744" cy="597666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Образовательный стандарт нового поколения ставит перед начальным образованием новые цели. Теперь в начальной школе ребенка должны научить не только читать, считать и писать,  но и привить две группы новых умений.  Это универсальные учебные действия, составляющие основу умения учиться,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и второе -  формирование у детей мотивации к обучению. </a:t>
            </a:r>
          </a:p>
        </p:txBody>
      </p:sp>
    </p:spTree>
    <p:extLst>
      <p:ext uri="{BB962C8B-B14F-4D97-AF65-F5344CB8AC3E}">
        <p14:creationId xmlns:p14="http://schemas.microsoft.com/office/powerpoint/2010/main" val="262873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277" y="332656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Таким образом,  работа над проектом позволяет сделать следующие выводы:  </a:t>
            </a:r>
            <a:endParaRPr lang="ru-RU" sz="2800" b="1" dirty="0" smtClean="0"/>
          </a:p>
          <a:p>
            <a:pPr algn="just"/>
            <a:r>
              <a:rPr lang="ru-RU" sz="2800" b="1" dirty="0" smtClean="0"/>
              <a:t>                   </a:t>
            </a:r>
            <a:r>
              <a:rPr lang="ru-RU" sz="2800" dirty="0" smtClean="0"/>
              <a:t>                                                                                                             1. Благодаря </a:t>
            </a:r>
            <a:r>
              <a:rPr lang="ru-RU" sz="2800" dirty="0"/>
              <a:t>проекту </a:t>
            </a:r>
            <a:r>
              <a:rPr lang="ru-RU" sz="2800" b="1" dirty="0"/>
              <a:t>повышается самооценка</a:t>
            </a:r>
            <a:r>
              <a:rPr lang="ru-RU" sz="2800" dirty="0"/>
              <a:t> учащихся, обогащается их социальный и духовный опыт, ученики </a:t>
            </a:r>
            <a:r>
              <a:rPr lang="ru-RU" sz="2800" b="1" dirty="0"/>
              <a:t>приобщаются к творчеству</a:t>
            </a:r>
            <a:r>
              <a:rPr lang="ru-RU" sz="2800" dirty="0"/>
              <a:t>, развивая свою личность</a:t>
            </a:r>
            <a:r>
              <a:rPr lang="ru-RU" sz="2800" dirty="0" smtClean="0"/>
              <a:t>.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dirty="0"/>
              <a:t>2. </a:t>
            </a:r>
            <a:r>
              <a:rPr lang="ru-RU" sz="2800" dirty="0" smtClean="0"/>
              <a:t> Проектная </a:t>
            </a:r>
            <a:r>
              <a:rPr lang="ru-RU" sz="2800" dirty="0"/>
              <a:t>работа помогает решить проблему </a:t>
            </a:r>
            <a:r>
              <a:rPr lang="ru-RU" sz="2800" b="1" dirty="0"/>
              <a:t>мотивации</a:t>
            </a:r>
            <a:r>
              <a:rPr lang="ru-RU" sz="2800" dirty="0"/>
              <a:t>, формирует и совершенствует общую культуру общения и социального поведения в целом.</a:t>
            </a:r>
          </a:p>
        </p:txBody>
      </p:sp>
    </p:spTree>
    <p:extLst>
      <p:ext uri="{BB962C8B-B14F-4D97-AF65-F5344CB8AC3E}">
        <p14:creationId xmlns:p14="http://schemas.microsoft.com/office/powerpoint/2010/main" val="44228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825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Проекты 3 «А» класса МОУ  СОШ  № 7 </a:t>
            </a:r>
          </a:p>
          <a:p>
            <a:pPr algn="ctr"/>
            <a:r>
              <a:rPr lang="ru-RU" sz="2800" dirty="0" smtClean="0"/>
              <a:t>города Алексеевки</a:t>
            </a:r>
            <a:endParaRPr lang="ru-RU" sz="2800" dirty="0"/>
          </a:p>
        </p:txBody>
      </p:sp>
      <p:pic>
        <p:nvPicPr>
          <p:cNvPr id="1026" name="Picture 2" descr="C:\Users\User\Desktop\для семинара\20170322_141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7040220" cy="499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400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ля семинара\20170322_1329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684076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4269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ля семинара\20170322_1331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6602"/>
            <a:ext cx="7955592" cy="596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8607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424" y="1866632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Творческих успехов!</a:t>
            </a:r>
          </a:p>
          <a:p>
            <a:pPr algn="ctr"/>
            <a:endParaRPr lang="ru-RU" sz="4000" b="1" dirty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Спасибо за внимание!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546684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81484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Что же такое мотивация? От чего она </a:t>
            </a:r>
          </a:p>
          <a:p>
            <a:pPr algn="just"/>
            <a:r>
              <a:rPr lang="ru-RU" sz="2800" b="1" dirty="0"/>
              <a:t>зависит? Почему один ребенок учится с радостью, а другой - с безразличием? </a:t>
            </a:r>
            <a:endParaRPr lang="ru-RU" sz="2800" b="1" dirty="0" smtClean="0"/>
          </a:p>
          <a:p>
            <a:pPr algn="just"/>
            <a:endParaRPr lang="ru-RU" sz="2800" b="1" dirty="0"/>
          </a:p>
          <a:p>
            <a:pPr algn="just"/>
            <a:r>
              <a:rPr lang="ru-RU" sz="2800" b="1" dirty="0">
                <a:solidFill>
                  <a:srgbClr val="FF0000"/>
                </a:solidFill>
              </a:rPr>
              <a:t>Мотивация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- это внутренняя психологическая характеристика личности, </a:t>
            </a:r>
          </a:p>
          <a:p>
            <a:pPr algn="just"/>
            <a:r>
              <a:rPr lang="ru-RU" sz="2800" dirty="0"/>
              <a:t>которая находит выражение во внешних проявлениях, в отношении человека к </a:t>
            </a:r>
          </a:p>
          <a:p>
            <a:pPr algn="just"/>
            <a:r>
              <a:rPr lang="ru-RU" sz="2800" dirty="0"/>
              <a:t>окружающему миру, различным видам деятельности. </a:t>
            </a:r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r>
              <a:rPr lang="ru-RU" sz="2800" b="1" dirty="0" smtClean="0"/>
              <a:t>Деятельность </a:t>
            </a:r>
            <a:r>
              <a:rPr lang="ru-RU" sz="2800" b="1" dirty="0"/>
              <a:t>без мотива</a:t>
            </a:r>
            <a:r>
              <a:rPr lang="ru-RU" sz="2800" dirty="0"/>
              <a:t> </a:t>
            </a:r>
            <a:r>
              <a:rPr lang="ru-RU" sz="2800" dirty="0" smtClean="0"/>
              <a:t>или </a:t>
            </a:r>
            <a:r>
              <a:rPr lang="ru-RU" sz="2800" dirty="0"/>
              <a:t>со слабым мотивом либо не осуществляется вообще, либо оказывается </a:t>
            </a:r>
            <a:r>
              <a:rPr lang="ru-RU" sz="2800" dirty="0" smtClean="0"/>
              <a:t>крайне </a:t>
            </a:r>
            <a:r>
              <a:rPr lang="ru-RU" sz="2800" dirty="0"/>
              <a:t>неустойчивой. </a:t>
            </a:r>
          </a:p>
          <a:p>
            <a:pPr algn="just"/>
            <a:endParaRPr lang="ru-RU" sz="2800" b="1" u="sng" dirty="0" smtClean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61881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784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 Детство ребенка - не период подготовки к будущей жизни, а полноценная жизнь. Следовательно, образование должно базироваться не на тех знаниях, которые когда-нибудь в будущем ему пригодятся, а на том, что остро необходимо ребенку сегодня, на проблемах его реальной жизни</a:t>
            </a:r>
            <a:r>
              <a:rPr lang="ru-RU" sz="2800" b="1" dirty="0" smtClean="0"/>
              <a:t>.</a:t>
            </a:r>
            <a:r>
              <a:rPr lang="ru-RU" sz="2800" b="1" i="1" dirty="0" smtClean="0"/>
              <a:t>                                                                                                                       </a:t>
            </a:r>
            <a:endParaRPr lang="ru-RU" sz="2800" b="1" i="1" dirty="0"/>
          </a:p>
          <a:p>
            <a:pPr algn="just"/>
            <a:r>
              <a:rPr lang="ru-RU" sz="2800" b="1" i="1" dirty="0" smtClean="0"/>
              <a:t>                                               Джордж </a:t>
            </a:r>
            <a:r>
              <a:rPr lang="ru-RU" sz="2800" b="1" i="1" dirty="0" err="1" smtClean="0"/>
              <a:t>Дьюи</a:t>
            </a:r>
            <a:endParaRPr lang="ru-RU" sz="2800" dirty="0" smtClean="0"/>
          </a:p>
          <a:p>
            <a:pPr algn="just"/>
            <a:r>
              <a:rPr lang="ru-RU" sz="2800" dirty="0"/>
              <a:t>Проектная </a:t>
            </a:r>
            <a:r>
              <a:rPr lang="ru-RU" sz="2800" dirty="0" smtClean="0"/>
              <a:t>деятельность позволяет</a:t>
            </a:r>
            <a:r>
              <a:rPr lang="ru-RU" sz="2800" dirty="0"/>
              <a:t> </a:t>
            </a:r>
            <a:r>
              <a:rPr lang="ru-RU" sz="2800" dirty="0" smtClean="0"/>
              <a:t>ребятам</a:t>
            </a:r>
            <a:r>
              <a:rPr lang="ru-RU" sz="2800" dirty="0"/>
              <a:t> </a:t>
            </a:r>
            <a:endParaRPr lang="ru-RU" sz="2800" dirty="0" smtClean="0"/>
          </a:p>
          <a:p>
            <a:pPr algn="just"/>
            <a:r>
              <a:rPr lang="ru-RU" sz="2800" dirty="0" smtClean="0"/>
              <a:t>приобретать </a:t>
            </a:r>
            <a:r>
              <a:rPr lang="ru-RU" sz="2800" dirty="0"/>
              <a:t>знания, которые не достигались бы ими при традиционных методах обучения, помогает связать то новое, что узнают они, с чем–то знакомым и понятным из их реальной жизни. </a:t>
            </a:r>
          </a:p>
        </p:txBody>
      </p:sp>
    </p:spTree>
    <p:extLst>
      <p:ext uri="{BB962C8B-B14F-4D97-AF65-F5344CB8AC3E}">
        <p14:creationId xmlns:p14="http://schemas.microsoft.com/office/powerpoint/2010/main" val="56786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00043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Что такое проект для ученика? </a:t>
            </a:r>
            <a:r>
              <a:rPr lang="ru-RU" sz="2800" dirty="0"/>
              <a:t>Это возможность творчески раскрыться, проявить себя индивидуально или в коллективе. Проект – это деятельность, направленная на решение интересной проблемы, сформулированной самим учащимся</a:t>
            </a:r>
            <a:r>
              <a:rPr lang="ru-RU" sz="2800" dirty="0" smtClean="0"/>
              <a:t>.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b="1" dirty="0"/>
              <a:t>Что такое проект для учителя? </a:t>
            </a:r>
            <a:r>
              <a:rPr lang="ru-RU" sz="2800" dirty="0"/>
              <a:t>Проект – это дидактическое средство обучения, которое позволяет развивать умение проектирования. Проект даёт учащимся опыт поиска информации, практического применения самообучения, саморазвития, самореализации и самоанализа своей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32890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obiratelzvezd.ru/wp-content/uploads/2011/12/x_99f1241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848" y="1056085"/>
            <a:ext cx="8064896" cy="5436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7504" y="132755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/>
              <a:t>Я знаю, как создать ситуацию успеха для  </a:t>
            </a:r>
            <a:r>
              <a:rPr lang="ru-RU" b="1" i="1" dirty="0" smtClean="0"/>
              <a:t>учеников и как </a:t>
            </a:r>
            <a:r>
              <a:rPr lang="ru-RU" b="1" i="1" dirty="0"/>
              <a:t>добиться </a:t>
            </a:r>
            <a:r>
              <a:rPr lang="ru-RU" b="1" i="1" dirty="0" smtClean="0"/>
              <a:t>успеха.</a:t>
            </a:r>
          </a:p>
          <a:p>
            <a:pPr algn="just"/>
            <a:endParaRPr lang="ru-RU" b="1" i="1" dirty="0"/>
          </a:p>
          <a:p>
            <a:pPr algn="ctr"/>
            <a:r>
              <a:rPr lang="ru-RU" b="1" i="1" dirty="0" smtClean="0"/>
              <a:t> </a:t>
            </a:r>
            <a:r>
              <a:rPr lang="ru-RU" b="1" dirty="0" smtClean="0"/>
              <a:t>В </a:t>
            </a:r>
            <a:r>
              <a:rPr lang="ru-RU" b="1" dirty="0"/>
              <a:t>чем </a:t>
            </a:r>
            <a:r>
              <a:rPr lang="ru-RU" b="1" dirty="0" smtClean="0"/>
              <a:t>же секрет </a:t>
            </a:r>
            <a:r>
              <a:rPr lang="ru-RU" b="1" dirty="0"/>
              <a:t>успеха?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04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/>
              <a:t>Всякое знание остается мертвым, если в учащихся не развивается инициатива и самодеятельность:</a:t>
            </a:r>
            <a:r>
              <a:rPr lang="ru-RU" sz="2800" i="1" dirty="0"/>
              <a:t> </a:t>
            </a:r>
            <a:r>
              <a:rPr lang="ru-RU" sz="2800" b="1" i="1" dirty="0"/>
              <a:t>учащегося нужно приучать не только к мышлению, но и к хотению»                                                                               </a:t>
            </a:r>
            <a:r>
              <a:rPr lang="ru-RU" sz="2800" b="1" i="1" dirty="0" smtClean="0"/>
              <a:t>                </a:t>
            </a:r>
            <a:endParaRPr lang="ru-RU" sz="2800" b="1" i="1" dirty="0"/>
          </a:p>
          <a:p>
            <a:pPr algn="r"/>
            <a:r>
              <a:rPr lang="ru-RU" sz="2000" b="1" i="1" dirty="0" smtClean="0"/>
              <a:t>Н. А. Умов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464" y="2708920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Алгоритм проектной деятельности</a:t>
            </a:r>
            <a:endParaRPr lang="ru-RU" sz="2800" dirty="0"/>
          </a:p>
          <a:p>
            <a:pPr algn="ctr"/>
            <a:r>
              <a:rPr lang="ru-RU" sz="2800" b="1" u="sng" dirty="0"/>
              <a:t>1 </a:t>
            </a:r>
            <a:r>
              <a:rPr lang="ru-RU" sz="2800" b="1" u="sng" dirty="0" smtClean="0"/>
              <a:t>этап</a:t>
            </a:r>
            <a:r>
              <a:rPr lang="ru-RU" sz="2800" dirty="0"/>
              <a:t> </a:t>
            </a:r>
            <a:r>
              <a:rPr lang="ru-RU" sz="2800" b="1" dirty="0" smtClean="0"/>
              <a:t>Организационно-подготовительный</a:t>
            </a:r>
            <a:endParaRPr lang="ru-RU" sz="2800" dirty="0"/>
          </a:p>
          <a:p>
            <a:r>
              <a:rPr lang="ru-RU" sz="2800" dirty="0"/>
              <a:t>Поиск информации по теме проекта, постановка цели, определение потребности и формулировка задачи</a:t>
            </a:r>
          </a:p>
          <a:p>
            <a:pPr algn="ctr"/>
            <a:r>
              <a:rPr lang="ru-RU" sz="2800" b="1" u="sng" dirty="0"/>
              <a:t>2 </a:t>
            </a:r>
            <a:r>
              <a:rPr lang="ru-RU" sz="2800" b="1" u="sng" dirty="0" smtClean="0"/>
              <a:t>этап</a:t>
            </a:r>
            <a:r>
              <a:rPr lang="ru-RU" sz="2800" dirty="0"/>
              <a:t> </a:t>
            </a:r>
            <a:r>
              <a:rPr lang="ru-RU" sz="2800" b="1" dirty="0" smtClean="0"/>
              <a:t>Практический </a:t>
            </a:r>
            <a:endParaRPr lang="ru-RU" sz="2800" dirty="0"/>
          </a:p>
          <a:p>
            <a:r>
              <a:rPr lang="ru-RU" sz="2800" dirty="0"/>
              <a:t>Конструкторский, технологический, продуктивный</a:t>
            </a:r>
          </a:p>
          <a:p>
            <a:pPr algn="ctr"/>
            <a:r>
              <a:rPr lang="ru-RU" sz="2800" b="1" u="sng" dirty="0"/>
              <a:t>3 </a:t>
            </a:r>
            <a:r>
              <a:rPr lang="ru-RU" sz="2800" b="1" u="sng" dirty="0" smtClean="0"/>
              <a:t>этап</a:t>
            </a:r>
            <a:r>
              <a:rPr lang="ru-RU" sz="2800" dirty="0"/>
              <a:t> </a:t>
            </a:r>
            <a:r>
              <a:rPr lang="ru-RU" sz="2800" b="1" dirty="0" smtClean="0"/>
              <a:t>Заключительный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0849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144" y="188640"/>
            <a:ext cx="85689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Проектная деятельность младших школьников, будучи основной структурной единицей процесса обучения, способствует развитию </a:t>
            </a:r>
            <a:r>
              <a:rPr lang="ru-RU" sz="2800" dirty="0" err="1"/>
              <a:t>общеучебных</a:t>
            </a:r>
            <a:r>
              <a:rPr lang="ru-RU" sz="2800" dirty="0"/>
              <a:t> навыков. </a:t>
            </a:r>
          </a:p>
          <a:p>
            <a:pPr algn="just"/>
            <a:r>
              <a:rPr lang="ru-RU" sz="2800" b="1" dirty="0"/>
              <a:t>Первое – это социальные навыки. </a:t>
            </a:r>
            <a:r>
              <a:rPr lang="ru-RU" sz="2800" dirty="0"/>
              <a:t>Умение работать в группе, сотрудничать, умение принимать и выполнять определённую роль: быть лидером или исполнителем, умение выстраивать свои отношения с людьми, которые тебя окружают.</a:t>
            </a:r>
          </a:p>
          <a:p>
            <a:pPr algn="just"/>
            <a:r>
              <a:rPr lang="ru-RU" sz="2800" b="1" dirty="0"/>
              <a:t>Следующие навыки </a:t>
            </a:r>
            <a:r>
              <a:rPr lang="ru-RU" sz="2800" dirty="0"/>
              <a:t>– коммуникативные: учиться не только говорить, но и важно научиться умению слушать, принимать другое мнение и спокойно отстаивать своё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188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Навыки, которые формируются в ходе проектной деятельности – это и мыслительные навыки. Дети учатся анализировать, обобщать, сравнивать, классифицировать и т.д.</a:t>
            </a:r>
          </a:p>
          <a:p>
            <a:pPr algn="just"/>
            <a:r>
              <a:rPr lang="ru-RU" sz="2800" dirty="0"/>
              <a:t>Навыки, тесно связанные с мыслительными – это исследовательские навыки: учиться проводить исследование, уметь наблюдать, выявлять, соотносить.</a:t>
            </a:r>
          </a:p>
        </p:txBody>
      </p:sp>
    </p:spTree>
    <p:extLst>
      <p:ext uri="{BB962C8B-B14F-4D97-AF65-F5344CB8AC3E}">
        <p14:creationId xmlns:p14="http://schemas.microsoft.com/office/powerpoint/2010/main" val="295699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1129</Words>
  <Application>Microsoft Office PowerPoint</Application>
  <PresentationFormat>Экран (4:3)</PresentationFormat>
  <Paragraphs>84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Проектная деятельность на уровне начального общего образования как средство повышения мотивации к обучению</vt:lpstr>
      <vt:lpstr>Образовательный стандарт нового поколения ставит перед начальным образованием новые цели. Теперь в начальной школе ребенка должны научить не только читать, считать и писать,  но и привить две группы новых умений.  Это универсальные учебные действия, составляющие основу умения учиться, и второе -  формирование у детей мотивации к обучению.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на уровне начального общего образования как средство повышения мотивации к обучению</dc:title>
  <dc:creator>User</dc:creator>
  <cp:lastModifiedBy>User</cp:lastModifiedBy>
  <cp:revision>21</cp:revision>
  <dcterms:created xsi:type="dcterms:W3CDTF">2017-01-03T19:40:44Z</dcterms:created>
  <dcterms:modified xsi:type="dcterms:W3CDTF">2017-08-27T12:37:28Z</dcterms:modified>
</cp:coreProperties>
</file>