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86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BB5B5-7220-4EF8-8E49-A23687ED6CF0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5C7FE-81DD-4FA1-BD58-55CB3B009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5C7FE-81DD-4FA1-BD58-55CB3B009DB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0D4BF-D13B-4C21-898F-9268596EFBB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AB52F-392C-4750-B68B-1756F6266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«СОХРАНИТЬ  ПРИРОДУ – СОХРАНИТЬ  ЖИЗНЬ»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DSC05010.JPG"/>
          <p:cNvPicPr>
            <a:picLocks noChangeAspect="1"/>
          </p:cNvPicPr>
          <p:nvPr/>
        </p:nvPicPr>
        <p:blipFill>
          <a:blip r:embed="rId4" cstate="print"/>
          <a:srcRect r="8929"/>
          <a:stretch>
            <a:fillRect/>
          </a:stretch>
        </p:blipFill>
        <p:spPr>
          <a:xfrm rot="5400000">
            <a:off x="584229" y="4901134"/>
            <a:ext cx="1474683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643446"/>
            <a:ext cx="3714776" cy="1714512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3600" b="1" i="1" kern="900" spc="-1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</a:p>
          <a:p>
            <a:pPr algn="l">
              <a:spcBef>
                <a:spcPts val="0"/>
              </a:spcBef>
            </a:pPr>
            <a:r>
              <a:rPr lang="ru-RU" sz="3600" b="1" i="1" kern="900" spc="-1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Воронов Андрей </a:t>
            </a:r>
          </a:p>
          <a:p>
            <a:pPr algn="l">
              <a:spcBef>
                <a:spcPts val="0"/>
              </a:spcBef>
            </a:pPr>
            <a:r>
              <a:rPr lang="ru-RU" sz="3600" b="1" i="1" kern="900" spc="-14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«а»  класс</a:t>
            </a:r>
            <a:endParaRPr lang="ru-RU" sz="3600" b="1" i="1" kern="900" spc="-14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358082" y="5786454"/>
            <a:ext cx="142876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900" cap="none" spc="-14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2017г</a:t>
            </a:r>
            <a:endParaRPr kumimoji="0" lang="ru-RU" sz="3600" b="1" i="1" u="none" strike="noStrike" kern="900" cap="none" spc="-14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38705" cy="6858000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71472" y="428604"/>
            <a:ext cx="8072494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Э</a:t>
            </a:r>
            <a:r>
              <a:rPr lang="ru-RU" sz="2400" b="1" dirty="0" smtClean="0">
                <a:solidFill>
                  <a:srgbClr val="000099"/>
                </a:solidFill>
              </a:rPr>
              <a:t>кология  -  это  связь человека с окружающей природой.</a:t>
            </a:r>
          </a:p>
          <a:p>
            <a:endParaRPr lang="ru-RU" sz="1600" b="1" dirty="0" smtClean="0">
              <a:solidFill>
                <a:srgbClr val="000099"/>
              </a:solidFill>
            </a:endParaRPr>
          </a:p>
          <a:p>
            <a:r>
              <a:rPr lang="ru-RU" sz="4000" b="1" smtClean="0">
                <a:solidFill>
                  <a:srgbClr val="000099"/>
                </a:solidFill>
              </a:rPr>
              <a:t>Ч</a:t>
            </a:r>
            <a:r>
              <a:rPr lang="ru-RU" sz="2400" b="1" smtClean="0">
                <a:solidFill>
                  <a:srgbClr val="000099"/>
                </a:solidFill>
              </a:rPr>
              <a:t>ем </a:t>
            </a:r>
            <a:r>
              <a:rPr lang="ru-RU" sz="2400" b="1" smtClean="0">
                <a:solidFill>
                  <a:srgbClr val="000099"/>
                </a:solidFill>
              </a:rPr>
              <a:t>бережней </a:t>
            </a:r>
            <a:r>
              <a:rPr lang="ru-RU" sz="2400" b="1" dirty="0" smtClean="0">
                <a:solidFill>
                  <a:srgbClr val="000099"/>
                </a:solidFill>
              </a:rPr>
              <a:t>человек относится к окружающей среде, тем лучше экология.</a:t>
            </a:r>
            <a:endParaRPr lang="ru-RU" sz="2400" b="1" i="1" dirty="0">
              <a:solidFill>
                <a:srgbClr val="000099"/>
              </a:solidFill>
            </a:endParaRPr>
          </a:p>
        </p:txBody>
      </p:sp>
      <p:pic>
        <p:nvPicPr>
          <p:cNvPr id="10" name="Рисунок 9" descr="i (4).jpg"/>
          <p:cNvPicPr>
            <a:picLocks noChangeAspect="1"/>
          </p:cNvPicPr>
          <p:nvPr/>
        </p:nvPicPr>
        <p:blipFill>
          <a:blip r:embed="rId3"/>
          <a:srcRect l="3077" t="13868" b="7549"/>
          <a:stretch>
            <a:fillRect/>
          </a:stretch>
        </p:blipFill>
        <p:spPr>
          <a:xfrm>
            <a:off x="1357290" y="2786058"/>
            <a:ext cx="6540779" cy="3529944"/>
          </a:xfrm>
          <a:prstGeom prst="rect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8705" cy="6858000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214290"/>
            <a:ext cx="5715040" cy="30003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</a:rPr>
              <a:t>«</a:t>
            </a:r>
            <a:r>
              <a:rPr lang="ru-RU" sz="4000" b="1" dirty="0" smtClean="0">
                <a:solidFill>
                  <a:srgbClr val="000099"/>
                </a:solidFill>
              </a:rPr>
              <a:t>К</a:t>
            </a:r>
            <a:r>
              <a:rPr lang="ru-RU" sz="2400" b="1" dirty="0" smtClean="0">
                <a:solidFill>
                  <a:srgbClr val="000099"/>
                </a:solidFill>
              </a:rPr>
              <a:t>аждый имеет право на благоприятную окружающую среду, достоверную информацию о ее состоянии и на возмещение ущерба, причиненного его здоровью или имуществу экологическим правонарушением</a:t>
            </a:r>
            <a:r>
              <a:rPr lang="ru-RU" sz="2000" b="1" dirty="0" smtClean="0">
                <a:solidFill>
                  <a:srgbClr val="000099"/>
                </a:solidFill>
              </a:rPr>
              <a:t>»</a:t>
            </a:r>
            <a:r>
              <a:rPr lang="ru-RU" sz="2400" b="1" dirty="0" smtClean="0">
                <a:solidFill>
                  <a:srgbClr val="000099"/>
                </a:solidFill>
              </a:rPr>
              <a:t>.</a:t>
            </a:r>
          </a:p>
          <a:p>
            <a:r>
              <a:rPr lang="ru-RU" sz="2000" b="1" i="1" dirty="0" smtClean="0">
                <a:solidFill>
                  <a:srgbClr val="000099"/>
                </a:solidFill>
              </a:rPr>
              <a:t>Статья 42 Конституции РФ.</a:t>
            </a:r>
            <a:endParaRPr lang="ru-RU" sz="2000" b="1" i="1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poYBAFYtUjyAb9a7AACdJEotSkw5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230" y="639171"/>
            <a:ext cx="1518422" cy="2432639"/>
          </a:xfrm>
          <a:prstGeom prst="rect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29058" y="3500438"/>
            <a:ext cx="4929222" cy="30003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b="1" dirty="0">
                <a:solidFill>
                  <a:srgbClr val="000099"/>
                </a:solidFill>
              </a:rPr>
              <a:t>П</a:t>
            </a:r>
            <a:r>
              <a:rPr lang="ru-RU" sz="2400" b="1" dirty="0">
                <a:solidFill>
                  <a:srgbClr val="000099"/>
                </a:solidFill>
              </a:rPr>
              <a:t>резидент России Владимир Путин подписал </a:t>
            </a:r>
            <a:r>
              <a:rPr lang="ru-RU" sz="2400" b="1" dirty="0" smtClean="0">
                <a:solidFill>
                  <a:srgbClr val="000099"/>
                </a:solidFill>
              </a:rPr>
              <a:t>указ о том, что </a:t>
            </a:r>
            <a:r>
              <a:rPr lang="ru-RU" sz="2400" b="1" dirty="0">
                <a:solidFill>
                  <a:srgbClr val="000099"/>
                </a:solidFill>
              </a:rPr>
              <a:t>2017 год в России объявлен годом экологии. </a:t>
            </a:r>
            <a:endParaRPr lang="ru-RU" sz="2400" b="1" dirty="0" smtClean="0">
              <a:solidFill>
                <a:srgbClr val="000099"/>
              </a:solidFill>
            </a:endParaRPr>
          </a:p>
          <a:p>
            <a:r>
              <a:rPr lang="ru-RU" sz="4000" b="1" dirty="0" smtClean="0">
                <a:solidFill>
                  <a:srgbClr val="000099"/>
                </a:solidFill>
              </a:rPr>
              <a:t>Ц</a:t>
            </a:r>
            <a:r>
              <a:rPr lang="ru-RU" sz="2400" b="1" dirty="0" smtClean="0">
                <a:solidFill>
                  <a:srgbClr val="000099"/>
                </a:solidFill>
              </a:rPr>
              <a:t>ель </a:t>
            </a:r>
            <a:r>
              <a:rPr lang="ru-RU" sz="2400" b="1" dirty="0">
                <a:solidFill>
                  <a:srgbClr val="000099"/>
                </a:solidFill>
              </a:rPr>
              <a:t>этого решения — привлечь внимание к </a:t>
            </a:r>
            <a:r>
              <a:rPr lang="ru-RU" sz="2400" b="1" dirty="0" smtClean="0">
                <a:solidFill>
                  <a:srgbClr val="000099"/>
                </a:solidFill>
              </a:rPr>
              <a:t>проблемам в</a:t>
            </a:r>
            <a:r>
              <a:rPr lang="ru-RU" sz="2400" b="1" dirty="0">
                <a:solidFill>
                  <a:srgbClr val="000099"/>
                </a:solidFill>
              </a:rPr>
              <a:t> экологической </a:t>
            </a:r>
            <a:r>
              <a:rPr lang="ru-RU" sz="2400" b="1" dirty="0" smtClean="0">
                <a:solidFill>
                  <a:srgbClr val="000099"/>
                </a:solidFill>
              </a:rPr>
              <a:t>сфере.</a:t>
            </a:r>
            <a:endParaRPr lang="ru-RU" sz="2400" b="1" dirty="0">
              <a:solidFill>
                <a:srgbClr val="000099"/>
              </a:solidFill>
            </a:endParaRPr>
          </a:p>
        </p:txBody>
      </p:sp>
      <p:pic>
        <p:nvPicPr>
          <p:cNvPr id="8" name="Рисунок 7" descr="год-экологии-2017-глобу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571876"/>
            <a:ext cx="2643206" cy="2643206"/>
          </a:xfrm>
          <a:prstGeom prst="rect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8705" cy="6858000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285728"/>
            <a:ext cx="8143932" cy="30003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С</a:t>
            </a:r>
            <a:r>
              <a:rPr lang="ru-RU" sz="2400" b="1" dirty="0" smtClean="0">
                <a:solidFill>
                  <a:srgbClr val="000099"/>
                </a:solidFill>
              </a:rPr>
              <a:t>егодня экологическая ситуация в мире критическая. 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К</a:t>
            </a:r>
            <a:r>
              <a:rPr lang="ru-RU" sz="2400" b="1" dirty="0" smtClean="0">
                <a:solidFill>
                  <a:srgbClr val="000099"/>
                </a:solidFill>
              </a:rPr>
              <a:t> сожалению, в данное время человек влияет на Землю очень негативно.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Л</a:t>
            </a:r>
            <a:r>
              <a:rPr lang="ru-RU" sz="2400" b="1" dirty="0" smtClean="0">
                <a:solidFill>
                  <a:srgbClr val="000099"/>
                </a:solidFill>
              </a:rPr>
              <a:t>юди загрязняют воздух, землю, реки, моря.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Е</a:t>
            </a:r>
            <a:r>
              <a:rPr lang="ru-RU" sz="2400" b="1" dirty="0" smtClean="0">
                <a:solidFill>
                  <a:srgbClr val="000099"/>
                </a:solidFill>
              </a:rPr>
              <a:t>сли так будет продолжаться – всё живое на Земле </a:t>
            </a:r>
          </a:p>
          <a:p>
            <a:r>
              <a:rPr lang="ru-RU" sz="2400" b="1" dirty="0" smtClean="0">
                <a:solidFill>
                  <a:srgbClr val="000099"/>
                </a:solidFill>
              </a:rPr>
              <a:t>может исчезнуть!</a:t>
            </a:r>
            <a:endParaRPr lang="ru-RU" sz="2400" b="1" i="1" dirty="0">
              <a:solidFill>
                <a:srgbClr val="000099"/>
              </a:solidFill>
            </a:endParaRPr>
          </a:p>
        </p:txBody>
      </p:sp>
      <p:pic>
        <p:nvPicPr>
          <p:cNvPr id="10" name="Рисунок 9" descr="5709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714752"/>
            <a:ext cx="5072098" cy="2637491"/>
          </a:xfrm>
          <a:prstGeom prst="rect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8705" cy="6858000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00100" y="0"/>
            <a:ext cx="7215238" cy="1928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 САМЫХ  ВАЖНЫХ ЭКОЛОГИЧЕСКИХ  ПРОБЛЕМ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00174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В</a:t>
            </a:r>
            <a:r>
              <a:rPr lang="ru-RU" sz="2400" b="1" dirty="0" smtClean="0">
                <a:solidFill>
                  <a:srgbClr val="000099"/>
                </a:solidFill>
              </a:rPr>
              <a:t>ырубка лесов - </a:t>
            </a:r>
            <a:r>
              <a:rPr lang="ru-RU" sz="2000" b="1" dirty="0" smtClean="0">
                <a:solidFill>
                  <a:srgbClr val="000099"/>
                </a:solidFill>
              </a:rPr>
              <a:t>за последние 200 лет площадь сократилась в 2 раза.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К</a:t>
            </a:r>
            <a:r>
              <a:rPr lang="ru-RU" sz="2400" b="1" dirty="0" smtClean="0">
                <a:solidFill>
                  <a:srgbClr val="000099"/>
                </a:solidFill>
              </a:rPr>
              <a:t>ризис водных ресурсов -</a:t>
            </a:r>
            <a:r>
              <a:rPr lang="ru-RU" sz="2000" b="1" dirty="0" smtClean="0">
                <a:solidFill>
                  <a:srgbClr val="000099"/>
                </a:solidFill>
              </a:rPr>
              <a:t>земной шар страдает от нехватки пресной воды.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В</a:t>
            </a:r>
            <a:r>
              <a:rPr lang="ru-RU" sz="2400" b="1" dirty="0" smtClean="0">
                <a:solidFill>
                  <a:srgbClr val="000099"/>
                </a:solidFill>
              </a:rPr>
              <a:t>ымирание животных – </a:t>
            </a:r>
            <a:r>
              <a:rPr lang="ru-RU" sz="2000" b="1" dirty="0" smtClean="0">
                <a:solidFill>
                  <a:srgbClr val="000099"/>
                </a:solidFill>
              </a:rPr>
              <a:t>редкие виды животных исчезают.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И</a:t>
            </a:r>
            <a:r>
              <a:rPr lang="ru-RU" sz="2400" b="1" dirty="0" smtClean="0">
                <a:solidFill>
                  <a:srgbClr val="000099"/>
                </a:solidFill>
              </a:rPr>
              <a:t>зменение климата -</a:t>
            </a:r>
            <a:r>
              <a:rPr lang="ru-RU" sz="2000" b="1" dirty="0" smtClean="0">
                <a:solidFill>
                  <a:srgbClr val="000099"/>
                </a:solidFill>
              </a:rPr>
              <a:t>глобальное потепление.</a:t>
            </a:r>
          </a:p>
          <a:p>
            <a:r>
              <a:rPr lang="ru-RU" sz="3600" b="1" dirty="0" smtClean="0">
                <a:solidFill>
                  <a:srgbClr val="000099"/>
                </a:solidFill>
              </a:rPr>
              <a:t>Н</a:t>
            </a:r>
            <a:r>
              <a:rPr lang="ru-RU" sz="2400" b="1" dirty="0" smtClean="0">
                <a:solidFill>
                  <a:srgbClr val="000099"/>
                </a:solidFill>
              </a:rPr>
              <a:t>еизвестные болезни, вирусы</a:t>
            </a:r>
            <a:r>
              <a:rPr lang="ru-RU" sz="2000" b="1" dirty="0" smtClean="0">
                <a:solidFill>
                  <a:srgbClr val="000099"/>
                </a:solidFill>
              </a:rPr>
              <a:t>.</a:t>
            </a:r>
          </a:p>
          <a:p>
            <a:endParaRPr lang="ru-RU" sz="2000" b="1" dirty="0">
              <a:solidFill>
                <a:srgbClr val="000099"/>
              </a:solidFill>
            </a:endParaRPr>
          </a:p>
        </p:txBody>
      </p:sp>
      <p:pic>
        <p:nvPicPr>
          <p:cNvPr id="6" name="Рисунок 5" descr="5713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613" y="1634682"/>
            <a:ext cx="3083841" cy="1722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570938.jpg"/>
          <p:cNvPicPr>
            <a:picLocks noChangeAspect="1"/>
          </p:cNvPicPr>
          <p:nvPr/>
        </p:nvPicPr>
        <p:blipFill>
          <a:blip r:embed="rId4"/>
          <a:srcRect t="21591" r="8349" b="4545"/>
          <a:stretch>
            <a:fillRect/>
          </a:stretch>
        </p:blipFill>
        <p:spPr>
          <a:xfrm>
            <a:off x="5420683" y="4857760"/>
            <a:ext cx="3223283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150206162734-9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56545" y="3286124"/>
            <a:ext cx="3164468" cy="1772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870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1571613"/>
            <a:ext cx="478634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Б</a:t>
            </a:r>
            <a:r>
              <a:rPr lang="ru-RU" sz="2400" b="1" dirty="0" smtClean="0">
                <a:solidFill>
                  <a:srgbClr val="000099"/>
                </a:solidFill>
              </a:rPr>
              <a:t>ытовые отходы -</a:t>
            </a:r>
            <a:r>
              <a:rPr lang="ru-RU" sz="2000" b="1" dirty="0" smtClean="0">
                <a:solidFill>
                  <a:srgbClr val="000099"/>
                </a:solidFill>
              </a:rPr>
              <a:t>Мусорный остров в океане около Калифорнии размером более штата Техас, он быстро растет.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А</a:t>
            </a:r>
            <a:r>
              <a:rPr lang="ru-RU" sz="2400" b="1" dirty="0" smtClean="0">
                <a:solidFill>
                  <a:srgbClr val="000099"/>
                </a:solidFill>
              </a:rPr>
              <a:t>томная энергетика - </a:t>
            </a:r>
            <a:r>
              <a:rPr lang="ru-RU" sz="2000" b="1" dirty="0" smtClean="0">
                <a:solidFill>
                  <a:srgbClr val="000099"/>
                </a:solidFill>
              </a:rPr>
              <a:t>трагедия в Чернобыле,..</a:t>
            </a:r>
          </a:p>
          <a:p>
            <a:r>
              <a:rPr lang="ru-RU" sz="3600" b="1" dirty="0" smtClean="0">
                <a:solidFill>
                  <a:srgbClr val="000099"/>
                </a:solidFill>
              </a:rPr>
              <a:t>З</a:t>
            </a:r>
            <a:r>
              <a:rPr lang="ru-RU" sz="2000" b="1" dirty="0" smtClean="0">
                <a:solidFill>
                  <a:srgbClr val="000099"/>
                </a:solidFill>
              </a:rPr>
              <a:t>аканчиваются запасы нефти и угля.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Х</a:t>
            </a:r>
            <a:r>
              <a:rPr lang="ru-RU" sz="2400" b="1" dirty="0" smtClean="0">
                <a:solidFill>
                  <a:srgbClr val="000099"/>
                </a:solidFill>
              </a:rPr>
              <a:t>имические красители и </a:t>
            </a:r>
            <a:r>
              <a:rPr lang="ru-RU" sz="2400" b="1" dirty="0" err="1" smtClean="0">
                <a:solidFill>
                  <a:srgbClr val="000099"/>
                </a:solidFill>
              </a:rPr>
              <a:t>ароматизаторы</a:t>
            </a:r>
            <a:r>
              <a:rPr lang="ru-RU" sz="2400" b="1" dirty="0" smtClean="0">
                <a:solidFill>
                  <a:srgbClr val="000099"/>
                </a:solidFill>
              </a:rPr>
              <a:t> в продуктах питания.</a:t>
            </a:r>
          </a:p>
          <a:p>
            <a:r>
              <a:rPr lang="ru-RU" sz="4000" b="1" dirty="0" smtClean="0">
                <a:solidFill>
                  <a:srgbClr val="000099"/>
                </a:solidFill>
              </a:rPr>
              <a:t>П</a:t>
            </a:r>
            <a:r>
              <a:rPr lang="ru-RU" sz="2400" b="1" dirty="0" smtClean="0">
                <a:solidFill>
                  <a:srgbClr val="000099"/>
                </a:solidFill>
              </a:rPr>
              <a:t>еренаселение – </a:t>
            </a:r>
            <a:r>
              <a:rPr lang="ru-RU" sz="2000" b="1" dirty="0" smtClean="0">
                <a:solidFill>
                  <a:srgbClr val="000099"/>
                </a:solidFill>
              </a:rPr>
              <a:t>Китай является самой густонаселенной страной.</a:t>
            </a:r>
          </a:p>
          <a:p>
            <a:endParaRPr lang="ru-RU" sz="2400" b="1" dirty="0" smtClean="0">
              <a:solidFill>
                <a:srgbClr val="000099"/>
              </a:solidFill>
            </a:endParaRPr>
          </a:p>
          <a:p>
            <a:endParaRPr lang="ru-RU" sz="2400" b="1" dirty="0">
              <a:solidFill>
                <a:srgbClr val="000099"/>
              </a:solidFill>
            </a:endParaRPr>
          </a:p>
        </p:txBody>
      </p:sp>
      <p:pic>
        <p:nvPicPr>
          <p:cNvPr id="10" name="Рисунок 9" descr="5709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214686"/>
            <a:ext cx="2741378" cy="1819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1526e0e660720422db58ed1b1ff3336a.jpg"/>
          <p:cNvPicPr>
            <a:picLocks noChangeAspect="1"/>
          </p:cNvPicPr>
          <p:nvPr/>
        </p:nvPicPr>
        <p:blipFill>
          <a:blip r:embed="rId4"/>
          <a:srcRect t="16783"/>
          <a:stretch>
            <a:fillRect/>
          </a:stretch>
        </p:blipFill>
        <p:spPr>
          <a:xfrm>
            <a:off x="5286380" y="1785926"/>
            <a:ext cx="287193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4786322"/>
            <a:ext cx="2857520" cy="178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00100" y="0"/>
            <a:ext cx="7215238" cy="1928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 САМЫХ  ВАЖНЫХ ЭКОЛОГИЧЕСКИХ  ПРОБЛЕМ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870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</a:rPr>
              <a:t>Ч</a:t>
            </a:r>
            <a:r>
              <a:rPr lang="ru-RU" sz="2400" b="1" dirty="0" smtClean="0">
                <a:solidFill>
                  <a:srgbClr val="000099"/>
                </a:solidFill>
              </a:rPr>
              <a:t>тобы сохранить природу каждый должен начать с себя! </a:t>
            </a:r>
            <a:r>
              <a:rPr lang="ru-RU" sz="4000" b="1" dirty="0" smtClean="0">
                <a:solidFill>
                  <a:srgbClr val="000099"/>
                </a:solidFill>
              </a:rPr>
              <a:t>В</a:t>
            </a:r>
            <a:r>
              <a:rPr lang="ru-RU" sz="2400" b="1" dirty="0" smtClean="0">
                <a:solidFill>
                  <a:srgbClr val="000099"/>
                </a:solidFill>
              </a:rPr>
              <a:t>сегда на природе убирайте за собой мусор, участвуйте в озеленении города, не мойте автомобили в реках,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</a:rPr>
              <a:t>не занимайтесь браконьерством и т.д.</a:t>
            </a:r>
          </a:p>
          <a:p>
            <a:pPr algn="ctr"/>
            <a:r>
              <a:rPr lang="ru-RU" sz="4000" b="1" dirty="0" smtClean="0">
                <a:solidFill>
                  <a:srgbClr val="000099"/>
                </a:solidFill>
              </a:rPr>
              <a:t>Е</a:t>
            </a:r>
            <a:r>
              <a:rPr lang="ru-RU" sz="2400" b="1" dirty="0" smtClean="0">
                <a:solidFill>
                  <a:srgbClr val="000099"/>
                </a:solidFill>
              </a:rPr>
              <a:t>сли каждый будет соблюдать эти простые правила,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</a:rPr>
              <a:t>наша планета, страна, город будет гораздо чище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</a:rPr>
              <a:t>и жить будет лучше!</a:t>
            </a:r>
          </a:p>
          <a:p>
            <a:pPr algn="ctr"/>
            <a:endParaRPr lang="ru-RU" sz="2400" b="1" dirty="0">
              <a:solidFill>
                <a:srgbClr val="000099"/>
              </a:solidFill>
            </a:endParaRPr>
          </a:p>
        </p:txBody>
      </p:sp>
      <p:pic>
        <p:nvPicPr>
          <p:cNvPr id="8" name="Рисунок 7" descr="magic-mus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3714752"/>
            <a:ext cx="5822813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870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природу!</a:t>
            </a:r>
            <a:endParaRPr lang="ru-RU" sz="6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1214422"/>
            <a:ext cx="3429024" cy="5429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Смотрю </a:t>
            </a:r>
            <a:r>
              <a:rPr lang="ru-RU" b="1" dirty="0">
                <a:solidFill>
                  <a:srgbClr val="000099"/>
                </a:solidFill>
              </a:rPr>
              <a:t>на глобус – шар земной,</a:t>
            </a:r>
          </a:p>
          <a:p>
            <a:r>
              <a:rPr lang="ru-RU" b="1" dirty="0">
                <a:solidFill>
                  <a:srgbClr val="000099"/>
                </a:solidFill>
              </a:rPr>
              <a:t>И вдруг вздохнул он как живой.</a:t>
            </a:r>
          </a:p>
          <a:p>
            <a:r>
              <a:rPr lang="ru-RU" b="1" dirty="0">
                <a:solidFill>
                  <a:srgbClr val="000099"/>
                </a:solidFill>
              </a:rPr>
              <a:t>И шепчут мне материки:</a:t>
            </a:r>
          </a:p>
          <a:p>
            <a:r>
              <a:rPr lang="ru-RU" b="1" dirty="0">
                <a:solidFill>
                  <a:srgbClr val="000099"/>
                </a:solidFill>
              </a:rPr>
              <a:t>«Ты береги нас, береги!»</a:t>
            </a:r>
          </a:p>
          <a:p>
            <a:r>
              <a:rPr lang="ru-RU" b="1" dirty="0">
                <a:solidFill>
                  <a:srgbClr val="000099"/>
                </a:solidFill>
              </a:rPr>
              <a:t>Грустит глубокая река,</a:t>
            </a:r>
          </a:p>
          <a:p>
            <a:r>
              <a:rPr lang="ru-RU" b="1" dirty="0">
                <a:solidFill>
                  <a:srgbClr val="000099"/>
                </a:solidFill>
              </a:rPr>
              <a:t>Свои теряя берега.</a:t>
            </a:r>
          </a:p>
          <a:p>
            <a:r>
              <a:rPr lang="ru-RU" b="1" dirty="0">
                <a:solidFill>
                  <a:srgbClr val="000099"/>
                </a:solidFill>
              </a:rPr>
              <a:t>И слышу голос я реки:</a:t>
            </a:r>
          </a:p>
          <a:p>
            <a:r>
              <a:rPr lang="ru-RU" b="1" dirty="0">
                <a:solidFill>
                  <a:srgbClr val="000099"/>
                </a:solidFill>
              </a:rPr>
              <a:t>«Ты береги нас, береги!»</a:t>
            </a:r>
          </a:p>
          <a:p>
            <a:r>
              <a:rPr lang="ru-RU" b="1" dirty="0">
                <a:solidFill>
                  <a:srgbClr val="000099"/>
                </a:solidFill>
              </a:rPr>
              <a:t>Остановил олень свой бег:</a:t>
            </a:r>
          </a:p>
          <a:p>
            <a:r>
              <a:rPr lang="ru-RU" b="1" dirty="0">
                <a:solidFill>
                  <a:srgbClr val="000099"/>
                </a:solidFill>
              </a:rPr>
              <a:t>«Будь человеком, человек.</a:t>
            </a:r>
          </a:p>
          <a:p>
            <a:r>
              <a:rPr lang="ru-RU" b="1" dirty="0">
                <a:solidFill>
                  <a:srgbClr val="000099"/>
                </a:solidFill>
              </a:rPr>
              <a:t>В тебя мы верим – не солги,</a:t>
            </a:r>
          </a:p>
          <a:p>
            <a:r>
              <a:rPr lang="ru-RU" b="1" dirty="0">
                <a:solidFill>
                  <a:srgbClr val="000099"/>
                </a:solidFill>
              </a:rPr>
              <a:t>«Ты береги нас, береги!»</a:t>
            </a:r>
          </a:p>
          <a:p>
            <a:r>
              <a:rPr lang="ru-RU" b="1" dirty="0">
                <a:solidFill>
                  <a:srgbClr val="000099"/>
                </a:solidFill>
              </a:rPr>
              <a:t>Смотрю на глобус – шар земной,</a:t>
            </a:r>
          </a:p>
          <a:p>
            <a:r>
              <a:rPr lang="ru-RU" b="1" dirty="0">
                <a:solidFill>
                  <a:srgbClr val="000099"/>
                </a:solidFill>
              </a:rPr>
              <a:t>Такой прекрасный и родной,</a:t>
            </a:r>
          </a:p>
          <a:p>
            <a:r>
              <a:rPr lang="ru-RU" b="1" dirty="0">
                <a:solidFill>
                  <a:srgbClr val="000099"/>
                </a:solidFill>
              </a:rPr>
              <a:t>И шепчут губы: «Не солгу,</a:t>
            </a:r>
          </a:p>
          <a:p>
            <a:r>
              <a:rPr lang="ru-RU" b="1" dirty="0">
                <a:solidFill>
                  <a:srgbClr val="000099"/>
                </a:solidFill>
              </a:rPr>
              <a:t>Я сберегу вас, сберегу</a:t>
            </a:r>
            <a:r>
              <a:rPr lang="ru-RU" b="1" dirty="0" smtClean="0">
                <a:solidFill>
                  <a:srgbClr val="000099"/>
                </a:solidFill>
              </a:rPr>
              <a:t>»!</a:t>
            </a:r>
          </a:p>
          <a:p>
            <a:pPr algn="r"/>
            <a:r>
              <a:rPr lang="ru-RU" b="1" i="1" dirty="0" smtClean="0">
                <a:solidFill>
                  <a:srgbClr val="000099"/>
                </a:solidFill>
              </a:rPr>
              <a:t>(</a:t>
            </a:r>
            <a:r>
              <a:rPr lang="ru-RU" b="1" i="1" dirty="0">
                <a:solidFill>
                  <a:srgbClr val="000099"/>
                </a:solidFill>
              </a:rPr>
              <a:t>Е. Шкловский</a:t>
            </a:r>
            <a:r>
              <a:rPr lang="ru-RU" b="1" i="1" dirty="0" smtClean="0">
                <a:solidFill>
                  <a:srgbClr val="000099"/>
                </a:solidFill>
              </a:rPr>
              <a:t>).</a:t>
            </a:r>
            <a:endParaRPr lang="ru-RU" b="1" i="1" dirty="0">
              <a:solidFill>
                <a:srgbClr val="000099"/>
              </a:solidFill>
            </a:endParaRPr>
          </a:p>
        </p:txBody>
      </p:sp>
      <p:pic>
        <p:nvPicPr>
          <p:cNvPr id="9" name="Рисунок 8" descr="1389009401_1388894798_1_resiz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65376" y="3933542"/>
            <a:ext cx="2685171" cy="2010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nature-flowers_002815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2087806"/>
            <a:ext cx="2797835" cy="1841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ag102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0974" y="4732580"/>
            <a:ext cx="2898213" cy="1818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 (2).jpg"/>
          <p:cNvPicPr>
            <a:picLocks noChangeAspect="1"/>
          </p:cNvPicPr>
          <p:nvPr/>
        </p:nvPicPr>
        <p:blipFill>
          <a:blip r:embed="rId6" cstate="print"/>
          <a:srcRect b="11497"/>
          <a:stretch>
            <a:fillRect/>
          </a:stretch>
        </p:blipFill>
        <p:spPr>
          <a:xfrm>
            <a:off x="6005292" y="1163974"/>
            <a:ext cx="2732001" cy="1770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9ed43ef2222325ef4efa83cca96ccc6d_RSZ_69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35859" y="2869428"/>
            <a:ext cx="2750983" cy="190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3870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ts val="4500"/>
              </a:lnSpc>
            </a:pPr>
            <a:r>
              <a:rPr lang="ru-RU" sz="5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 выбор – создать, спасти  и  сохранить!</a:t>
            </a:r>
            <a:endParaRPr lang="ru-RU" sz="5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28596" y="52863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2017 год объявлен в России- годом экологии</a:t>
            </a:r>
          </a:p>
        </p:txBody>
      </p:sp>
      <p:pic>
        <p:nvPicPr>
          <p:cNvPr id="16" name="Рисунок 15" descr="ekologiya_116102435_orig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249" y="2229707"/>
            <a:ext cx="3746140" cy="2327148"/>
          </a:xfrm>
          <a:prstGeom prst="rect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404</Words>
  <Application>Microsoft Office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«СОХРАНИТЬ  ПРИРОДУ – СОХРАНИТЬ  ЖИЗНЬ» </vt:lpstr>
      <vt:lpstr>Слайд 2</vt:lpstr>
      <vt:lpstr>Слайд 3</vt:lpstr>
      <vt:lpstr>Слайд 4</vt:lpstr>
      <vt:lpstr>Слайд 5</vt:lpstr>
      <vt:lpstr>Слайд 6</vt:lpstr>
      <vt:lpstr>Слайд 7</vt:lpstr>
      <vt:lpstr>Берегите природу!</vt:lpstr>
      <vt:lpstr>Мой  выбор – создать, спасти  и  сохранить!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56</cp:revision>
  <dcterms:created xsi:type="dcterms:W3CDTF">2017-03-13T13:29:25Z</dcterms:created>
  <dcterms:modified xsi:type="dcterms:W3CDTF">2017-03-28T10:54:39Z</dcterms:modified>
</cp:coreProperties>
</file>