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10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0DCA6-3353-4430-8DD5-BCF4752A0286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ADE43-8F84-4EA6-8EFD-62396223A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177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0DCA6-3353-4430-8DD5-BCF4752A0286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ADE43-8F84-4EA6-8EFD-62396223A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683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0DCA6-3353-4430-8DD5-BCF4752A0286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ADE43-8F84-4EA6-8EFD-62396223A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0629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0DCA6-3353-4430-8DD5-BCF4752A0286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ADE43-8F84-4EA6-8EFD-62396223A0D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601286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0DCA6-3353-4430-8DD5-BCF4752A0286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ADE43-8F84-4EA6-8EFD-62396223A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5055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0DCA6-3353-4430-8DD5-BCF4752A0286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ADE43-8F84-4EA6-8EFD-62396223A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7035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0DCA6-3353-4430-8DD5-BCF4752A0286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ADE43-8F84-4EA6-8EFD-62396223A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8861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0DCA6-3353-4430-8DD5-BCF4752A0286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ADE43-8F84-4EA6-8EFD-62396223A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5887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0DCA6-3353-4430-8DD5-BCF4752A0286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ADE43-8F84-4EA6-8EFD-62396223A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085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0DCA6-3353-4430-8DD5-BCF4752A0286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ADE43-8F84-4EA6-8EFD-62396223A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142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0DCA6-3353-4430-8DD5-BCF4752A0286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ADE43-8F84-4EA6-8EFD-62396223A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553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0DCA6-3353-4430-8DD5-BCF4752A0286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ADE43-8F84-4EA6-8EFD-62396223A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818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0DCA6-3353-4430-8DD5-BCF4752A0286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ADE43-8F84-4EA6-8EFD-62396223A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639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0DCA6-3353-4430-8DD5-BCF4752A0286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ADE43-8F84-4EA6-8EFD-62396223A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227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0DCA6-3353-4430-8DD5-BCF4752A0286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ADE43-8F84-4EA6-8EFD-62396223A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531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0DCA6-3353-4430-8DD5-BCF4752A0286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ADE43-8F84-4EA6-8EFD-62396223A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1989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0DCA6-3353-4430-8DD5-BCF4752A0286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ADE43-8F84-4EA6-8EFD-62396223A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566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A100DCA6-3353-4430-8DD5-BCF4752A0286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ADE43-8F84-4EA6-8EFD-62396223A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4222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>.</a:t>
            </a: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15363" name="Содержимое 3" descr="4670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4313" y="357188"/>
            <a:ext cx="8501062" cy="5768975"/>
          </a:xfrm>
        </p:spPr>
      </p:pic>
      <p:pic>
        <p:nvPicPr>
          <p:cNvPr id="4" name="Содержимое 3" descr="467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452718"/>
            <a:ext cx="8501062" cy="576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601628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Прямоугольник 1"/>
          <p:cNvSpPr>
            <a:spLocks noChangeArrowheads="1"/>
          </p:cNvSpPr>
          <p:nvPr/>
        </p:nvSpPr>
        <p:spPr bwMode="auto">
          <a:xfrm>
            <a:off x="428625" y="642938"/>
            <a:ext cx="8358188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3200">
                <a:latin typeface="Corbel" panose="020B0503020204020204" pitchFamily="34" charset="0"/>
              </a:rPr>
              <a:t>Отмечается: превышение показателей болезни эндокринной системы и нарушения обмена веществ, болезни крови и кроветворных органов, </a:t>
            </a:r>
          </a:p>
          <a:p>
            <a:pPr eaLnBrk="1" hangingPunct="1"/>
            <a:r>
              <a:rPr lang="ru-RU" sz="3200">
                <a:latin typeface="Corbel" panose="020B0503020204020204" pitchFamily="34" charset="0"/>
              </a:rPr>
              <a:t>врожденные аномалии </a:t>
            </a:r>
          </a:p>
          <a:p>
            <a:pPr eaLnBrk="1" hangingPunct="1"/>
            <a:r>
              <a:rPr lang="ru-RU" sz="3200">
                <a:latin typeface="Corbel" panose="020B0503020204020204" pitchFamily="34" charset="0"/>
              </a:rPr>
              <a:t>более чем в 4 раза; </a:t>
            </a:r>
          </a:p>
          <a:p>
            <a:pPr eaLnBrk="1" hangingPunct="1"/>
            <a:r>
              <a:rPr lang="ru-RU" sz="3200">
                <a:latin typeface="Corbel" panose="020B0503020204020204" pitchFamily="34" charset="0"/>
              </a:rPr>
              <a:t>психические расстройства </a:t>
            </a:r>
          </a:p>
          <a:p>
            <a:pPr eaLnBrk="1" hangingPunct="1"/>
            <a:r>
              <a:rPr lang="ru-RU" sz="3200">
                <a:latin typeface="Corbel" panose="020B0503020204020204" pitchFamily="34" charset="0"/>
              </a:rPr>
              <a:t>и болезни системы кровообращения </a:t>
            </a:r>
          </a:p>
          <a:p>
            <a:pPr eaLnBrk="1" hangingPunct="1"/>
            <a:r>
              <a:rPr lang="ru-RU" sz="3200">
                <a:latin typeface="Corbel" panose="020B0503020204020204" pitchFamily="34" charset="0"/>
              </a:rPr>
              <a:t>более чем в 2 раза. </a:t>
            </a:r>
          </a:p>
        </p:txBody>
      </p:sp>
    </p:spTree>
    <p:extLst>
      <p:ext uri="{BB962C8B-B14F-4D97-AF65-F5344CB8AC3E}">
        <p14:creationId xmlns:p14="http://schemas.microsoft.com/office/powerpoint/2010/main" val="1691474461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3671887" cy="320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9275" y="188913"/>
            <a:ext cx="3298825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8" y="2786063"/>
            <a:ext cx="2312987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25" y="2786063"/>
            <a:ext cx="2312988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8" name="Прямоугольник 5"/>
          <p:cNvSpPr>
            <a:spLocks noChangeArrowheads="1"/>
          </p:cNvSpPr>
          <p:nvPr/>
        </p:nvSpPr>
        <p:spPr bwMode="auto">
          <a:xfrm>
            <a:off x="285750" y="3500438"/>
            <a:ext cx="2428875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2400" b="1" i="1" dirty="0">
                <a:latin typeface="Corbel" panose="020B0503020204020204" pitchFamily="34" charset="0"/>
              </a:rPr>
              <a:t>Помним!</a:t>
            </a:r>
          </a:p>
          <a:p>
            <a:pPr eaLnBrk="1" hangingPunct="1"/>
            <a:r>
              <a:rPr lang="ru-RU" sz="2400" b="1" i="1" dirty="0">
                <a:latin typeface="Corbel" panose="020B0503020204020204" pitchFamily="34" charset="0"/>
              </a:rPr>
              <a:t>31 год назад произошла авария на Чернобыльской АЭС….</a:t>
            </a:r>
          </a:p>
        </p:txBody>
      </p:sp>
    </p:spTree>
    <p:extLst>
      <p:ext uri="{BB962C8B-B14F-4D97-AF65-F5344CB8AC3E}">
        <p14:creationId xmlns:p14="http://schemas.microsoft.com/office/powerpoint/2010/main" val="1388126013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0"/>
            <a:ext cx="7991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7619093"/>
      </p:ext>
    </p:extLst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6" lvl="0" indent="-342906" algn="ctr">
              <a:spcBef>
                <a:spcPts val="1000"/>
              </a:spcBef>
            </a:pPr>
            <a:r>
              <a:rPr lang="ru-RU" sz="32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М</a:t>
            </a:r>
            <a:r>
              <a:rPr lang="ru-RU" sz="32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ощная </a:t>
            </a:r>
            <a:r>
              <a:rPr lang="ru-RU" sz="32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техногенная катастрофа </a:t>
            </a:r>
            <a:br>
              <a:rPr lang="ru-RU" sz="32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32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на атомном объекте</a:t>
            </a:r>
            <a:endParaRPr lang="ru-RU" sz="32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1">
                    <a:lumMod val="85000"/>
                  </a:schemeClr>
                </a:solidFill>
                <a:latin typeface="Comic Sans MS" panose="030F0702030302020204" pitchFamily="66" charset="0"/>
              </a:rPr>
              <a:t>26 апреля 1986 года </a:t>
            </a:r>
            <a:r>
              <a:rPr lang="en-US" sz="2800" b="1" dirty="0">
                <a:solidFill>
                  <a:schemeClr val="tx1">
                    <a:lumMod val="85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en-US" sz="2800" b="1" dirty="0">
                <a:solidFill>
                  <a:schemeClr val="tx1">
                    <a:lumMod val="8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800" b="1" dirty="0">
                <a:solidFill>
                  <a:schemeClr val="tx1">
                    <a:lumMod val="85000"/>
                  </a:schemeClr>
                </a:solidFill>
                <a:latin typeface="Comic Sans MS" panose="030F0702030302020204" pitchFamily="66" charset="0"/>
              </a:rPr>
              <a:t>в 1 час 24 минуты </a:t>
            </a:r>
            <a:r>
              <a:rPr lang="en-US" sz="2800" b="1" dirty="0">
                <a:solidFill>
                  <a:schemeClr val="tx1">
                    <a:lumMod val="85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en-US" sz="2800" b="1" dirty="0">
                <a:solidFill>
                  <a:schemeClr val="tx1">
                    <a:lumMod val="8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800" b="1" dirty="0">
                <a:solidFill>
                  <a:schemeClr val="tx1">
                    <a:lumMod val="85000"/>
                  </a:schemeClr>
                </a:solidFill>
                <a:latin typeface="Comic Sans MS" panose="030F0702030302020204" pitchFamily="66" charset="0"/>
              </a:rPr>
              <a:t>на 4-ом энергоблоке Чернобыльской АЭС </a:t>
            </a:r>
            <a:r>
              <a:rPr lang="ru-RU" sz="2800" b="1" dirty="0" smtClean="0">
                <a:solidFill>
                  <a:schemeClr val="tx1">
                    <a:lumMod val="85000"/>
                  </a:schemeClr>
                </a:solidFill>
                <a:latin typeface="Comic Sans MS" panose="030F0702030302020204" pitchFamily="66" charset="0"/>
              </a:rPr>
              <a:t>прозвучали </a:t>
            </a:r>
            <a:r>
              <a:rPr lang="ru-RU" sz="2800" b="1" dirty="0">
                <a:solidFill>
                  <a:schemeClr val="tx1">
                    <a:lumMod val="85000"/>
                  </a:schemeClr>
                </a:solidFill>
                <a:latin typeface="Comic Sans MS" panose="030F0702030302020204" pitchFamily="66" charset="0"/>
              </a:rPr>
              <a:t>последовательно два взрыва, которые возвестили весь мир о свершившейся трагедии уходящего века. </a:t>
            </a:r>
            <a:endParaRPr lang="ru-RU" sz="2800" b="1" dirty="0">
              <a:solidFill>
                <a:schemeClr val="tx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800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11480" lvl="0" indent="-342900" defTabSz="914400">
              <a:spcBef>
                <a:spcPts val="700"/>
              </a:spcBef>
              <a:defRPr/>
            </a:pPr>
            <a:r>
              <a:rPr lang="ru-RU" sz="1600" b="1" dirty="0">
                <a:solidFill>
                  <a:prstClr val="white"/>
                </a:solidFill>
                <a:latin typeface="Times New Roman" pitchFamily="18" charset="0"/>
              </a:rPr>
              <a:t>Взрывы привели к полному разрушению реактора и его активной зоны, систем охлаждения, а также здания реакторного зала. </a:t>
            </a:r>
            <a:br>
              <a:rPr lang="ru-RU" sz="1600" b="1" dirty="0">
                <a:solidFill>
                  <a:prstClr val="white"/>
                </a:solidFill>
                <a:latin typeface="Times New Roman" pitchFamily="18" charset="0"/>
              </a:rPr>
            </a:br>
            <a:r>
              <a:rPr lang="ru-RU" sz="1600" b="1" dirty="0">
                <a:solidFill>
                  <a:prstClr val="white"/>
                </a:solidFill>
                <a:latin typeface="Times New Roman" pitchFamily="18" charset="0"/>
              </a:rPr>
              <a:t>На крышу машинного зала, на территорию вокруг АЭС были выброшены железобетонные и металлоконструкции, графитовые блоки и их куски.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10" y="1853248"/>
            <a:ext cx="7055380" cy="4348260"/>
          </a:xfrm>
        </p:spPr>
      </p:pic>
    </p:spTree>
    <p:extLst>
      <p:ext uri="{BB962C8B-B14F-4D97-AF65-F5344CB8AC3E}">
        <p14:creationId xmlns:p14="http://schemas.microsoft.com/office/powerpoint/2010/main" val="954945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11480" lvl="0" indent="-342900" defTabSz="914400">
              <a:spcBef>
                <a:spcPts val="700"/>
              </a:spcBef>
              <a:defRPr/>
            </a:pPr>
            <a:r>
              <a:rPr lang="ru-RU" sz="1800" dirty="0" smtClean="0">
                <a:solidFill>
                  <a:prstClr val="white"/>
                </a:solidFill>
                <a:latin typeface="Times New Roman" pitchFamily="18" charset="0"/>
              </a:rPr>
              <a:t>     Из </a:t>
            </a:r>
            <a:r>
              <a:rPr lang="ru-RU" sz="1800" dirty="0">
                <a:solidFill>
                  <a:prstClr val="white"/>
                </a:solidFill>
                <a:latin typeface="Times New Roman" pitchFamily="18" charset="0"/>
              </a:rPr>
              <a:t>жерла реактора поднимался, </a:t>
            </a:r>
            <a:br>
              <a:rPr lang="ru-RU" sz="1800" dirty="0">
                <a:solidFill>
                  <a:prstClr val="white"/>
                </a:solidFill>
                <a:latin typeface="Times New Roman" pitchFamily="18" charset="0"/>
              </a:rPr>
            </a:br>
            <a:r>
              <a:rPr lang="ru-RU" sz="1800" dirty="0">
                <a:solidFill>
                  <a:prstClr val="white"/>
                </a:solidFill>
                <a:latin typeface="Times New Roman" pitchFamily="18" charset="0"/>
              </a:rPr>
              <a:t>в несколько сотен метров высотой, столб продуктов горения, мощный поток газовой радиоактивности. </a:t>
            </a:r>
            <a:br>
              <a:rPr lang="ru-RU" sz="1800" dirty="0">
                <a:solidFill>
                  <a:prstClr val="white"/>
                </a:solidFill>
                <a:latin typeface="Times New Roman" pitchFamily="18" charset="0"/>
              </a:rPr>
            </a:br>
            <a:r>
              <a:rPr lang="ru-RU" sz="1800" dirty="0">
                <a:solidFill>
                  <a:prstClr val="white"/>
                </a:solidFill>
                <a:latin typeface="Times New Roman" pitchFamily="18" charset="0"/>
              </a:rPr>
              <a:t>Из </a:t>
            </a:r>
            <a:r>
              <a:rPr lang="ru-RU" sz="1800" dirty="0" smtClean="0">
                <a:solidFill>
                  <a:prstClr val="white"/>
                </a:solidFill>
                <a:latin typeface="Times New Roman" pitchFamily="18" charset="0"/>
              </a:rPr>
              <a:t>180 </a:t>
            </a:r>
            <a:r>
              <a:rPr lang="ru-RU" sz="1800" dirty="0">
                <a:solidFill>
                  <a:prstClr val="white"/>
                </a:solidFill>
                <a:latin typeface="Times New Roman" pitchFamily="18" charset="0"/>
              </a:rPr>
              <a:t>тонн ядерного топлива </a:t>
            </a:r>
            <a:br>
              <a:rPr lang="ru-RU" sz="1800" dirty="0">
                <a:solidFill>
                  <a:prstClr val="white"/>
                </a:solidFill>
                <a:latin typeface="Times New Roman" pitchFamily="18" charset="0"/>
              </a:rPr>
            </a:br>
            <a:r>
              <a:rPr lang="ru-RU" sz="1800" dirty="0">
                <a:solidFill>
                  <a:prstClr val="white"/>
                </a:solidFill>
                <a:latin typeface="Times New Roman" pitchFamily="18" charset="0"/>
              </a:rPr>
              <a:t>90% попало в атмосферу земли.</a:t>
            </a:r>
            <a:br>
              <a:rPr lang="ru-RU" sz="1800" dirty="0">
                <a:solidFill>
                  <a:prstClr val="white"/>
                </a:solidFill>
                <a:latin typeface="Times New Roman" pitchFamily="18" charset="0"/>
              </a:rPr>
            </a:br>
            <a:r>
              <a:rPr lang="ru-RU" sz="1800" dirty="0">
                <a:solidFill>
                  <a:prstClr val="white"/>
                </a:solidFill>
                <a:latin typeface="Times New Roman" pitchFamily="18" charset="0"/>
              </a:rPr>
              <a:t/>
            </a:r>
            <a:br>
              <a:rPr lang="ru-RU" sz="1800" dirty="0">
                <a:solidFill>
                  <a:prstClr val="white"/>
                </a:solidFill>
                <a:latin typeface="Times New Roman" pitchFamily="18" charset="0"/>
              </a:rPr>
            </a:br>
            <a:r>
              <a:rPr lang="ru-RU" sz="2000" dirty="0">
                <a:solidFill>
                  <a:srgbClr val="DA2A00"/>
                </a:solidFill>
                <a:latin typeface="Times New Roman" pitchFamily="18" charset="0"/>
              </a:rPr>
              <a:t>По данным ученых выброс радионуклидов равен, по разным оценкам, четырем и более </a:t>
            </a:r>
            <a:br>
              <a:rPr lang="ru-RU" sz="2000" dirty="0">
                <a:solidFill>
                  <a:srgbClr val="DA2A00"/>
                </a:solidFill>
                <a:latin typeface="Times New Roman" pitchFamily="18" charset="0"/>
              </a:rPr>
            </a:br>
            <a:r>
              <a:rPr lang="ru-RU" sz="2000" dirty="0">
                <a:solidFill>
                  <a:srgbClr val="DA2A00"/>
                </a:solidFill>
                <a:latin typeface="Times New Roman" pitchFamily="18" charset="0"/>
              </a:rPr>
              <a:t>взрывам в </a:t>
            </a:r>
            <a:r>
              <a:rPr lang="be-BY" sz="2000" dirty="0">
                <a:solidFill>
                  <a:srgbClr val="DA2A00"/>
                </a:solidFill>
                <a:latin typeface="Times New Roman" pitchFamily="18" charset="0"/>
              </a:rPr>
              <a:t>Х</a:t>
            </a:r>
            <a:r>
              <a:rPr lang="ru-RU" sz="2000" dirty="0" err="1">
                <a:solidFill>
                  <a:srgbClr val="DA2A00"/>
                </a:solidFill>
                <a:latin typeface="Times New Roman" pitchFamily="18" charset="0"/>
              </a:rPr>
              <a:t>иросиме</a:t>
            </a:r>
            <a:r>
              <a:rPr lang="ru-RU" sz="2000" dirty="0">
                <a:solidFill>
                  <a:srgbClr val="DA2A00"/>
                </a:solidFill>
                <a:latin typeface="Times New Roman" pitchFamily="18" charset="0"/>
              </a:rPr>
              <a:t>.</a:t>
            </a:r>
            <a:r>
              <a:rPr lang="ru-RU" sz="3400" dirty="0">
                <a:solidFill>
                  <a:prstClr val="white"/>
                </a:solidFill>
                <a:latin typeface="Corbel"/>
              </a:rPr>
              <a:t> </a:t>
            </a:r>
            <a:r>
              <a:rPr lang="ru-RU" sz="2000" dirty="0">
                <a:solidFill>
                  <a:prstClr val="white"/>
                </a:solidFill>
                <a:latin typeface="Corbel"/>
              </a:rPr>
              <a:t/>
            </a:r>
            <a:br>
              <a:rPr lang="ru-RU" sz="2000" dirty="0">
                <a:solidFill>
                  <a:prstClr val="white"/>
                </a:solidFill>
                <a:latin typeface="Corbel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086708"/>
            <a:ext cx="6778089" cy="4372707"/>
          </a:xfrm>
        </p:spPr>
      </p:pic>
    </p:spTree>
    <p:extLst>
      <p:ext uri="{BB962C8B-B14F-4D97-AF65-F5344CB8AC3E}">
        <p14:creationId xmlns:p14="http://schemas.microsoft.com/office/powerpoint/2010/main" val="1576655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1"/>
          <p:cNvSpPr>
            <a:spLocks noChangeArrowheads="1"/>
          </p:cNvSpPr>
          <p:nvPr/>
        </p:nvSpPr>
        <p:spPr bwMode="auto">
          <a:xfrm>
            <a:off x="3214688" y="214313"/>
            <a:ext cx="5929312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b="1" dirty="0">
                <a:latin typeface="Corbel" panose="020B0503020204020204" pitchFamily="34" charset="0"/>
              </a:rPr>
              <a:t>Тысячи людей со всех концов бывшего СССР были призваны и командированы для ликвидации последствий катастрофы. </a:t>
            </a:r>
            <a:br>
              <a:rPr lang="ru-RU" b="1" dirty="0">
                <a:latin typeface="Corbel" panose="020B0503020204020204" pitchFamily="34" charset="0"/>
              </a:rPr>
            </a:br>
            <a:r>
              <a:rPr lang="ru-RU" b="1" dirty="0">
                <a:latin typeface="Corbel" panose="020B0503020204020204" pitchFamily="34" charset="0"/>
              </a:rPr>
              <a:t>Работы по ликвидации аварии велись в основном вручную.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7188" y="3429000"/>
            <a:ext cx="3071812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Лопатами снимали верхний слой грунта на территории АЭС, сбрасывали руками куски арматуры, графита с крыши машинного зала, смывали радиоактивную грязь тряпками внутри станции</a:t>
            </a:r>
            <a:r>
              <a:rPr lang="ru-RU" b="1" dirty="0">
                <a:solidFill>
                  <a:schemeClr val="tx2"/>
                </a:solidFill>
                <a:latin typeface="+mn-lt"/>
              </a:rPr>
              <a:t>. </a:t>
            </a: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3357563"/>
            <a:ext cx="5113337" cy="331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9" descr="fi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2678112" cy="245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8429373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Прямоугольник 1"/>
          <p:cNvSpPr>
            <a:spLocks noChangeArrowheads="1"/>
          </p:cNvSpPr>
          <p:nvPr/>
        </p:nvSpPr>
        <p:spPr bwMode="auto">
          <a:xfrm>
            <a:off x="285750" y="714375"/>
            <a:ext cx="45720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>
                <a:latin typeface="Corbel" panose="020B0503020204020204" pitchFamily="34" charset="0"/>
              </a:rPr>
              <a:t>Некоторые радиоуправляемые механизмы, выполняющие работы по устранению завалов, не выдерживали высокого уровня радиации и выходили из под контроля операторов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4786313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/>
                </a:solidFill>
                <a:latin typeface="+mn-lt"/>
              </a:rPr>
              <a:t>Разрушенная активная зона имела контакт с атмосферой; там все клокотало, шумело, гудело, подобно геенне огненной</a:t>
            </a:r>
            <a:endParaRPr lang="ru-RU" b="1" dirty="0">
              <a:latin typeface="+mn-lt"/>
            </a:endParaRPr>
          </a:p>
        </p:txBody>
      </p:sp>
      <p:pic>
        <p:nvPicPr>
          <p:cNvPr id="2150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0138" y="571500"/>
            <a:ext cx="3892550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3929063"/>
            <a:ext cx="3835400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224817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Прямоугольник 1"/>
          <p:cNvSpPr>
            <a:spLocks noChangeArrowheads="1"/>
          </p:cNvSpPr>
          <p:nvPr/>
        </p:nvSpPr>
        <p:spPr bwMode="auto">
          <a:xfrm>
            <a:off x="428625" y="500063"/>
            <a:ext cx="4071938" cy="570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sz="2400" dirty="0">
                <a:latin typeface="Corbel" panose="020B0503020204020204" pitchFamily="34" charset="0"/>
              </a:rPr>
              <a:t>Правительство, выслушав советы специалистов приняло решение закрыть, засыпать воронку теплопоглощающими материалами, способными к фильтрации огня и пепла.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>
                <a:latin typeface="Corbel" panose="020B0503020204020204" pitchFamily="34" charset="0"/>
              </a:rPr>
              <a:t>Потому с 27 апреля по 10 мая летчики Военно-воздушных сил СССР, рискуя плотью и жизнью своей, совершили сотни полетов над активной зоной. Они сбросили с вертолетов тысячи и тысячи мешков песка, глины, доломита, бора, а также крупные упаковки свинца, который по весу занимал первое место - 2400 тонны. </a:t>
            </a:r>
          </a:p>
        </p:txBody>
      </p:sp>
      <p:pic>
        <p:nvPicPr>
          <p:cNvPr id="2253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981075"/>
            <a:ext cx="3929062" cy="453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8677471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Прямоугольник 1"/>
          <p:cNvSpPr>
            <a:spLocks noChangeArrowheads="1"/>
          </p:cNvSpPr>
          <p:nvPr/>
        </p:nvSpPr>
        <p:spPr bwMode="auto">
          <a:xfrm>
            <a:off x="5643563" y="0"/>
            <a:ext cx="3214687" cy="655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>
                <a:latin typeface="Corbel" panose="020B0503020204020204" pitchFamily="34" charset="0"/>
              </a:rPr>
              <a:t>На десятый день мощность выбросов упала – </a:t>
            </a:r>
          </a:p>
          <a:p>
            <a:pPr eaLnBrk="1" hangingPunct="1"/>
            <a:r>
              <a:rPr lang="ru-RU" sz="2800">
                <a:latin typeface="Corbel" panose="020B0503020204020204" pitchFamily="34" charset="0"/>
              </a:rPr>
              <a:t>до одного процента. Наступила нервная разрядка. </a:t>
            </a:r>
          </a:p>
          <a:p>
            <a:pPr eaLnBrk="1" hangingPunct="1"/>
            <a:endParaRPr lang="ru-RU" sz="2800">
              <a:latin typeface="Corbel" panose="020B0503020204020204" pitchFamily="34" charset="0"/>
            </a:endParaRPr>
          </a:p>
          <a:p>
            <a:pPr eaLnBrk="1" hangingPunct="1"/>
            <a:r>
              <a:rPr lang="ru-RU" sz="2800">
                <a:latin typeface="Corbel" panose="020B0503020204020204" pitchFamily="34" charset="0"/>
              </a:rPr>
              <a:t>В первые дни, когда извержение было в самом разгаре, воздушные потоки двигались на Беларусь…</a:t>
            </a:r>
          </a:p>
        </p:txBody>
      </p:sp>
      <p:pic>
        <p:nvPicPr>
          <p:cNvPr id="24579" name="Рисунок 2" descr="644441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690563"/>
            <a:ext cx="4429125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5710707"/>
      </p:ext>
    </p:extLst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рямоугольник 1"/>
          <p:cNvSpPr>
            <a:spLocks noChangeArrowheads="1"/>
          </p:cNvSpPr>
          <p:nvPr/>
        </p:nvSpPr>
        <p:spPr bwMode="auto">
          <a:xfrm>
            <a:off x="357188" y="285750"/>
            <a:ext cx="821531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>
                <a:latin typeface="Comic Sans MS" panose="030F0702030302020204" pitchFamily="66" charset="0"/>
              </a:rPr>
              <a:t>После чернобыльской катастрофы была проведена большая работа по оценке загрязнения территорий, подвергшихся воздействию радиации.</a:t>
            </a:r>
            <a:r>
              <a:rPr lang="ru-RU" sz="3600">
                <a:latin typeface="Corbel" panose="020B0503020204020204" pitchFamily="34" charset="0"/>
              </a:rPr>
              <a:t> </a:t>
            </a:r>
            <a:endParaRPr lang="ru-RU">
              <a:latin typeface="Corbel" panose="020B0503020204020204" pitchFamily="34" charset="0"/>
            </a:endParaRPr>
          </a:p>
        </p:txBody>
      </p:sp>
      <p:pic>
        <p:nvPicPr>
          <p:cNvPr id="2560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1620838"/>
            <a:ext cx="3663950" cy="482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643063"/>
            <a:ext cx="3473450" cy="478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315466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21</TotalTime>
  <Words>292</Words>
  <Application>Microsoft Office PowerPoint</Application>
  <PresentationFormat>Экран (4:3)</PresentationFormat>
  <Paragraphs>24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Century Gothic</vt:lpstr>
      <vt:lpstr>Comic Sans MS</vt:lpstr>
      <vt:lpstr>Corbel</vt:lpstr>
      <vt:lpstr>Times New Roman</vt:lpstr>
      <vt:lpstr>Wingdings 3</vt:lpstr>
      <vt:lpstr>Ион</vt:lpstr>
      <vt:lpstr>.</vt:lpstr>
      <vt:lpstr>Мощная техногенная катастрофа  на атомном объекте</vt:lpstr>
      <vt:lpstr>Взрывы привели к полному разрушению реактора и его активной зоны, систем охлаждения, а также здания реакторного зала.  На крышу машинного зала, на территорию вокруг АЭС были выброшены железобетонные и металлоконструкции, графитовые блоки и их куски.</vt:lpstr>
      <vt:lpstr>     Из жерла реактора поднимался,  в несколько сотен метров высотой, столб продуктов горения, мощный поток газовой радиоактивности.  Из 180 тонн ядерного топлива  90% попало в атмосферу земли.  По данным ученых выброс радионуклидов равен, по разным оценкам, четырем и более  взрывам в Хиросиме.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виктория</dc:creator>
  <cp:lastModifiedBy>виктория</cp:lastModifiedBy>
  <cp:revision>4</cp:revision>
  <dcterms:created xsi:type="dcterms:W3CDTF">2017-04-27T06:39:55Z</dcterms:created>
  <dcterms:modified xsi:type="dcterms:W3CDTF">2017-04-27T07:03:24Z</dcterms:modified>
</cp:coreProperties>
</file>