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6.xml.rels" ContentType="application/vnd.openxmlformats-package.relationships+xml"/>
  <Override PartName="/ppt/slides/_rels/slide23.xml.rels" ContentType="application/vnd.openxmlformats-package.relationships+xml"/>
  <Override PartName="/ppt/slides/_rels/slide5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33.jpeg" ContentType="image/jpeg"/>
  <Override PartName="/ppt/media/image31.jpeg" ContentType="image/jpeg"/>
  <Override PartName="/ppt/media/image30.jpeg" ContentType="image/jpeg"/>
  <Override PartName="/ppt/media/image17.jpeg" ContentType="image/jpeg"/>
  <Override PartName="/ppt/media/image28.jpeg" ContentType="image/jpeg"/>
  <Override PartName="/ppt/media/image16.jpeg" ContentType="image/jpeg"/>
  <Override PartName="/ppt/media/image27.jpeg" ContentType="image/jpeg"/>
  <Override PartName="/ppt/media/image14.jpeg" ContentType="image/jpeg"/>
  <Override PartName="/ppt/media/image25.jpeg" ContentType="image/jpeg"/>
  <Override PartName="/ppt/media/image13.jpeg" ContentType="image/jpeg"/>
  <Override PartName="/ppt/media/image24.jpeg" ContentType="image/jpeg"/>
  <Override PartName="/ppt/media/image12.jpeg" ContentType="image/jpeg"/>
  <Override PartName="/ppt/media/image23.jpeg" ContentType="image/jpeg"/>
  <Override PartName="/ppt/media/image21.jpeg" ContentType="image/jpeg"/>
  <Override PartName="/ppt/media/image10.png" ContentType="image/png"/>
  <Override PartName="/ppt/media/image20.jpeg" ContentType="image/jpeg"/>
  <Override PartName="/ppt/media/image19.jpeg" ContentType="image/jpeg"/>
  <Override PartName="/ppt/media/image29.jpeg" ContentType="image/jpeg"/>
  <Override PartName="/ppt/media/image6.png" ContentType="image/png"/>
  <Override PartName="/ppt/media/image18.jpeg" ContentType="image/jpeg"/>
  <Override PartName="/ppt/media/image32.jpeg" ContentType="image/jpeg"/>
  <Override PartName="/ppt/media/image3.png" ContentType="image/png"/>
  <Override PartName="/ppt/media/image22.jpeg" ContentType="image/jpeg"/>
  <Override PartName="/ppt/media/image11.jpeg" ContentType="image/jpeg"/>
  <Override PartName="/ppt/media/image9.png" ContentType="image/png"/>
  <Override PartName="/ppt/media/image1.png" ContentType="image/png"/>
  <Override PartName="/ppt/media/image26.jpeg" ContentType="image/jpeg"/>
  <Override PartName="/ppt/media/image15.jpeg" ContentType="image/jpeg"/>
  <Override PartName="/ppt/media/image8.png" ContentType="image/png"/>
  <Override PartName="/ppt/media/image7.png" ContentType="image/png"/>
  <Override PartName="/ppt/media/image5.png" ContentType="image/png"/>
  <Override PartName="/ppt/media/image4.png" ContentType="image/png"/>
  <Override PartName="/ppt/media/image2.png" ContentType="image/png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7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59" name="" descr=""/>
          <p:cNvPicPr/>
          <p:nvPr/>
        </p:nvPicPr>
        <p:blipFill>
          <a:blip r:embed="rId2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60" name="" descr=""/>
          <p:cNvPicPr/>
          <p:nvPr/>
        </p:nvPicPr>
        <p:blipFill>
          <a:blip r:embed="rId3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4" name="" descr=""/>
          <p:cNvPicPr/>
          <p:nvPr/>
        </p:nvPicPr>
        <p:blipFill>
          <a:blip r:embed="rId2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105" name="" descr=""/>
          <p:cNvPicPr/>
          <p:nvPr/>
        </p:nvPicPr>
        <p:blipFill>
          <a:blip r:embed="rId3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8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52" name="" descr=""/>
          <p:cNvPicPr/>
          <p:nvPr/>
        </p:nvPicPr>
        <p:blipFill>
          <a:blip r:embed="rId2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153" name="" descr=""/>
          <p:cNvPicPr/>
          <p:nvPr/>
        </p:nvPicPr>
        <p:blipFill>
          <a:blip r:embed="rId3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05" name="" descr=""/>
          <p:cNvPicPr/>
          <p:nvPr/>
        </p:nvPicPr>
        <p:blipFill>
          <a:blip r:embed="rId2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206" name="" descr=""/>
          <p:cNvPicPr/>
          <p:nvPr/>
        </p:nvPicPr>
        <p:blipFill>
          <a:blip r:embed="rId3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1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5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9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6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7" name="PlaceHolder 5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746712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51" name="" descr=""/>
          <p:cNvPicPr/>
          <p:nvPr/>
        </p:nvPicPr>
        <p:blipFill>
          <a:blip r:embed="rId2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  <p:pic>
        <p:nvPicPr>
          <p:cNvPr id="252" name="" descr=""/>
          <p:cNvPicPr/>
          <p:nvPr/>
        </p:nvPicPr>
        <p:blipFill>
          <a:blip r:embed="rId3"/>
          <a:stretch/>
        </p:blipFill>
        <p:spPr>
          <a:xfrm>
            <a:off x="1136880" y="1599840"/>
            <a:ext cx="6107760" cy="48733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48733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283640" y="414612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283640" y="1600200"/>
            <a:ext cx="36439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200" y="4146120"/>
            <a:ext cx="7467120" cy="2324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5" name="CustomShape 6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380880" y="0"/>
            <a:ext cx="609120" cy="685764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276120" y="0"/>
            <a:ext cx="104400" cy="685764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990720" y="0"/>
            <a:ext cx="182160" cy="685764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1141560" y="0"/>
            <a:ext cx="229680" cy="685764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Line 11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  <a:alpha val="73000"/>
              </a:schemeClr>
            </a:solidFill>
            <a:round/>
          </a:ln>
        </p:spPr>
      </p:sp>
      <p:sp>
        <p:nvSpPr>
          <p:cNvPr id="11" name="Line 12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chemeClr val="accent1">
                <a:tint val="20000"/>
                <a:alpha val="83000"/>
              </a:schemeClr>
            </a:solidFill>
            <a:round/>
          </a:ln>
        </p:spPr>
      </p:sp>
      <p:sp>
        <p:nvSpPr>
          <p:cNvPr id="12" name="Line 13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3" name="Line 14"/>
          <p:cNvSpPr/>
          <p:nvPr/>
        </p:nvSpPr>
        <p:spPr>
          <a:xfrm>
            <a:off x="1726920" y="0"/>
            <a:ext cx="0" cy="6858000"/>
          </a:xfrm>
          <a:prstGeom prst="line">
            <a:avLst/>
          </a:prstGeom>
          <a:ln w="28440">
            <a:solidFill>
              <a:schemeClr val="accent1">
                <a:tint val="60000"/>
                <a:alpha val="82000"/>
              </a:schemeClr>
            </a:solidFill>
            <a:round/>
          </a:ln>
        </p:spPr>
      </p:sp>
      <p:sp>
        <p:nvSpPr>
          <p:cNvPr id="14" name="Line 15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5" name="Line 16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6" name="CustomShape 17"/>
          <p:cNvSpPr/>
          <p:nvPr/>
        </p:nvSpPr>
        <p:spPr>
          <a:xfrm>
            <a:off x="1219320" y="0"/>
            <a:ext cx="75960" cy="685764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609480" y="3429000"/>
            <a:ext cx="1294920" cy="12949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1309680" y="4867200"/>
            <a:ext cx="641160" cy="641160"/>
          </a:xfrm>
          <a:prstGeom prst="ellipse">
            <a:avLst/>
          </a:prstGeom>
          <a:ln w="28440"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1090440" y="5500800"/>
            <a:ext cx="137880" cy="136080"/>
          </a:xfrm>
          <a:prstGeom prst="ellipse">
            <a:avLst/>
          </a:prstGeom>
          <a:ln w="12600"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1663560" y="5788080"/>
            <a:ext cx="274320" cy="274320"/>
          </a:xfrm>
          <a:prstGeom prst="ellipse">
            <a:avLst/>
          </a:prstGeom>
          <a:ln w="12600"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1905120" y="4495680"/>
            <a:ext cx="364680" cy="364680"/>
          </a:xfrm>
          <a:prstGeom prst="ellipse">
            <a:avLst/>
          </a:prstGeom>
          <a:ln w="28440"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2286000" y="3124080"/>
            <a:ext cx="6171840" cy="1893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3000" strike="noStrike">
                <a:solidFill>
                  <a:srgbClr val="4f271c"/>
                </a:solidFill>
                <a:latin typeface="Century Schoolbook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23" name="PlaceHolder 24"/>
          <p:cNvSpPr>
            <a:spLocks noGrp="1"/>
          </p:cNvSpPr>
          <p:nvPr>
            <p:ph type="dt"/>
          </p:nvPr>
        </p:nvSpPr>
        <p:spPr>
          <a:xfrm rot="5400000">
            <a:off x="7764840" y="1174680"/>
            <a:ext cx="2285640" cy="38052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28.8.17</a:t>
            </a:r>
            <a:endParaRPr/>
          </a:p>
        </p:txBody>
      </p:sp>
      <p:sp>
        <p:nvSpPr>
          <p:cNvPr id="24" name="PlaceHolder 25"/>
          <p:cNvSpPr>
            <a:spLocks noGrp="1"/>
          </p:cNvSpPr>
          <p:nvPr>
            <p:ph type="ftr"/>
          </p:nvPr>
        </p:nvSpPr>
        <p:spPr>
          <a:xfrm rot="5400000">
            <a:off x="7077240" y="4181400"/>
            <a:ext cx="3657240" cy="38376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325520" y="4929120"/>
            <a:ext cx="609120" cy="51732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AF1EB5EA-FC39-41E7-BFDE-8F2D3190900D}" type="slidenum">
              <a:rPr b="1" lang="ru-RU" sz="1400" strike="noStrike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400"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600"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entury Schoolbook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entury Schoolbook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</p:sp>
      <p:sp>
        <p:nvSpPr>
          <p:cNvPr id="62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63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</p:sp>
      <p:sp>
        <p:nvSpPr>
          <p:cNvPr id="64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5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66" name="CustomShape 6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68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7467120" cy="48733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000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ru-RU" sz="1600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69" name="PlaceHolder 9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09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28.8.17</a:t>
            </a:r>
            <a:endParaRPr/>
          </a:p>
        </p:txBody>
      </p:sp>
      <p:sp>
        <p:nvSpPr>
          <p:cNvPr id="70" name="PlaceHolder 10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120" cy="52020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38B77313-57D0-466D-834E-3C2E4BFF6EB4}" type="slidenum">
              <a:rPr b="1" lang="ru-RU" sz="1400" strike="noStrike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71" name="PlaceHolder 11"/>
          <p:cNvSpPr>
            <a:spLocks noGrp="1"/>
          </p:cNvSpPr>
          <p:nvPr>
            <p:ph type="ftr"/>
          </p:nvPr>
        </p:nvSpPr>
        <p:spPr>
          <a:xfrm rot="5400000">
            <a:off x="6990120" y="3737160"/>
            <a:ext cx="320004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</p:sp>
      <p:sp>
        <p:nvSpPr>
          <p:cNvPr id="107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08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</p:sp>
      <p:sp>
        <p:nvSpPr>
          <p:cNvPr id="109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0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111" name="CustomShape 6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2" name="PlaceHolder 7"/>
          <p:cNvSpPr>
            <a:spLocks noGrp="1"/>
          </p:cNvSpPr>
          <p:nvPr>
            <p:ph type="title"/>
          </p:nvPr>
        </p:nvSpPr>
        <p:spPr>
          <a:xfrm>
            <a:off x="457200" y="272880"/>
            <a:ext cx="754344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113" name="PlaceHolder 8"/>
          <p:cNvSpPr>
            <a:spLocks noGrp="1"/>
          </p:cNvSpPr>
          <p:nvPr>
            <p:ph type="body"/>
          </p:nvPr>
        </p:nvSpPr>
        <p:spPr>
          <a:xfrm>
            <a:off x="457200" y="2362320"/>
            <a:ext cx="3657240" cy="38858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000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ru-RU" sz="1600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114" name="PlaceHolder 9"/>
          <p:cNvSpPr>
            <a:spLocks noGrp="1"/>
          </p:cNvSpPr>
          <p:nvPr>
            <p:ph type="body"/>
          </p:nvPr>
        </p:nvSpPr>
        <p:spPr>
          <a:xfrm>
            <a:off x="4371840" y="2362320"/>
            <a:ext cx="3657240" cy="38858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buSzPct val="45000"/>
              <a:buFont typeface="StarSymbol"/>
              <a:buChar char="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000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ru-RU" sz="1600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115" name="PlaceHolder 10"/>
          <p:cNvSpPr>
            <a:spLocks noGrp="1"/>
          </p:cNvSpPr>
          <p:nvPr>
            <p:ph type="body"/>
          </p:nvPr>
        </p:nvSpPr>
        <p:spPr>
          <a:xfrm>
            <a:off x="457200" y="1569600"/>
            <a:ext cx="3657240" cy="658080"/>
          </a:xfrm>
          <a:prstGeom prst="rect">
            <a:avLst/>
          </a:prstGeom>
        </p:spPr>
        <p:txBody>
          <a:bodyPr anchor="ctr"/>
          <a:p>
            <a:pPr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116" name="PlaceHolder 11"/>
          <p:cNvSpPr>
            <a:spLocks noGrp="1"/>
          </p:cNvSpPr>
          <p:nvPr>
            <p:ph type="body"/>
          </p:nvPr>
        </p:nvSpPr>
        <p:spPr>
          <a:xfrm>
            <a:off x="4343400" y="1569600"/>
            <a:ext cx="3657240" cy="65808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117" name="PlaceHolder 12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09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28.8.17</a:t>
            </a:r>
            <a:endParaRPr/>
          </a:p>
        </p:txBody>
      </p:sp>
      <p:sp>
        <p:nvSpPr>
          <p:cNvPr id="118" name="PlaceHolder 13"/>
          <p:cNvSpPr>
            <a:spLocks noGrp="1"/>
          </p:cNvSpPr>
          <p:nvPr>
            <p:ph type="ftr"/>
          </p:nvPr>
        </p:nvSpPr>
        <p:spPr>
          <a:xfrm rot="5400000">
            <a:off x="6990120" y="3737160"/>
            <a:ext cx="320004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119" name="PlaceHolder 14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120" cy="52020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8F821D9B-6B58-4961-88A8-E08002F9B494}" type="slidenum">
              <a:rPr b="1" lang="ru-RU" sz="1400" strike="noStrike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</p:sp>
      <p:sp>
        <p:nvSpPr>
          <p:cNvPr id="155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56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</p:sp>
      <p:sp>
        <p:nvSpPr>
          <p:cNvPr id="157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8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159" name="CustomShape 6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0" name="Line 7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61" name="CustomShape 8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2" name="Line 9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  <p:sp>
        <p:nvSpPr>
          <p:cNvPr id="163" name="CustomShape 10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4" name="Line 11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165" name="Line 12"/>
          <p:cNvSpPr/>
          <p:nvPr/>
        </p:nvSpPr>
        <p:spPr>
          <a:xfrm>
            <a:off x="62481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166" name="Line 13"/>
          <p:cNvSpPr/>
          <p:nvPr/>
        </p:nvSpPr>
        <p:spPr>
          <a:xfrm>
            <a:off x="6192720" y="0"/>
            <a:ext cx="0" cy="6858000"/>
          </a:xfrm>
          <a:prstGeom prst="line">
            <a:avLst/>
          </a:prstGeom>
          <a:ln w="12600">
            <a:solidFill>
              <a:schemeClr val="accent1"/>
            </a:solidFill>
            <a:round/>
          </a:ln>
        </p:spPr>
      </p:sp>
      <p:sp>
        <p:nvSpPr>
          <p:cNvPr id="167" name="PlaceHolder 14"/>
          <p:cNvSpPr>
            <a:spLocks noGrp="1"/>
          </p:cNvSpPr>
          <p:nvPr>
            <p:ph type="title"/>
          </p:nvPr>
        </p:nvSpPr>
        <p:spPr>
          <a:xfrm rot="5400000">
            <a:off x="3350160" y="3200400"/>
            <a:ext cx="6309000" cy="4568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4f271c"/>
                </a:solidFill>
                <a:latin typeface="Century Schoolbook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168" name="PlaceHolder 15"/>
          <p:cNvSpPr>
            <a:spLocks noGrp="1"/>
          </p:cNvSpPr>
          <p:nvPr>
            <p:ph type="body"/>
          </p:nvPr>
        </p:nvSpPr>
        <p:spPr>
          <a:xfrm>
            <a:off x="0" y="0"/>
            <a:ext cx="6171840" cy="685764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ffffff"/>
                </a:solidFill>
                <a:latin typeface="Century Schoolbook"/>
              </a:rPr>
              <a:t>Седьмой уровень структурыВставка рисунка</a:t>
            </a:r>
            <a:endParaRPr/>
          </a:p>
        </p:txBody>
      </p:sp>
      <p:sp>
        <p:nvSpPr>
          <p:cNvPr id="169" name="PlaceHolder 16"/>
          <p:cNvSpPr>
            <a:spLocks noGrp="1"/>
          </p:cNvSpPr>
          <p:nvPr>
            <p:ph type="body"/>
          </p:nvPr>
        </p:nvSpPr>
        <p:spPr>
          <a:xfrm>
            <a:off x="6765840" y="264960"/>
            <a:ext cx="1523520" cy="4955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170" name="PlaceHolder 17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09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28.8.17</a:t>
            </a:r>
            <a:endParaRPr/>
          </a:p>
        </p:txBody>
      </p:sp>
      <p:sp>
        <p:nvSpPr>
          <p:cNvPr id="171" name="PlaceHolder 18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120" cy="52020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35E9B20A-2D99-44BB-903E-78F1D0DE64A2}" type="slidenum">
              <a:rPr b="1" lang="ru-RU" sz="1400" strike="noStrike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  <p:sp>
        <p:nvSpPr>
          <p:cNvPr id="172" name="PlaceHolder 19"/>
          <p:cNvSpPr>
            <a:spLocks noGrp="1"/>
          </p:cNvSpPr>
          <p:nvPr>
            <p:ph type="ftr"/>
          </p:nvPr>
        </p:nvSpPr>
        <p:spPr>
          <a:xfrm rot="5400000">
            <a:off x="6990120" y="3737160"/>
            <a:ext cx="320004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chemeClr val="accent1">
                <a:tint val="60000"/>
                <a:alpha val="93000"/>
              </a:schemeClr>
            </a:solidFill>
            <a:round/>
          </a:ln>
        </p:spPr>
      </p:sp>
      <p:sp>
        <p:nvSpPr>
          <p:cNvPr id="208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chemeClr val="accent1">
                <a:tint val="60000"/>
              </a:schemeClr>
            </a:solidFill>
            <a:round/>
          </a:ln>
        </p:spPr>
      </p:sp>
      <p:sp>
        <p:nvSpPr>
          <p:cNvPr id="209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chemeClr val="accent1"/>
            </a:solidFill>
            <a:round/>
          </a:ln>
        </p:spPr>
      </p:sp>
      <p:sp>
        <p:nvSpPr>
          <p:cNvPr id="210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1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chemeClr val="accent1"/>
            </a:solidFill>
            <a:round/>
          </a:ln>
        </p:spPr>
      </p:sp>
      <p:sp>
        <p:nvSpPr>
          <p:cNvPr id="212" name="CustomShape 6"/>
          <p:cNvSpPr/>
          <p:nvPr/>
        </p:nvSpPr>
        <p:spPr>
          <a:xfrm>
            <a:off x="8156520" y="5715000"/>
            <a:ext cx="549000" cy="549000"/>
          </a:xfrm>
          <a:prstGeom prst="ellipse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3" name="PlaceHolder 7"/>
          <p:cNvSpPr>
            <a:spLocks noGrp="1"/>
          </p:cNvSpPr>
          <p:nvPr>
            <p:ph type="title"/>
          </p:nvPr>
        </p:nvSpPr>
        <p:spPr>
          <a:xfrm>
            <a:off x="457200" y="274680"/>
            <a:ext cx="7467120" cy="114264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214" name="PlaceHolder 8"/>
          <p:cNvSpPr>
            <a:spLocks noGrp="1"/>
          </p:cNvSpPr>
          <p:nvPr>
            <p:ph type="body"/>
          </p:nvPr>
        </p:nvSpPr>
        <p:spPr>
          <a:xfrm>
            <a:off x="457200" y="1600200"/>
            <a:ext cx="3657240" cy="457164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000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ru-RU" sz="1600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215" name="PlaceHolder 9"/>
          <p:cNvSpPr>
            <a:spLocks noGrp="1"/>
          </p:cNvSpPr>
          <p:nvPr>
            <p:ph type="body"/>
          </p:nvPr>
        </p:nvSpPr>
        <p:spPr>
          <a:xfrm>
            <a:off x="4270320" y="1600200"/>
            <a:ext cx="3657240" cy="457164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entury School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ru-RU" sz="2000" strike="noStrike">
                <a:solidFill>
                  <a:srgbClr val="000000"/>
                </a:solidFill>
                <a:latin typeface="Century School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ru-RU" sz="1600" strike="noStrike">
                <a:solidFill>
                  <a:srgbClr val="000000"/>
                </a:solidFill>
                <a:latin typeface="Century Schoolbook"/>
              </a:rPr>
              <a:t>Пятый уровень</a:t>
            </a:r>
            <a:endParaRPr/>
          </a:p>
        </p:txBody>
      </p:sp>
      <p:sp>
        <p:nvSpPr>
          <p:cNvPr id="216" name="PlaceHolder 10"/>
          <p:cNvSpPr>
            <a:spLocks noGrp="1"/>
          </p:cNvSpPr>
          <p:nvPr>
            <p:ph type="dt"/>
          </p:nvPr>
        </p:nvSpPr>
        <p:spPr>
          <a:xfrm rot="5400000">
            <a:off x="7589520" y="1081800"/>
            <a:ext cx="20109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28.8.17</a:t>
            </a:r>
            <a:endParaRPr/>
          </a:p>
        </p:txBody>
      </p:sp>
      <p:sp>
        <p:nvSpPr>
          <p:cNvPr id="217" name="PlaceHolder 11"/>
          <p:cNvSpPr>
            <a:spLocks noGrp="1"/>
          </p:cNvSpPr>
          <p:nvPr>
            <p:ph type="ftr"/>
          </p:nvPr>
        </p:nvSpPr>
        <p:spPr>
          <a:xfrm rot="5400000">
            <a:off x="6990120" y="3737160"/>
            <a:ext cx="3200040" cy="36468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218" name="PlaceHolder 12"/>
          <p:cNvSpPr>
            <a:spLocks noGrp="1"/>
          </p:cNvSpPr>
          <p:nvPr>
            <p:ph type="sldNum"/>
          </p:nvPr>
        </p:nvSpPr>
        <p:spPr>
          <a:xfrm>
            <a:off x="8129520" y="5734080"/>
            <a:ext cx="609120" cy="52020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22BBDF4D-7016-4F9E-B8E9-46ABF7E7CEA6}" type="slidenum">
              <a:rPr b="1" lang="ru-RU" sz="1400" strike="noStrike">
                <a:solidFill>
                  <a:srgbClr val="ffffff"/>
                </a:solidFill>
                <a:latin typeface="Century Schoolbook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3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slideLayout" Target="../slideLayouts/slideLayout52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2286000" y="3124080"/>
            <a:ext cx="6171840" cy="189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3000" strike="noStrike">
                <a:solidFill>
                  <a:srgbClr val="4f271c"/>
                </a:solidFill>
                <a:latin typeface="Century Schoolbook"/>
              </a:rPr>
              <a:t>Грибы.</a:t>
            </a:r>
            <a:r>
              <a:rPr b="1" lang="ru-RU" sz="3000" strike="noStrike">
                <a:solidFill>
                  <a:srgbClr val="4f271c"/>
                </a:solidFill>
                <a:latin typeface="Century Schoolbook"/>
              </a:rPr>
              <a:t>
</a:t>
            </a:r>
            <a:r>
              <a:rPr b="1" lang="ru-RU" sz="3000" strike="noStrike">
                <a:solidFill>
                  <a:srgbClr val="4f271c"/>
                </a:solidFill>
                <a:latin typeface="Century Schoolbook"/>
              </a:rPr>
              <a:t>Окружающий мир . 2 класс</a:t>
            </a:r>
            <a:endParaRPr/>
          </a:p>
        </p:txBody>
      </p:sp>
      <p:sp>
        <p:nvSpPr>
          <p:cNvPr id="254" name="TextShape 2"/>
          <p:cNvSpPr txBox="1"/>
          <p:nvPr/>
        </p:nvSpPr>
        <p:spPr>
          <a:xfrm>
            <a:off x="2286000" y="5003280"/>
            <a:ext cx="6171840" cy="137124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 algn="ctr"/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Маслята </a:t>
            </a:r>
            <a:endParaRPr/>
          </a:p>
        </p:txBody>
      </p:sp>
      <p:pic>
        <p:nvPicPr>
          <p:cNvPr id="272" name="Содержимое 7" descr=""/>
          <p:cNvPicPr/>
          <p:nvPr/>
        </p:nvPicPr>
        <p:blipFill>
          <a:blip r:embed="rId1"/>
          <a:stretch/>
        </p:blipFill>
        <p:spPr>
          <a:xfrm>
            <a:off x="1817640" y="1571760"/>
            <a:ext cx="4682880" cy="48654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Моховик</a:t>
            </a:r>
            <a:endParaRPr/>
          </a:p>
        </p:txBody>
      </p:sp>
      <p:pic>
        <p:nvPicPr>
          <p:cNvPr id="274" name="Содержимое 3" descr=""/>
          <p:cNvPicPr/>
          <p:nvPr/>
        </p:nvPicPr>
        <p:blipFill>
          <a:blip r:embed="rId1"/>
          <a:stretch/>
        </p:blipFill>
        <p:spPr>
          <a:xfrm>
            <a:off x="1093680" y="1714680"/>
            <a:ext cx="6335280" cy="47509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Узнай гриб</a:t>
            </a:r>
            <a:endParaRPr/>
          </a:p>
        </p:txBody>
      </p:sp>
      <p:sp>
        <p:nvSpPr>
          <p:cNvPr id="276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Я в красной шапочке расту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Среди корней осинок.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Меня узнаешь за версту,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Зовусь я …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Подосиновик</a:t>
            </a:r>
            <a:endParaRPr/>
          </a:p>
        </p:txBody>
      </p:sp>
      <p:pic>
        <p:nvPicPr>
          <p:cNvPr id="278" name="Содержимое 3" descr=""/>
          <p:cNvPicPr/>
          <p:nvPr/>
        </p:nvPicPr>
        <p:blipFill>
          <a:blip r:embed="rId1"/>
          <a:stretch/>
        </p:blipFill>
        <p:spPr>
          <a:xfrm>
            <a:off x="857160" y="1571760"/>
            <a:ext cx="6286320" cy="47304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Подосиновик</a:t>
            </a:r>
            <a:endParaRPr/>
          </a:p>
        </p:txBody>
      </p:sp>
      <p:pic>
        <p:nvPicPr>
          <p:cNvPr id="280" name="Содержимое 5" descr=""/>
          <p:cNvPicPr/>
          <p:nvPr/>
        </p:nvPicPr>
        <p:blipFill>
          <a:blip r:embed="rId1"/>
          <a:stretch/>
        </p:blipFill>
        <p:spPr>
          <a:xfrm>
            <a:off x="1071720" y="1689120"/>
            <a:ext cx="6214680" cy="46764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/>
          </a:p>
        </p:txBody>
      </p:sp>
      <p:sp>
        <p:nvSpPr>
          <p:cNvPr id="282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Очень дружные сестрички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Ходят в рыженьких беретах,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Осень в лес приносят летом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Золотистые….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Лисички</a:t>
            </a:r>
            <a:endParaRPr/>
          </a:p>
        </p:txBody>
      </p:sp>
      <p:pic>
        <p:nvPicPr>
          <p:cNvPr id="284" name="Содержимое 3" descr=""/>
          <p:cNvPicPr/>
          <p:nvPr/>
        </p:nvPicPr>
        <p:blipFill>
          <a:blip r:embed="rId1"/>
          <a:stretch/>
        </p:blipFill>
        <p:spPr>
          <a:xfrm>
            <a:off x="819000" y="1785960"/>
            <a:ext cx="6752880" cy="45082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Узнай гриб</a:t>
            </a:r>
            <a:endParaRPr/>
          </a:p>
        </p:txBody>
      </p:sp>
      <p:sp>
        <p:nvSpPr>
          <p:cNvPr id="286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Если грибок рыжий,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Значит, это...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Рыжик</a:t>
            </a:r>
            <a:endParaRPr/>
          </a:p>
        </p:txBody>
      </p:sp>
      <p:pic>
        <p:nvPicPr>
          <p:cNvPr id="288" name="Содержимое 3" descr=""/>
          <p:cNvPicPr/>
          <p:nvPr/>
        </p:nvPicPr>
        <p:blipFill>
          <a:blip r:embed="rId1"/>
          <a:stretch/>
        </p:blipFill>
        <p:spPr>
          <a:xfrm>
            <a:off x="2357280" y="1500120"/>
            <a:ext cx="3857400" cy="5143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Узнай гриб</a:t>
            </a:r>
            <a:endParaRPr/>
          </a:p>
        </p:txBody>
      </p:sp>
      <p:sp>
        <p:nvSpPr>
          <p:cNvPr id="290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Нет грибов дружней, чем эти, -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Знают взрослые и дети, -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На пеньках растут в лесу,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Как веснушки на носу.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О чём пойдёт речь?</a:t>
            </a:r>
            <a:endParaRPr/>
          </a:p>
        </p:txBody>
      </p:sp>
      <p:sp>
        <p:nvSpPr>
          <p:cNvPr id="256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Под сосною у дорожки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Кто стоит среди травы?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Ножка есть, но нет сапожка,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Шляпка есть - нет головы.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Опята </a:t>
            </a:r>
            <a:endParaRPr/>
          </a:p>
        </p:txBody>
      </p:sp>
      <p:pic>
        <p:nvPicPr>
          <p:cNvPr id="292" name="Содержимое 3" descr=""/>
          <p:cNvPicPr/>
          <p:nvPr/>
        </p:nvPicPr>
        <p:blipFill>
          <a:blip r:embed="rId1"/>
          <a:stretch/>
        </p:blipFill>
        <p:spPr>
          <a:xfrm>
            <a:off x="2286000" y="1482840"/>
            <a:ext cx="3795480" cy="50893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Зеленушки</a:t>
            </a:r>
            <a:endParaRPr/>
          </a:p>
        </p:txBody>
      </p:sp>
      <p:pic>
        <p:nvPicPr>
          <p:cNvPr id="294" name="Содержимое 3" descr=""/>
          <p:cNvPicPr/>
          <p:nvPr/>
        </p:nvPicPr>
        <p:blipFill>
          <a:blip r:embed="rId1"/>
          <a:stretch/>
        </p:blipFill>
        <p:spPr>
          <a:xfrm>
            <a:off x="1000080" y="1643040"/>
            <a:ext cx="6071760" cy="45540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Зеленушка</a:t>
            </a:r>
            <a:endParaRPr/>
          </a:p>
        </p:txBody>
      </p:sp>
      <p:pic>
        <p:nvPicPr>
          <p:cNvPr id="296" name="Содержимое 3" descr=""/>
          <p:cNvPicPr/>
          <p:nvPr/>
        </p:nvPicPr>
        <p:blipFill>
          <a:blip r:embed="rId1"/>
          <a:stretch/>
        </p:blipFill>
        <p:spPr>
          <a:xfrm>
            <a:off x="2571840" y="1405080"/>
            <a:ext cx="3768480" cy="50241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Вешенки</a:t>
            </a:r>
            <a:endParaRPr/>
          </a:p>
        </p:txBody>
      </p:sp>
      <p:pic>
        <p:nvPicPr>
          <p:cNvPr id="298" name="Содержимое 3" descr=""/>
          <p:cNvPicPr/>
          <p:nvPr/>
        </p:nvPicPr>
        <p:blipFill>
          <a:blip r:embed="rId1"/>
          <a:stretch/>
        </p:blipFill>
        <p:spPr>
          <a:xfrm>
            <a:off x="998640" y="1643040"/>
            <a:ext cx="6430680" cy="48225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Вешенки </a:t>
            </a:r>
            <a:endParaRPr/>
          </a:p>
        </p:txBody>
      </p:sp>
      <p:pic>
        <p:nvPicPr>
          <p:cNvPr id="300" name="Содержимое 3" descr=""/>
          <p:cNvPicPr/>
          <p:nvPr/>
        </p:nvPicPr>
        <p:blipFill>
          <a:blip r:embed="rId1"/>
          <a:stretch/>
        </p:blipFill>
        <p:spPr>
          <a:xfrm>
            <a:off x="822240" y="1785960"/>
            <a:ext cx="6749640" cy="45097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Чёрный груздь</a:t>
            </a:r>
            <a:endParaRPr/>
          </a:p>
        </p:txBody>
      </p:sp>
      <p:pic>
        <p:nvPicPr>
          <p:cNvPr id="302" name="Picture 5" descr=""/>
          <p:cNvPicPr/>
          <p:nvPr/>
        </p:nvPicPr>
        <p:blipFill>
          <a:blip r:embed="rId1"/>
          <a:stretch/>
        </p:blipFill>
        <p:spPr>
          <a:xfrm>
            <a:off x="903240" y="1571760"/>
            <a:ext cx="6311520" cy="47336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Узнай гриб</a:t>
            </a:r>
            <a:endParaRPr/>
          </a:p>
        </p:txBody>
      </p:sp>
      <p:sp>
        <p:nvSpPr>
          <p:cNvPr id="304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 шляпе розовой, мохнатой,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Но не выглядит растяпой.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Будто плюшевое ушко,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Для соления ...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Волнушка</a:t>
            </a:r>
            <a:endParaRPr/>
          </a:p>
        </p:txBody>
      </p:sp>
      <p:pic>
        <p:nvPicPr>
          <p:cNvPr id="306" name="Содержимое 3" descr=""/>
          <p:cNvPicPr/>
          <p:nvPr/>
        </p:nvPicPr>
        <p:blipFill>
          <a:blip r:embed="rId1"/>
          <a:stretch/>
        </p:blipFill>
        <p:spPr>
          <a:xfrm>
            <a:off x="1143000" y="1643040"/>
            <a:ext cx="6492600" cy="48700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TextShape 1"/>
          <p:cNvSpPr txBox="1"/>
          <p:nvPr/>
        </p:nvSpPr>
        <p:spPr>
          <a:xfrm>
            <a:off x="457200" y="272880"/>
            <a:ext cx="75434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Загадки </a:t>
            </a:r>
            <a:endParaRPr/>
          </a:p>
        </p:txBody>
      </p:sp>
      <p:sp>
        <p:nvSpPr>
          <p:cNvPr id="308" name="TextShape 2"/>
          <p:cNvSpPr txBox="1"/>
          <p:nvPr/>
        </p:nvSpPr>
        <p:spPr>
          <a:xfrm>
            <a:off x="457200" y="2362320"/>
            <a:ext cx="3657240" cy="388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Всем известен с давних пор,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Гриб нарядный – мухомор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На высокой ножке,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В юбке перелинке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А на красной шляпке –</a:t>
            </a:r>
            <a:endParaRPr/>
          </a:p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4f271c"/>
                </a:solidFill>
                <a:latin typeface="Century Schoolbook"/>
              </a:rPr>
              <a:t>Белые снежинки.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09" name="TextShape 3"/>
          <p:cNvSpPr txBox="1"/>
          <p:nvPr/>
        </p:nvSpPr>
        <p:spPr>
          <a:xfrm>
            <a:off x="4371840" y="2362320"/>
            <a:ext cx="3657240" cy="388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Есть старуха вредная,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На ней шляпа бледная,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И нога в ботинке,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На чулке пестринки.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Кто к ней прикоснётся,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Тот не проснётся.</a:t>
            </a:r>
            <a:endParaRPr/>
          </a:p>
        </p:txBody>
      </p:sp>
      <p:sp>
        <p:nvSpPr>
          <p:cNvPr id="310" name="TextShape 4"/>
          <p:cNvSpPr txBox="1"/>
          <p:nvPr/>
        </p:nvSpPr>
        <p:spPr>
          <a:xfrm>
            <a:off x="457200" y="1569960"/>
            <a:ext cx="3657240" cy="658440"/>
          </a:xfrm>
          <a:prstGeom prst="rect">
            <a:avLst/>
          </a:prstGeom>
          <a:solidFill>
            <a:srgbClr val="3891a7"/>
          </a:solidFill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Несъедобный </a:t>
            </a:r>
            <a:endParaRPr/>
          </a:p>
        </p:txBody>
      </p:sp>
      <p:sp>
        <p:nvSpPr>
          <p:cNvPr id="311" name="TextShape 5"/>
          <p:cNvSpPr txBox="1"/>
          <p:nvPr/>
        </p:nvSpPr>
        <p:spPr>
          <a:xfrm>
            <a:off x="4343400" y="1569960"/>
            <a:ext cx="3657240" cy="658440"/>
          </a:xfrm>
          <a:prstGeom prst="rect">
            <a:avLst/>
          </a:prstGeom>
          <a:solidFill>
            <a:srgbClr val="3891a7"/>
          </a:solidFill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entury Schoolbook"/>
              </a:rPr>
              <a:t>Ядовитый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ff0000"/>
                </a:solidFill>
                <a:latin typeface="Century Schoolbook"/>
              </a:rPr>
              <a:t>Мухомор</a:t>
            </a: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 </a:t>
            </a:r>
            <a:endParaRPr/>
          </a:p>
        </p:txBody>
      </p:sp>
      <p:pic>
        <p:nvPicPr>
          <p:cNvPr id="313" name="Содержимое 6" descr=""/>
          <p:cNvPicPr/>
          <p:nvPr/>
        </p:nvPicPr>
        <p:blipFill>
          <a:blip r:embed="rId1"/>
          <a:stretch/>
        </p:blipFill>
        <p:spPr>
          <a:xfrm>
            <a:off x="1285920" y="1495440"/>
            <a:ext cx="5714640" cy="50004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Боровик</a:t>
            </a:r>
            <a:endParaRPr/>
          </a:p>
        </p:txBody>
      </p:sp>
      <p:pic>
        <p:nvPicPr>
          <p:cNvPr id="258" name="Содержимое 15" descr=""/>
          <p:cNvPicPr/>
          <p:nvPr/>
        </p:nvPicPr>
        <p:blipFill>
          <a:blip r:embed="rId1"/>
          <a:stretch/>
        </p:blipFill>
        <p:spPr>
          <a:xfrm>
            <a:off x="941400" y="1600200"/>
            <a:ext cx="6498720" cy="4873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extShape 1"/>
          <p:cNvSpPr txBox="1"/>
          <p:nvPr/>
        </p:nvSpPr>
        <p:spPr>
          <a:xfrm>
            <a:off x="457200" y="272880"/>
            <a:ext cx="75434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endParaRPr/>
          </a:p>
        </p:txBody>
      </p:sp>
      <p:pic>
        <p:nvPicPr>
          <p:cNvPr id="315" name="Содержимое 6" descr=""/>
          <p:cNvPicPr/>
          <p:nvPr/>
        </p:nvPicPr>
        <p:blipFill>
          <a:blip r:embed="rId1"/>
          <a:stretch/>
        </p:blipFill>
        <p:spPr>
          <a:xfrm>
            <a:off x="681120" y="2424240"/>
            <a:ext cx="3209400" cy="3762000"/>
          </a:xfrm>
          <a:prstGeom prst="rect">
            <a:avLst/>
          </a:prstGeom>
          <a:ln>
            <a:noFill/>
          </a:ln>
        </p:spPr>
      </p:pic>
      <p:sp>
        <p:nvSpPr>
          <p:cNvPr id="316" name="TextShape 2"/>
          <p:cNvSpPr txBox="1"/>
          <p:nvPr/>
        </p:nvSpPr>
        <p:spPr>
          <a:xfrm>
            <a:off x="4371840" y="2362320"/>
            <a:ext cx="3657240" cy="388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b="1" lang="ru-RU" sz="1400" strike="noStrike">
                <a:solidFill>
                  <a:srgbClr val="ffffff"/>
                </a:solidFill>
                <a:latin typeface="Century Schoolbook"/>
              </a:rPr>
              <a:t>Ядовитые вещества и действуют подобно змеиному яду. </a:t>
            </a:r>
            <a:r>
              <a:rPr b="1" lang="ru-RU" sz="1400" strike="noStrike">
                <a:solidFill>
                  <a:srgbClr val="ff0000"/>
                </a:solidFill>
                <a:latin typeface="Century Schoolbook"/>
              </a:rPr>
              <a:t>Ядовиты у этого гриба все части, даже споры.</a:t>
            </a:r>
            <a:endParaRPr/>
          </a:p>
        </p:txBody>
      </p:sp>
      <p:sp>
        <p:nvSpPr>
          <p:cNvPr id="317" name="TextShape 3"/>
          <p:cNvSpPr txBox="1"/>
          <p:nvPr/>
        </p:nvSpPr>
        <p:spPr>
          <a:xfrm>
            <a:off x="457200" y="1569960"/>
            <a:ext cx="3657240" cy="658440"/>
          </a:xfrm>
          <a:prstGeom prst="rect">
            <a:avLst/>
          </a:prstGeom>
          <a:solidFill>
            <a:srgbClr val="3891a7"/>
          </a:solidFill>
          <a:ln w="93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0000"/>
                </a:solidFill>
                <a:latin typeface="Century Schoolbook"/>
              </a:rPr>
              <a:t>Смертельно ядовит!</a:t>
            </a:r>
            <a:endParaRPr/>
          </a:p>
        </p:txBody>
      </p:sp>
      <p:sp>
        <p:nvSpPr>
          <p:cNvPr id="318" name="TextShape 4"/>
          <p:cNvSpPr txBox="1"/>
          <p:nvPr/>
        </p:nvSpPr>
        <p:spPr>
          <a:xfrm>
            <a:off x="4343400" y="1569960"/>
            <a:ext cx="3657240" cy="658440"/>
          </a:xfrm>
          <a:prstGeom prst="rect">
            <a:avLst/>
          </a:prstGeom>
          <a:solidFill>
            <a:srgbClr val="3891a7"/>
          </a:solidFill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0000"/>
                </a:solidFill>
                <a:latin typeface="Century Schoolbook"/>
              </a:rPr>
              <a:t>Запомни !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ff0000"/>
                </a:solidFill>
                <a:latin typeface="Century Schoolbook"/>
              </a:rPr>
              <a:t>Бледная поганка!</a:t>
            </a:r>
            <a:endParaRPr/>
          </a:p>
        </p:txBody>
      </p:sp>
      <p:pic>
        <p:nvPicPr>
          <p:cNvPr id="320" name="Содержимое 3" descr=""/>
          <p:cNvPicPr/>
          <p:nvPr/>
        </p:nvPicPr>
        <p:blipFill>
          <a:blip r:embed="rId1"/>
          <a:stretch/>
        </p:blipFill>
        <p:spPr>
          <a:xfrm>
            <a:off x="1143000" y="1714680"/>
            <a:ext cx="6786360" cy="5089320"/>
          </a:xfrm>
          <a:prstGeom prst="rect">
            <a:avLst/>
          </a:prstGeom>
          <a:ln w="9360">
            <a:noFill/>
          </a:ln>
        </p:spPr>
      </p:pic>
      <p:sp>
        <p:nvSpPr>
          <p:cNvPr id="321" name="CustomShape 2"/>
          <p:cNvSpPr/>
          <p:nvPr/>
        </p:nvSpPr>
        <p:spPr>
          <a:xfrm>
            <a:off x="1143000" y="6215040"/>
            <a:ext cx="6786360" cy="64260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trike="noStrike">
                <a:solidFill>
                  <a:srgbClr val="ffffff"/>
                </a:solidFill>
                <a:latin typeface="Century Schoolbook"/>
              </a:rPr>
              <a:t>Смертельно ядовитый гриб! 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 rot="5400000">
            <a:off x="3351240" y="3200400"/>
            <a:ext cx="6308280" cy="456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4f271c"/>
                </a:solidFill>
                <a:latin typeface="Century Schoolbook"/>
              </a:rPr>
              <a:t>Кто любит есть грибы? </a:t>
            </a:r>
            <a:endParaRPr/>
          </a:p>
        </p:txBody>
      </p:sp>
      <p:pic>
        <p:nvPicPr>
          <p:cNvPr id="323" name="Рисунок 4" descr=""/>
          <p:cNvPicPr/>
          <p:nvPr/>
        </p:nvPicPr>
        <p:blipFill>
          <a:blip r:embed="rId1"/>
          <a:srcRect l="0" t="5375" r="0" b="5375"/>
          <a:stretch/>
        </p:blipFill>
        <p:spPr>
          <a:xfrm>
            <a:off x="142920" y="158760"/>
            <a:ext cx="5714640" cy="6349680"/>
          </a:xfrm>
          <a:prstGeom prst="rect">
            <a:avLst/>
          </a:prstGeom>
          <a:ln w="9360"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</p:pic>
      <p:sp>
        <p:nvSpPr>
          <p:cNvPr id="324" name="TextShape 2"/>
          <p:cNvSpPr txBox="1"/>
          <p:nvPr/>
        </p:nvSpPr>
        <p:spPr>
          <a:xfrm>
            <a:off x="6765840" y="264960"/>
            <a:ext cx="1523520" cy="4955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4f271c"/>
                </a:solidFill>
                <a:latin typeface="Century Schoolbook"/>
              </a:rPr>
              <a:t>Улитки, слизни, комары, мухи, жуки, мыши, кабаны…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ff0000"/>
                </a:solidFill>
                <a:latin typeface="Century Schoolbook"/>
              </a:rPr>
              <a:t>А кто ещё?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4f271c"/>
                </a:solidFill>
                <a:latin typeface="Century Schoolbook"/>
              </a:rPr>
              <a:t>Красными мухоморами лечатся </a:t>
            </a:r>
            <a:r>
              <a:rPr b="1" lang="ru-RU" sz="2400" strike="noStrike">
                <a:solidFill>
                  <a:srgbClr val="4f271c"/>
                </a:solidFill>
                <a:latin typeface="Century Schoolbook"/>
              </a:rPr>
              <a:t>сороки</a:t>
            </a:r>
            <a:r>
              <a:rPr lang="ru-RU" sz="2400" strike="noStrike">
                <a:solidFill>
                  <a:srgbClr val="4f271c"/>
                </a:solidFill>
                <a:latin typeface="Century Schoolbook"/>
              </a:rPr>
              <a:t> и больные </a:t>
            </a:r>
            <a:r>
              <a:rPr b="1" lang="ru-RU" sz="2400" strike="noStrike">
                <a:solidFill>
                  <a:srgbClr val="4f271c"/>
                </a:solidFill>
                <a:latin typeface="Century Schoolbook"/>
              </a:rPr>
              <a:t>лоси.</a:t>
            </a:r>
            <a:endParaRPr/>
          </a:p>
        </p:txBody>
      </p:sp>
      <p:pic>
        <p:nvPicPr>
          <p:cNvPr id="326" name="Содержимое 4" descr=""/>
          <p:cNvPicPr/>
          <p:nvPr/>
        </p:nvPicPr>
        <p:blipFill>
          <a:blip r:embed="rId1"/>
          <a:stretch/>
        </p:blipFill>
        <p:spPr>
          <a:xfrm>
            <a:off x="457200" y="2166840"/>
            <a:ext cx="3657240" cy="3438000"/>
          </a:xfrm>
          <a:prstGeom prst="rect">
            <a:avLst/>
          </a:prstGeom>
          <a:ln w="9360">
            <a:noFill/>
          </a:ln>
        </p:spPr>
      </p:pic>
      <p:pic>
        <p:nvPicPr>
          <p:cNvPr id="327" name="Содержимое 5" descr=""/>
          <p:cNvPicPr/>
          <p:nvPr/>
        </p:nvPicPr>
        <p:blipFill>
          <a:blip r:embed="rId2"/>
          <a:stretch/>
        </p:blipFill>
        <p:spPr>
          <a:xfrm>
            <a:off x="4270320" y="2214720"/>
            <a:ext cx="3657240" cy="3357360"/>
          </a:xfrm>
          <a:prstGeom prst="rect">
            <a:avLst/>
          </a:prstGeom>
          <a:ln>
            <a:noFill/>
          </a:ln>
        </p:spPr>
      </p:pic>
      <p:sp>
        <p:nvSpPr>
          <p:cNvPr id="328" name="CustomShape 2"/>
          <p:cNvSpPr/>
          <p:nvPr/>
        </p:nvSpPr>
        <p:spPr>
          <a:xfrm>
            <a:off x="642960" y="5572080"/>
            <a:ext cx="7071840" cy="91404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ffffff"/>
                </a:solidFill>
                <a:latin typeface="Century Schoolbook"/>
              </a:rPr>
              <a:t>А что известно тебе?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00b050"/>
                </a:solidFill>
                <a:latin typeface="Century Schoolbook"/>
              </a:rPr>
              <a:t>Пословицы о грибах</a:t>
            </a:r>
            <a:endParaRPr/>
          </a:p>
        </p:txBody>
      </p:sp>
      <p:sp>
        <p:nvSpPr>
          <p:cNvPr id="330" name="TextShape 2"/>
          <p:cNvSpPr txBox="1"/>
          <p:nvPr/>
        </p:nvSpPr>
        <p:spPr>
          <a:xfrm>
            <a:off x="571680" y="157176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Возле леса жить — голодному не быть.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Всяк грибок знает свой срок.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Где один гриб, там и другой.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Грибы на одной ножке, не придут сами в лукошко.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Ешь пирог с грибами, а язык держи за зубами.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Кто любит земле кланяться — без добычи не останется.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Много комаров - готовь сто коробов, а много мошек - готовь лукошек. 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00b050"/>
                </a:solidFill>
                <a:latin typeface="Century Schoolbook"/>
              </a:rPr>
              <a:t>Викторина</a:t>
            </a:r>
            <a:endParaRPr/>
          </a:p>
        </p:txBody>
      </p:sp>
      <p:sp>
        <p:nvSpPr>
          <p:cNvPr id="332" name="TextShape 2"/>
          <p:cNvSpPr txBox="1"/>
          <p:nvPr/>
        </p:nvSpPr>
        <p:spPr>
          <a:xfrm>
            <a:off x="428760" y="164304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   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1. Какой гриб считается  "царём грибов"?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2. Какой гриб ищут с помощью специально обученных собак и свиней?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3. Какой из  грибов смертельно ядовитый?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
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4.Какой гриб морит мух, когда они хотят попить воды, скопившейся в воронке старого гриба?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   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5.У какого гриба шляпка гриба блестит, как будто смазана маслом?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  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6.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b="1" lang="ru-RU" sz="2400" strike="noStrike">
                <a:solidFill>
                  <a:srgbClr val="000000"/>
                </a:solidFill>
                <a:latin typeface="Century Schoolbook"/>
              </a:rPr>
              <a:t>В каких грибах никогда не заводятся черви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00b050"/>
                </a:solidFill>
                <a:latin typeface="Century Schoolbook"/>
              </a:rPr>
              <a:t>Запомни правила</a:t>
            </a: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:</a:t>
            </a:r>
            <a:endParaRPr/>
          </a:p>
        </p:txBody>
      </p:sp>
      <p:sp>
        <p:nvSpPr>
          <p:cNvPr id="334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Собирай грибы, которые ты  хорошо знаешь.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Не бери незнакомые  грибы.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Не собирай грибы у дороги.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Не  собирай червивых грибов 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Не ешь сырых грибов.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Грибы необходимо использовать сразу после сбора. Их нельзя долго хранить сырыми.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Самый  желанный  гриб</a:t>
            </a:r>
            <a:endParaRPr/>
          </a:p>
        </p:txBody>
      </p:sp>
      <p:sp>
        <p:nvSpPr>
          <p:cNvPr id="260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Этот гриб живет под елью,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Под ее огромной тенью.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Мудрый бородач-старик,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Житель бора - ...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Белый гриб ( боровик)</a:t>
            </a:r>
            <a:endParaRPr/>
          </a:p>
        </p:txBody>
      </p:sp>
      <p:pic>
        <p:nvPicPr>
          <p:cNvPr id="262" name="Содержимое 3" descr=""/>
          <p:cNvPicPr/>
          <p:nvPr/>
        </p:nvPicPr>
        <p:blipFill>
          <a:blip r:embed="rId1"/>
          <a:stretch/>
        </p:blipFill>
        <p:spPr>
          <a:xfrm>
            <a:off x="1338120" y="1600200"/>
            <a:ext cx="5705280" cy="48733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О каком грибе идёт речь?</a:t>
            </a:r>
            <a:endParaRPr/>
          </a:p>
        </p:txBody>
      </p:sp>
      <p:sp>
        <p:nvSpPr>
          <p:cNvPr id="264" name="TextShape 2"/>
          <p:cNvSpPr txBox="1"/>
          <p:nvPr/>
        </p:nvSpPr>
        <p:spPr>
          <a:xfrm>
            <a:off x="428760" y="164304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Под берёзой старичок,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На нём бурый колпачок,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И пиджак с пестринкой,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А сапожки с глинкой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Подберёзовик </a:t>
            </a:r>
            <a:endParaRPr/>
          </a:p>
        </p:txBody>
      </p:sp>
      <p:pic>
        <p:nvPicPr>
          <p:cNvPr id="266" name="Содержимое 5" descr=""/>
          <p:cNvPicPr/>
          <p:nvPr/>
        </p:nvPicPr>
        <p:blipFill>
          <a:blip r:embed="rId1"/>
          <a:stretch/>
        </p:blipFill>
        <p:spPr>
          <a:xfrm>
            <a:off x="2643120" y="1500120"/>
            <a:ext cx="3781080" cy="50432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Узнай гриб </a:t>
            </a:r>
            <a:endParaRPr/>
          </a:p>
        </p:txBody>
      </p:sp>
      <p:sp>
        <p:nvSpPr>
          <p:cNvPr id="268" name="TextShape 2"/>
          <p:cNvSpPr txBox="1"/>
          <p:nvPr/>
        </p:nvSpPr>
        <p:spPr>
          <a:xfrm>
            <a:off x="457200" y="1600200"/>
            <a:ext cx="7467120" cy="487332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Шоколадно-бурый гриб,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К скользкой шляпке лист прилип.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Воротник ажурный тонок – 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ru-RU" sz="2400" strike="noStrike">
                <a:solidFill>
                  <a:srgbClr val="000000"/>
                </a:solidFill>
                <a:latin typeface="Century Schoolbook"/>
              </a:rPr>
              <a:t>Гриб такой зовут...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457200" y="274680"/>
            <a:ext cx="746712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ru-RU" sz="3000" strike="noStrike">
                <a:solidFill>
                  <a:srgbClr val="4f271c"/>
                </a:solidFill>
                <a:latin typeface="Century Schoolbook"/>
              </a:rPr>
              <a:t>Маслята</a:t>
            </a:r>
            <a:endParaRPr/>
          </a:p>
        </p:txBody>
      </p:sp>
      <p:pic>
        <p:nvPicPr>
          <p:cNvPr id="270" name="Содержимое 3" descr=""/>
          <p:cNvPicPr/>
          <p:nvPr/>
        </p:nvPicPr>
        <p:blipFill>
          <a:blip r:embed="rId1"/>
          <a:stretch/>
        </p:blipFill>
        <p:spPr>
          <a:xfrm>
            <a:off x="2543040" y="1428840"/>
            <a:ext cx="4000320" cy="5000400"/>
          </a:xfrm>
          <a:prstGeom prst="rect">
            <a:avLst/>
          </a:prstGeom>
          <a:ln w="9360"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