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85" r:id="rId3"/>
    <p:sldId id="286" r:id="rId4"/>
    <p:sldId id="287" r:id="rId5"/>
    <p:sldId id="259" r:id="rId6"/>
    <p:sldId id="283" r:id="rId7"/>
    <p:sldId id="258" r:id="rId8"/>
    <p:sldId id="264" r:id="rId9"/>
    <p:sldId id="263" r:id="rId10"/>
    <p:sldId id="265" r:id="rId11"/>
    <p:sldId id="275" r:id="rId12"/>
    <p:sldId id="276" r:id="rId13"/>
    <p:sldId id="277" r:id="rId14"/>
    <p:sldId id="278" r:id="rId15"/>
    <p:sldId id="270" r:id="rId16"/>
    <p:sldId id="271" r:id="rId17"/>
    <p:sldId id="272" r:id="rId18"/>
    <p:sldId id="274" r:id="rId19"/>
    <p:sldId id="279" r:id="rId20"/>
    <p:sldId id="280" r:id="rId21"/>
    <p:sldId id="28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2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D0C78-65A1-47FB-9EE3-C6E17921F221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843BF71-2378-4801-A0B6-BBA37317F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D0C78-65A1-47FB-9EE3-C6E17921F221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BF71-2378-4801-A0B6-BBA37317F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D0C78-65A1-47FB-9EE3-C6E17921F221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BF71-2378-4801-A0B6-BBA37317F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5CB7755-BB01-4316-83DA-07B55CDEDE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FB93F66-23A2-418A-9B2F-796E52C8A4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D0C78-65A1-47FB-9EE3-C6E17921F221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843BF71-2378-4801-A0B6-BBA37317F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D0C78-65A1-47FB-9EE3-C6E17921F221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BF71-2378-4801-A0B6-BBA37317F6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D0C78-65A1-47FB-9EE3-C6E17921F221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BF71-2378-4801-A0B6-BBA37317F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D0C78-65A1-47FB-9EE3-C6E17921F221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843BF71-2378-4801-A0B6-BBA37317F6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D0C78-65A1-47FB-9EE3-C6E17921F221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BF71-2378-4801-A0B6-BBA37317F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D0C78-65A1-47FB-9EE3-C6E17921F221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BF71-2378-4801-A0B6-BBA37317F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D0C78-65A1-47FB-9EE3-C6E17921F221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BF71-2378-4801-A0B6-BBA37317F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D0C78-65A1-47FB-9EE3-C6E17921F221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BF71-2378-4801-A0B6-BBA37317F6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5D0C78-65A1-47FB-9EE3-C6E17921F221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843BF71-2378-4801-A0B6-BBA37317F6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00694" y="4429131"/>
            <a:ext cx="3338506" cy="928695"/>
          </a:xfrm>
        </p:spPr>
        <p:txBody>
          <a:bodyPr/>
          <a:lstStyle/>
          <a:p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Квадрат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85728"/>
            <a:ext cx="5048256" cy="1714512"/>
          </a:xfrm>
        </p:spPr>
        <p:txBody>
          <a:bodyPr>
            <a:normAutofit/>
          </a:bodyPr>
          <a:lstStyle/>
          <a:p>
            <a:r>
              <a:rPr lang="ru-RU" sz="1100" dirty="0" smtClean="0"/>
              <a:t>Ф.И.О.     </a:t>
            </a:r>
            <a:r>
              <a:rPr lang="ru-RU" sz="1100" b="1" dirty="0" smtClean="0"/>
              <a:t>Захарова Людмила Владимировна</a:t>
            </a:r>
            <a:endParaRPr lang="ru-RU" sz="1100" dirty="0" smtClean="0"/>
          </a:p>
          <a:p>
            <a:r>
              <a:rPr lang="ru-RU" sz="1100" dirty="0" smtClean="0"/>
              <a:t>Должность:  </a:t>
            </a:r>
            <a:r>
              <a:rPr lang="ru-RU" sz="1100" b="1" dirty="0" smtClean="0"/>
              <a:t>учитель математики</a:t>
            </a:r>
            <a:endParaRPr lang="ru-RU" sz="1100" dirty="0" smtClean="0"/>
          </a:p>
          <a:p>
            <a:r>
              <a:rPr lang="ru-RU" sz="1100" dirty="0" smtClean="0"/>
              <a:t>Место работы:  </a:t>
            </a:r>
            <a:r>
              <a:rPr lang="ru-RU" sz="1100" b="1" dirty="0" smtClean="0"/>
              <a:t>МБОУ«Средняя общеобразовательная школа № 59»</a:t>
            </a:r>
          </a:p>
          <a:p>
            <a:r>
              <a:rPr lang="ru-RU" sz="1100" b="1" dirty="0" smtClean="0"/>
              <a:t> г. </a:t>
            </a:r>
            <a:r>
              <a:rPr lang="ru-RU" sz="1100" b="1" dirty="0" smtClean="0"/>
              <a:t>Барнаула</a:t>
            </a:r>
            <a:endParaRPr lang="ru-RU" sz="1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 Положите </a:t>
            </a:r>
            <a: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12 спичек так, чтобы получилось 5 квадратов.</a:t>
            </a:r>
            <a:endParaRPr lang="ru-RU" sz="20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40" name="Группа 39"/>
          <p:cNvGrpSpPr/>
          <p:nvPr/>
        </p:nvGrpSpPr>
        <p:grpSpPr>
          <a:xfrm>
            <a:off x="2786050" y="2428868"/>
            <a:ext cx="1714512" cy="214314"/>
            <a:chOff x="1714480" y="2857496"/>
            <a:chExt cx="1714512" cy="214314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4714876" y="2428868"/>
            <a:ext cx="1714512" cy="214314"/>
            <a:chOff x="1714480" y="2857496"/>
            <a:chExt cx="1714512" cy="214314"/>
          </a:xfrm>
        </p:grpSpPr>
        <p:sp>
          <p:nvSpPr>
            <p:cNvPr id="44" name="Прямоугольник 43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6" name="Группа 45"/>
          <p:cNvGrpSpPr/>
          <p:nvPr/>
        </p:nvGrpSpPr>
        <p:grpSpPr>
          <a:xfrm rot="16200000">
            <a:off x="5607851" y="3464719"/>
            <a:ext cx="1714512" cy="214314"/>
            <a:chOff x="1714480" y="2857496"/>
            <a:chExt cx="1714512" cy="214314"/>
          </a:xfrm>
        </p:grpSpPr>
        <p:sp>
          <p:nvSpPr>
            <p:cNvPr id="47" name="Прямоугольник 46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4643438" y="4357694"/>
            <a:ext cx="1714512" cy="214314"/>
            <a:chOff x="1714480" y="2857496"/>
            <a:chExt cx="1714512" cy="214314"/>
          </a:xfrm>
        </p:grpSpPr>
        <p:sp>
          <p:nvSpPr>
            <p:cNvPr id="50" name="Прямоугольник 49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2714612" y="4357694"/>
            <a:ext cx="1714512" cy="214314"/>
            <a:chOff x="1714480" y="2857496"/>
            <a:chExt cx="1714512" cy="214314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5" name="Группа 54"/>
          <p:cNvGrpSpPr/>
          <p:nvPr/>
        </p:nvGrpSpPr>
        <p:grpSpPr>
          <a:xfrm>
            <a:off x="2786050" y="6286520"/>
            <a:ext cx="1714512" cy="214314"/>
            <a:chOff x="1714480" y="2857496"/>
            <a:chExt cx="1714512" cy="214314"/>
          </a:xfrm>
        </p:grpSpPr>
        <p:sp>
          <p:nvSpPr>
            <p:cNvPr id="56" name="Прямоугольник 55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8" name="Группа 57"/>
          <p:cNvGrpSpPr/>
          <p:nvPr/>
        </p:nvGrpSpPr>
        <p:grpSpPr>
          <a:xfrm rot="16200000">
            <a:off x="1821637" y="3393281"/>
            <a:ext cx="1714512" cy="214314"/>
            <a:chOff x="1714480" y="2857496"/>
            <a:chExt cx="1714512" cy="214314"/>
          </a:xfrm>
        </p:grpSpPr>
        <p:sp>
          <p:nvSpPr>
            <p:cNvPr id="59" name="Прямоугольник 58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1" name="Группа 60"/>
          <p:cNvGrpSpPr/>
          <p:nvPr/>
        </p:nvGrpSpPr>
        <p:grpSpPr>
          <a:xfrm rot="16200000">
            <a:off x="5607851" y="5322107"/>
            <a:ext cx="1714512" cy="214314"/>
            <a:chOff x="1714480" y="2857496"/>
            <a:chExt cx="1714512" cy="214314"/>
          </a:xfrm>
        </p:grpSpPr>
        <p:sp>
          <p:nvSpPr>
            <p:cNvPr id="62" name="Прямоугольник 61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4" name="Группа 63"/>
          <p:cNvGrpSpPr/>
          <p:nvPr/>
        </p:nvGrpSpPr>
        <p:grpSpPr>
          <a:xfrm rot="16200000">
            <a:off x="3679025" y="5322107"/>
            <a:ext cx="1714512" cy="214314"/>
            <a:chOff x="1714480" y="2857496"/>
            <a:chExt cx="1714512" cy="214314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7" name="Группа 66"/>
          <p:cNvGrpSpPr/>
          <p:nvPr/>
        </p:nvGrpSpPr>
        <p:grpSpPr>
          <a:xfrm rot="16200000">
            <a:off x="1821637" y="5322107"/>
            <a:ext cx="1714512" cy="214314"/>
            <a:chOff x="1714480" y="2857496"/>
            <a:chExt cx="1714512" cy="214314"/>
          </a:xfrm>
        </p:grpSpPr>
        <p:sp>
          <p:nvSpPr>
            <p:cNvPr id="68" name="Прямоугольник 67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Овал 68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0" name="Группа 69"/>
          <p:cNvGrpSpPr/>
          <p:nvPr/>
        </p:nvGrpSpPr>
        <p:grpSpPr>
          <a:xfrm rot="16200000">
            <a:off x="3679025" y="3393281"/>
            <a:ext cx="1714512" cy="214314"/>
            <a:chOff x="1714480" y="2857496"/>
            <a:chExt cx="1714512" cy="214314"/>
          </a:xfrm>
        </p:grpSpPr>
        <p:sp>
          <p:nvSpPr>
            <p:cNvPr id="71" name="Прямоугольник 70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Овал 71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3" name="Группа 72"/>
          <p:cNvGrpSpPr/>
          <p:nvPr/>
        </p:nvGrpSpPr>
        <p:grpSpPr>
          <a:xfrm>
            <a:off x="4714876" y="6286520"/>
            <a:ext cx="1714512" cy="214314"/>
            <a:chOff x="1714480" y="2857496"/>
            <a:chExt cx="1714512" cy="214314"/>
          </a:xfrm>
        </p:grpSpPr>
        <p:sp>
          <p:nvSpPr>
            <p:cNvPr id="74" name="Прямоугольник 73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Овал 74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9"/>
            <a:ext cx="8686800" cy="785818"/>
          </a:xfrm>
        </p:spPr>
        <p:txBody>
          <a:bodyPr anchor="t">
            <a:normAutofit fontScale="92500" lnSpcReduction="20000"/>
          </a:bodyPr>
          <a:lstStyle/>
          <a:p>
            <a:pPr algn="ctr">
              <a:buNone/>
            </a:pPr>
            <a:r>
              <a:rPr lang="ru-RU" sz="2800" dirty="0" smtClean="0"/>
              <a:t>  </a:t>
            </a:r>
            <a:r>
              <a:rPr lang="ru-RU" sz="2800" dirty="0" smtClean="0"/>
              <a:t>5.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Уберите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 спички так, чтобы осталось 2 равных квадрата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130" name="Группа 129"/>
          <p:cNvGrpSpPr/>
          <p:nvPr/>
        </p:nvGrpSpPr>
        <p:grpSpPr>
          <a:xfrm>
            <a:off x="2786050" y="2428868"/>
            <a:ext cx="1714512" cy="214314"/>
            <a:chOff x="1714480" y="2857496"/>
            <a:chExt cx="1714512" cy="214314"/>
          </a:xfrm>
        </p:grpSpPr>
        <p:sp>
          <p:nvSpPr>
            <p:cNvPr id="131" name="Прямоугольник 130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32" name="Овал 131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rgbClr val="4F271C">
                <a:lumMod val="75000"/>
              </a:srgbClr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133" name="Группа 132"/>
          <p:cNvGrpSpPr/>
          <p:nvPr/>
        </p:nvGrpSpPr>
        <p:grpSpPr>
          <a:xfrm>
            <a:off x="4714876" y="2428868"/>
            <a:ext cx="1714512" cy="214314"/>
            <a:chOff x="1714480" y="2857496"/>
            <a:chExt cx="1714512" cy="214314"/>
          </a:xfrm>
        </p:grpSpPr>
        <p:sp>
          <p:nvSpPr>
            <p:cNvPr id="134" name="Прямоугольник 133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35" name="Овал 134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rgbClr val="4F271C">
                <a:lumMod val="75000"/>
              </a:srgbClr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136" name="Группа 135"/>
          <p:cNvGrpSpPr/>
          <p:nvPr/>
        </p:nvGrpSpPr>
        <p:grpSpPr>
          <a:xfrm rot="16200000">
            <a:off x="5607851" y="3464719"/>
            <a:ext cx="1714512" cy="214314"/>
            <a:chOff x="1714480" y="2857496"/>
            <a:chExt cx="1714512" cy="214314"/>
          </a:xfrm>
        </p:grpSpPr>
        <p:sp>
          <p:nvSpPr>
            <p:cNvPr id="137" name="Прямоугольник 136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38" name="Овал 137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rgbClr val="4F271C">
                <a:lumMod val="75000"/>
              </a:srgbClr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139" name="Группа 138"/>
          <p:cNvGrpSpPr/>
          <p:nvPr/>
        </p:nvGrpSpPr>
        <p:grpSpPr>
          <a:xfrm>
            <a:off x="4643438" y="4357694"/>
            <a:ext cx="1714512" cy="214314"/>
            <a:chOff x="1714480" y="2857496"/>
            <a:chExt cx="1714512" cy="214314"/>
          </a:xfrm>
        </p:grpSpPr>
        <p:sp>
          <p:nvSpPr>
            <p:cNvPr id="140" name="Прямоугольник 139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41" name="Овал 140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rgbClr val="4F271C">
                <a:lumMod val="75000"/>
              </a:srgbClr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142" name="Группа 141"/>
          <p:cNvGrpSpPr/>
          <p:nvPr/>
        </p:nvGrpSpPr>
        <p:grpSpPr>
          <a:xfrm>
            <a:off x="2714612" y="4357694"/>
            <a:ext cx="1714512" cy="214314"/>
            <a:chOff x="1714480" y="2857496"/>
            <a:chExt cx="1714512" cy="214314"/>
          </a:xfrm>
        </p:grpSpPr>
        <p:sp>
          <p:nvSpPr>
            <p:cNvPr id="143" name="Прямоугольник 142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44" name="Овал 143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rgbClr val="4F271C">
                <a:lumMod val="75000"/>
              </a:srgbClr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145" name="Группа 144"/>
          <p:cNvGrpSpPr/>
          <p:nvPr/>
        </p:nvGrpSpPr>
        <p:grpSpPr>
          <a:xfrm>
            <a:off x="2786050" y="6286520"/>
            <a:ext cx="1714512" cy="214314"/>
            <a:chOff x="1714480" y="2857496"/>
            <a:chExt cx="1714512" cy="214314"/>
          </a:xfrm>
        </p:grpSpPr>
        <p:sp>
          <p:nvSpPr>
            <p:cNvPr id="146" name="Прямоугольник 145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47" name="Овал 146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rgbClr val="4F271C">
                <a:lumMod val="75000"/>
              </a:srgbClr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148" name="Группа 147"/>
          <p:cNvGrpSpPr/>
          <p:nvPr/>
        </p:nvGrpSpPr>
        <p:grpSpPr>
          <a:xfrm rot="16200000">
            <a:off x="1821637" y="3393281"/>
            <a:ext cx="1714512" cy="214314"/>
            <a:chOff x="1714480" y="2857496"/>
            <a:chExt cx="1714512" cy="214314"/>
          </a:xfrm>
        </p:grpSpPr>
        <p:sp>
          <p:nvSpPr>
            <p:cNvPr id="149" name="Прямоугольник 148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50" name="Овал 149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rgbClr val="4F271C">
                <a:lumMod val="75000"/>
              </a:srgbClr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151" name="Группа 150"/>
          <p:cNvGrpSpPr/>
          <p:nvPr/>
        </p:nvGrpSpPr>
        <p:grpSpPr>
          <a:xfrm rot="16200000">
            <a:off x="5607851" y="5322107"/>
            <a:ext cx="1714512" cy="214314"/>
            <a:chOff x="1714480" y="2857496"/>
            <a:chExt cx="1714512" cy="214314"/>
          </a:xfrm>
        </p:grpSpPr>
        <p:sp>
          <p:nvSpPr>
            <p:cNvPr id="152" name="Прямоугольник 151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53" name="Овал 152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rgbClr val="4F271C">
                <a:lumMod val="75000"/>
              </a:srgbClr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154" name="Группа 153"/>
          <p:cNvGrpSpPr/>
          <p:nvPr/>
        </p:nvGrpSpPr>
        <p:grpSpPr>
          <a:xfrm rot="16200000">
            <a:off x="3679025" y="5322107"/>
            <a:ext cx="1714512" cy="214314"/>
            <a:chOff x="1714480" y="2857496"/>
            <a:chExt cx="1714512" cy="214314"/>
          </a:xfrm>
        </p:grpSpPr>
        <p:sp>
          <p:nvSpPr>
            <p:cNvPr id="155" name="Прямоугольник 154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56" name="Овал 155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rgbClr val="4F271C">
                <a:lumMod val="75000"/>
              </a:srgbClr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157" name="Группа 156"/>
          <p:cNvGrpSpPr/>
          <p:nvPr/>
        </p:nvGrpSpPr>
        <p:grpSpPr>
          <a:xfrm rot="16200000">
            <a:off x="1821637" y="5322107"/>
            <a:ext cx="1714512" cy="214314"/>
            <a:chOff x="1714480" y="2857496"/>
            <a:chExt cx="1714512" cy="214314"/>
          </a:xfrm>
        </p:grpSpPr>
        <p:sp>
          <p:nvSpPr>
            <p:cNvPr id="158" name="Прямоугольник 157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59" name="Овал 158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rgbClr val="4F271C">
                <a:lumMod val="75000"/>
              </a:srgbClr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160" name="Группа 159"/>
          <p:cNvGrpSpPr/>
          <p:nvPr/>
        </p:nvGrpSpPr>
        <p:grpSpPr>
          <a:xfrm rot="16200000">
            <a:off x="3679025" y="3393281"/>
            <a:ext cx="1714512" cy="214314"/>
            <a:chOff x="1714480" y="2857496"/>
            <a:chExt cx="1714512" cy="214314"/>
          </a:xfrm>
        </p:grpSpPr>
        <p:sp>
          <p:nvSpPr>
            <p:cNvPr id="161" name="Прямоугольник 160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62" name="Овал 161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rgbClr val="4F271C">
                <a:lumMod val="75000"/>
              </a:srgbClr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163" name="Группа 162"/>
          <p:cNvGrpSpPr/>
          <p:nvPr/>
        </p:nvGrpSpPr>
        <p:grpSpPr>
          <a:xfrm>
            <a:off x="4714876" y="6286520"/>
            <a:ext cx="1714512" cy="214314"/>
            <a:chOff x="1714480" y="2857496"/>
            <a:chExt cx="1714512" cy="214314"/>
          </a:xfrm>
        </p:grpSpPr>
        <p:sp>
          <p:nvSpPr>
            <p:cNvPr id="164" name="Прямоугольник 163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65" name="Овал 164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rgbClr val="4F271C">
                <a:lumMod val="75000"/>
              </a:srgbClr>
            </a:solidFill>
            <a:ln w="25400" cap="flat" cmpd="sng" algn="ctr">
              <a:solidFill>
                <a:srgbClr val="3891A7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7166"/>
            <a:ext cx="8686800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6. Из </a:t>
            </a:r>
            <a:r>
              <a:rPr lang="ru-RU" sz="2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24 спичек составлена фигура. Уберите 4 спички так, чтобы осталось 5 квадратов. </a:t>
            </a:r>
            <a:endParaRPr lang="ru-RU" sz="2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29718" y="6000768"/>
            <a:ext cx="61882" cy="7935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grpSp>
        <p:nvGrpSpPr>
          <p:cNvPr id="82" name="Группа 81"/>
          <p:cNvGrpSpPr/>
          <p:nvPr/>
        </p:nvGrpSpPr>
        <p:grpSpPr>
          <a:xfrm>
            <a:off x="928662" y="1928802"/>
            <a:ext cx="3286148" cy="3429024"/>
            <a:chOff x="928662" y="1928802"/>
            <a:chExt cx="2286016" cy="2428892"/>
          </a:xfrm>
        </p:grpSpPr>
        <p:grpSp>
          <p:nvGrpSpPr>
            <p:cNvPr id="7" name="Группа 6"/>
            <p:cNvGrpSpPr/>
            <p:nvPr/>
          </p:nvGrpSpPr>
          <p:grpSpPr>
            <a:xfrm rot="16200000">
              <a:off x="714348" y="2357430"/>
              <a:ext cx="571504" cy="142876"/>
              <a:chOff x="1714480" y="2857496"/>
              <a:chExt cx="1714512" cy="214314"/>
            </a:xfrm>
          </p:grpSpPr>
          <p:sp>
            <p:nvSpPr>
              <p:cNvPr id="8" name="Прямоугольник 7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Овал 8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3" name="Группа 12"/>
            <p:cNvGrpSpPr/>
            <p:nvPr/>
          </p:nvGrpSpPr>
          <p:grpSpPr>
            <a:xfrm rot="16200000">
              <a:off x="714348" y="3071810"/>
              <a:ext cx="571504" cy="142876"/>
              <a:chOff x="1714480" y="2857496"/>
              <a:chExt cx="1714512" cy="214314"/>
            </a:xfrm>
          </p:grpSpPr>
          <p:sp>
            <p:nvSpPr>
              <p:cNvPr id="14" name="Прямоугольник 13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Овал 14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5"/>
            <p:cNvGrpSpPr/>
            <p:nvPr/>
          </p:nvGrpSpPr>
          <p:grpSpPr>
            <a:xfrm rot="16200000">
              <a:off x="714348" y="3857628"/>
              <a:ext cx="571504" cy="142876"/>
              <a:chOff x="1714480" y="2857496"/>
              <a:chExt cx="1714512" cy="214314"/>
            </a:xfrm>
          </p:grpSpPr>
          <p:sp>
            <p:nvSpPr>
              <p:cNvPr id="17" name="Прямоугольник 16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Овал 17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9" name="Группа 18"/>
            <p:cNvGrpSpPr/>
            <p:nvPr/>
          </p:nvGrpSpPr>
          <p:grpSpPr>
            <a:xfrm rot="16200000">
              <a:off x="1428728" y="2357430"/>
              <a:ext cx="571504" cy="142876"/>
              <a:chOff x="1714480" y="2857496"/>
              <a:chExt cx="1714512" cy="214314"/>
            </a:xfrm>
          </p:grpSpPr>
          <p:sp>
            <p:nvSpPr>
              <p:cNvPr id="20" name="Прямоугольник 19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Овал 20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2" name="Группа 21"/>
            <p:cNvGrpSpPr/>
            <p:nvPr/>
          </p:nvGrpSpPr>
          <p:grpSpPr>
            <a:xfrm rot="16200000">
              <a:off x="2143108" y="2357430"/>
              <a:ext cx="571504" cy="142876"/>
              <a:chOff x="1714480" y="2857496"/>
              <a:chExt cx="1714512" cy="214314"/>
            </a:xfrm>
          </p:grpSpPr>
          <p:sp>
            <p:nvSpPr>
              <p:cNvPr id="23" name="Прямоугольник 22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Овал 23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5" name="Группа 24"/>
            <p:cNvGrpSpPr/>
            <p:nvPr/>
          </p:nvGrpSpPr>
          <p:grpSpPr>
            <a:xfrm rot="16200000">
              <a:off x="1428728" y="3071810"/>
              <a:ext cx="571504" cy="142876"/>
              <a:chOff x="1714480" y="2857496"/>
              <a:chExt cx="1714512" cy="214314"/>
            </a:xfrm>
          </p:grpSpPr>
          <p:sp>
            <p:nvSpPr>
              <p:cNvPr id="26" name="Прямоугольник 25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Овал 26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8" name="Группа 27"/>
            <p:cNvGrpSpPr/>
            <p:nvPr/>
          </p:nvGrpSpPr>
          <p:grpSpPr>
            <a:xfrm rot="16200000">
              <a:off x="1428728" y="3857628"/>
              <a:ext cx="571504" cy="142876"/>
              <a:chOff x="1714480" y="2857496"/>
              <a:chExt cx="1714512" cy="214314"/>
            </a:xfrm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Овал 29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1" name="Группа 30"/>
            <p:cNvGrpSpPr/>
            <p:nvPr/>
          </p:nvGrpSpPr>
          <p:grpSpPr>
            <a:xfrm rot="16200000">
              <a:off x="2143108" y="3071810"/>
              <a:ext cx="571504" cy="142876"/>
              <a:chOff x="1714480" y="2857496"/>
              <a:chExt cx="1714512" cy="214314"/>
            </a:xfrm>
          </p:grpSpPr>
          <p:sp>
            <p:nvSpPr>
              <p:cNvPr id="32" name="Прямоугольник 31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Овал 32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4" name="Группа 33"/>
            <p:cNvGrpSpPr/>
            <p:nvPr/>
          </p:nvGrpSpPr>
          <p:grpSpPr>
            <a:xfrm rot="16200000">
              <a:off x="2143108" y="3786190"/>
              <a:ext cx="571504" cy="142876"/>
              <a:chOff x="1714480" y="2857496"/>
              <a:chExt cx="1714512" cy="214314"/>
            </a:xfrm>
          </p:grpSpPr>
          <p:sp>
            <p:nvSpPr>
              <p:cNvPr id="35" name="Прямоугольник 34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Овал 35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7" name="Группа 36"/>
            <p:cNvGrpSpPr/>
            <p:nvPr/>
          </p:nvGrpSpPr>
          <p:grpSpPr>
            <a:xfrm>
              <a:off x="1000100" y="1928802"/>
              <a:ext cx="571504" cy="142876"/>
              <a:chOff x="1714480" y="2857496"/>
              <a:chExt cx="1714512" cy="214314"/>
            </a:xfrm>
          </p:grpSpPr>
          <p:sp>
            <p:nvSpPr>
              <p:cNvPr id="38" name="Прямоугольник 37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Овал 38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0" name="Группа 39"/>
            <p:cNvGrpSpPr/>
            <p:nvPr/>
          </p:nvGrpSpPr>
          <p:grpSpPr>
            <a:xfrm rot="16200000">
              <a:off x="2857488" y="2357430"/>
              <a:ext cx="571504" cy="142876"/>
              <a:chOff x="1714480" y="2857496"/>
              <a:chExt cx="1714512" cy="214314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" name="Овал 41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3" name="Группа 42"/>
            <p:cNvGrpSpPr/>
            <p:nvPr/>
          </p:nvGrpSpPr>
          <p:grpSpPr>
            <a:xfrm rot="16200000">
              <a:off x="2857488" y="3071810"/>
              <a:ext cx="571504" cy="142876"/>
              <a:chOff x="1714480" y="2857496"/>
              <a:chExt cx="1714512" cy="214314"/>
            </a:xfrm>
          </p:grpSpPr>
          <p:sp>
            <p:nvSpPr>
              <p:cNvPr id="44" name="Прямоугольник 43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Овал 44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6" name="Группа 45"/>
            <p:cNvGrpSpPr/>
            <p:nvPr/>
          </p:nvGrpSpPr>
          <p:grpSpPr>
            <a:xfrm>
              <a:off x="1857356" y="1928802"/>
              <a:ext cx="571504" cy="142876"/>
              <a:chOff x="1714480" y="2857496"/>
              <a:chExt cx="1714512" cy="214314"/>
            </a:xfrm>
          </p:grpSpPr>
          <p:sp>
            <p:nvSpPr>
              <p:cNvPr id="47" name="Прямоугольник 46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Овал 47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9" name="Группа 48"/>
            <p:cNvGrpSpPr/>
            <p:nvPr/>
          </p:nvGrpSpPr>
          <p:grpSpPr>
            <a:xfrm>
              <a:off x="1785918" y="2714620"/>
              <a:ext cx="571504" cy="142876"/>
              <a:chOff x="1714480" y="2857496"/>
              <a:chExt cx="1714512" cy="214314"/>
            </a:xfrm>
          </p:grpSpPr>
          <p:sp>
            <p:nvSpPr>
              <p:cNvPr id="50" name="Прямоугольник 49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Овал 50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2" name="Группа 51"/>
            <p:cNvGrpSpPr/>
            <p:nvPr/>
          </p:nvGrpSpPr>
          <p:grpSpPr>
            <a:xfrm>
              <a:off x="1071538" y="2714620"/>
              <a:ext cx="571504" cy="142876"/>
              <a:chOff x="1714480" y="2857496"/>
              <a:chExt cx="1714512" cy="214314"/>
            </a:xfrm>
          </p:grpSpPr>
          <p:sp>
            <p:nvSpPr>
              <p:cNvPr id="53" name="Прямоугольник 52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Овал 53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5" name="Группа 54"/>
            <p:cNvGrpSpPr/>
            <p:nvPr/>
          </p:nvGrpSpPr>
          <p:grpSpPr>
            <a:xfrm>
              <a:off x="2500298" y="3429000"/>
              <a:ext cx="571504" cy="142876"/>
              <a:chOff x="1714480" y="2857496"/>
              <a:chExt cx="1714512" cy="214314"/>
            </a:xfrm>
          </p:grpSpPr>
          <p:sp>
            <p:nvSpPr>
              <p:cNvPr id="56" name="Прямоугольник 55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Овал 56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8" name="Группа 57"/>
            <p:cNvGrpSpPr/>
            <p:nvPr/>
          </p:nvGrpSpPr>
          <p:grpSpPr>
            <a:xfrm>
              <a:off x="1785918" y="3429000"/>
              <a:ext cx="571504" cy="142876"/>
              <a:chOff x="1714480" y="2857496"/>
              <a:chExt cx="1714512" cy="214314"/>
            </a:xfrm>
          </p:grpSpPr>
          <p:sp>
            <p:nvSpPr>
              <p:cNvPr id="59" name="Прямоугольник 58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Овал 59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1" name="Группа 60"/>
            <p:cNvGrpSpPr/>
            <p:nvPr/>
          </p:nvGrpSpPr>
          <p:grpSpPr>
            <a:xfrm>
              <a:off x="1071538" y="3429000"/>
              <a:ext cx="571504" cy="142876"/>
              <a:chOff x="1714480" y="2857496"/>
              <a:chExt cx="1714512" cy="214314"/>
            </a:xfrm>
          </p:grpSpPr>
          <p:sp>
            <p:nvSpPr>
              <p:cNvPr id="62" name="Прямоугольник 61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3" name="Овал 62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4" name="Группа 63"/>
            <p:cNvGrpSpPr/>
            <p:nvPr/>
          </p:nvGrpSpPr>
          <p:grpSpPr>
            <a:xfrm>
              <a:off x="2571736" y="4214818"/>
              <a:ext cx="571504" cy="142876"/>
              <a:chOff x="1714480" y="2857496"/>
              <a:chExt cx="1714512" cy="214314"/>
            </a:xfrm>
          </p:grpSpPr>
          <p:sp>
            <p:nvSpPr>
              <p:cNvPr id="65" name="Прямоугольник 64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Овал 65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7" name="Группа 66"/>
            <p:cNvGrpSpPr/>
            <p:nvPr/>
          </p:nvGrpSpPr>
          <p:grpSpPr>
            <a:xfrm>
              <a:off x="1785918" y="4214818"/>
              <a:ext cx="571504" cy="142876"/>
              <a:chOff x="1714480" y="2857496"/>
              <a:chExt cx="1714512" cy="214314"/>
            </a:xfrm>
          </p:grpSpPr>
          <p:sp>
            <p:nvSpPr>
              <p:cNvPr id="68" name="Прямоугольник 67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" name="Овал 68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0" name="Группа 69"/>
            <p:cNvGrpSpPr/>
            <p:nvPr/>
          </p:nvGrpSpPr>
          <p:grpSpPr>
            <a:xfrm>
              <a:off x="1071538" y="4214818"/>
              <a:ext cx="571504" cy="142876"/>
              <a:chOff x="1714480" y="2857496"/>
              <a:chExt cx="1714512" cy="214314"/>
            </a:xfrm>
          </p:grpSpPr>
          <p:sp>
            <p:nvSpPr>
              <p:cNvPr id="71" name="Прямоугольник 70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2" name="Овал 71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3" name="Группа 72"/>
            <p:cNvGrpSpPr/>
            <p:nvPr/>
          </p:nvGrpSpPr>
          <p:grpSpPr>
            <a:xfrm>
              <a:off x="2500298" y="1928802"/>
              <a:ext cx="571504" cy="142876"/>
              <a:chOff x="1714480" y="2857496"/>
              <a:chExt cx="1714512" cy="214314"/>
            </a:xfrm>
          </p:grpSpPr>
          <p:sp>
            <p:nvSpPr>
              <p:cNvPr id="74" name="Прямоугольник 73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5" name="Овал 74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6" name="Группа 75"/>
            <p:cNvGrpSpPr/>
            <p:nvPr/>
          </p:nvGrpSpPr>
          <p:grpSpPr>
            <a:xfrm rot="16200000">
              <a:off x="2857488" y="3786190"/>
              <a:ext cx="571504" cy="142876"/>
              <a:chOff x="1714480" y="2857496"/>
              <a:chExt cx="1714512" cy="214314"/>
            </a:xfrm>
          </p:grpSpPr>
          <p:sp>
            <p:nvSpPr>
              <p:cNvPr id="77" name="Прямоугольник 76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" name="Овал 77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9" name="Группа 78"/>
            <p:cNvGrpSpPr/>
            <p:nvPr/>
          </p:nvGrpSpPr>
          <p:grpSpPr>
            <a:xfrm>
              <a:off x="2500298" y="2714620"/>
              <a:ext cx="571504" cy="142876"/>
              <a:chOff x="1714480" y="2857496"/>
              <a:chExt cx="1714512" cy="214314"/>
            </a:xfrm>
          </p:grpSpPr>
          <p:sp>
            <p:nvSpPr>
              <p:cNvPr id="80" name="Прямоугольник 79"/>
              <p:cNvSpPr/>
              <p:nvPr/>
            </p:nvSpPr>
            <p:spPr>
              <a:xfrm>
                <a:off x="1714480" y="2928934"/>
                <a:ext cx="1428760" cy="7143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1" name="Овал 80"/>
              <p:cNvSpPr/>
              <p:nvPr/>
            </p:nvSpPr>
            <p:spPr>
              <a:xfrm>
                <a:off x="3071802" y="2857496"/>
                <a:ext cx="357190" cy="214314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00967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  </a:t>
            </a:r>
            <a:r>
              <a:rPr lang="ru-RU" sz="2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способ</a:t>
            </a:r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                          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858280" y="6000768"/>
            <a:ext cx="133320" cy="7935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grpSp>
        <p:nvGrpSpPr>
          <p:cNvPr id="224" name="Группа 6"/>
          <p:cNvGrpSpPr/>
          <p:nvPr/>
        </p:nvGrpSpPr>
        <p:grpSpPr>
          <a:xfrm rot="16200000">
            <a:off x="4890959" y="4017707"/>
            <a:ext cx="705976" cy="200918"/>
            <a:chOff x="1714480" y="2857496"/>
            <a:chExt cx="1714512" cy="214314"/>
          </a:xfrm>
        </p:grpSpPr>
        <p:sp>
          <p:nvSpPr>
            <p:cNvPr id="294" name="Прямоугольник 7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5" name="Овал 8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25" name="Группа 12"/>
          <p:cNvGrpSpPr/>
          <p:nvPr/>
        </p:nvGrpSpPr>
        <p:grpSpPr>
          <a:xfrm rot="16200000">
            <a:off x="4890959" y="4900176"/>
            <a:ext cx="705976" cy="200918"/>
            <a:chOff x="1714480" y="2857496"/>
            <a:chExt cx="1714512" cy="214314"/>
          </a:xfrm>
        </p:grpSpPr>
        <p:sp>
          <p:nvSpPr>
            <p:cNvPr id="292" name="Прямоугольник 13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3" name="Овал 14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26" name="Группа 15"/>
          <p:cNvGrpSpPr/>
          <p:nvPr/>
        </p:nvGrpSpPr>
        <p:grpSpPr>
          <a:xfrm rot="16200000">
            <a:off x="4890959" y="5870893"/>
            <a:ext cx="705976" cy="200918"/>
            <a:chOff x="1714480" y="2857496"/>
            <a:chExt cx="1714512" cy="214314"/>
          </a:xfrm>
        </p:grpSpPr>
        <p:sp>
          <p:nvSpPr>
            <p:cNvPr id="290" name="Прямоугольник 16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1" name="Овал 17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27" name="Группа 18"/>
          <p:cNvGrpSpPr/>
          <p:nvPr/>
        </p:nvGrpSpPr>
        <p:grpSpPr>
          <a:xfrm rot="16200000">
            <a:off x="5895556" y="4017707"/>
            <a:ext cx="705976" cy="200918"/>
            <a:chOff x="1714480" y="2857496"/>
            <a:chExt cx="1714512" cy="214314"/>
          </a:xfrm>
        </p:grpSpPr>
        <p:sp>
          <p:nvSpPr>
            <p:cNvPr id="288" name="Прямоугольник 19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9" name="Овал 20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28" name="Группа 21"/>
          <p:cNvGrpSpPr/>
          <p:nvPr/>
        </p:nvGrpSpPr>
        <p:grpSpPr>
          <a:xfrm rot="16200000">
            <a:off x="6900153" y="4017707"/>
            <a:ext cx="705976" cy="200918"/>
            <a:chOff x="1714480" y="2857496"/>
            <a:chExt cx="1714512" cy="214314"/>
          </a:xfrm>
        </p:grpSpPr>
        <p:sp>
          <p:nvSpPr>
            <p:cNvPr id="286" name="Прямоугольник 22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7" name="Овал 23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29" name="Группа 24"/>
          <p:cNvGrpSpPr/>
          <p:nvPr/>
        </p:nvGrpSpPr>
        <p:grpSpPr>
          <a:xfrm rot="16200000">
            <a:off x="5895556" y="4900176"/>
            <a:ext cx="705976" cy="200918"/>
            <a:chOff x="1714480" y="2857496"/>
            <a:chExt cx="1714512" cy="214314"/>
          </a:xfrm>
        </p:grpSpPr>
        <p:sp>
          <p:nvSpPr>
            <p:cNvPr id="284" name="Прямоугольник 25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5" name="Овал 284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0" name="Группа 27"/>
          <p:cNvGrpSpPr/>
          <p:nvPr/>
        </p:nvGrpSpPr>
        <p:grpSpPr>
          <a:xfrm rot="16200000">
            <a:off x="5895556" y="5870893"/>
            <a:ext cx="705976" cy="200918"/>
            <a:chOff x="1714480" y="2857496"/>
            <a:chExt cx="1714512" cy="214314"/>
          </a:xfrm>
        </p:grpSpPr>
        <p:sp>
          <p:nvSpPr>
            <p:cNvPr id="282" name="Прямоугольник 281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3" name="Овал 282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1" name="Группа 30"/>
          <p:cNvGrpSpPr/>
          <p:nvPr/>
        </p:nvGrpSpPr>
        <p:grpSpPr>
          <a:xfrm rot="16200000">
            <a:off x="6900153" y="4900176"/>
            <a:ext cx="705976" cy="200918"/>
            <a:chOff x="1714480" y="2857496"/>
            <a:chExt cx="1714512" cy="214314"/>
          </a:xfrm>
        </p:grpSpPr>
        <p:sp>
          <p:nvSpPr>
            <p:cNvPr id="280" name="Прямоугольник 279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1" name="Овал 280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2" name="Группа 33"/>
          <p:cNvGrpSpPr/>
          <p:nvPr/>
        </p:nvGrpSpPr>
        <p:grpSpPr>
          <a:xfrm rot="16200000">
            <a:off x="6900153" y="5782646"/>
            <a:ext cx="705976" cy="200918"/>
            <a:chOff x="1714480" y="2857496"/>
            <a:chExt cx="1714512" cy="214314"/>
          </a:xfrm>
        </p:grpSpPr>
        <p:sp>
          <p:nvSpPr>
            <p:cNvPr id="278" name="Прямоугольник 277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9" name="Овал 278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3" name="Группа 36"/>
          <p:cNvGrpSpPr/>
          <p:nvPr/>
        </p:nvGrpSpPr>
        <p:grpSpPr>
          <a:xfrm>
            <a:off x="5243964" y="3500422"/>
            <a:ext cx="803678" cy="176493"/>
            <a:chOff x="1714480" y="2857496"/>
            <a:chExt cx="1714512" cy="214314"/>
          </a:xfrm>
        </p:grpSpPr>
        <p:sp>
          <p:nvSpPr>
            <p:cNvPr id="276" name="Прямоугольник 275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7" name="Овал 276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4" name="Группа 39"/>
          <p:cNvGrpSpPr/>
          <p:nvPr/>
        </p:nvGrpSpPr>
        <p:grpSpPr>
          <a:xfrm rot="16200000">
            <a:off x="7904750" y="4017707"/>
            <a:ext cx="705976" cy="200918"/>
            <a:chOff x="1714480" y="2857496"/>
            <a:chExt cx="1714512" cy="214314"/>
          </a:xfrm>
        </p:grpSpPr>
        <p:sp>
          <p:nvSpPr>
            <p:cNvPr id="274" name="Прямоугольник 273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5" name="Овал 274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5" name="Группа 42"/>
          <p:cNvGrpSpPr/>
          <p:nvPr/>
        </p:nvGrpSpPr>
        <p:grpSpPr>
          <a:xfrm rot="16200000">
            <a:off x="7904750" y="4900176"/>
            <a:ext cx="705976" cy="200918"/>
            <a:chOff x="1714480" y="2857496"/>
            <a:chExt cx="1714512" cy="214314"/>
          </a:xfrm>
        </p:grpSpPr>
        <p:sp>
          <p:nvSpPr>
            <p:cNvPr id="272" name="Прямоугольник 271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3" name="Овал 272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6" name="Группа 45"/>
          <p:cNvGrpSpPr/>
          <p:nvPr/>
        </p:nvGrpSpPr>
        <p:grpSpPr>
          <a:xfrm>
            <a:off x="6449480" y="3500422"/>
            <a:ext cx="803678" cy="176493"/>
            <a:chOff x="1714480" y="2857496"/>
            <a:chExt cx="1714512" cy="214314"/>
          </a:xfrm>
        </p:grpSpPr>
        <p:sp>
          <p:nvSpPr>
            <p:cNvPr id="270" name="Прямоугольник 269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1" name="Овал 270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7" name="Группа 48"/>
          <p:cNvGrpSpPr/>
          <p:nvPr/>
        </p:nvGrpSpPr>
        <p:grpSpPr>
          <a:xfrm>
            <a:off x="6349020" y="4471138"/>
            <a:ext cx="803678" cy="176493"/>
            <a:chOff x="1714480" y="2857496"/>
            <a:chExt cx="1714512" cy="214314"/>
          </a:xfrm>
        </p:grpSpPr>
        <p:sp>
          <p:nvSpPr>
            <p:cNvPr id="268" name="Прямоугольник 267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9" name="Овал 268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8" name="Группа 51"/>
          <p:cNvGrpSpPr/>
          <p:nvPr/>
        </p:nvGrpSpPr>
        <p:grpSpPr>
          <a:xfrm>
            <a:off x="5344423" y="4471138"/>
            <a:ext cx="803678" cy="176493"/>
            <a:chOff x="1714480" y="2857496"/>
            <a:chExt cx="1714512" cy="214314"/>
          </a:xfrm>
        </p:grpSpPr>
        <p:sp>
          <p:nvSpPr>
            <p:cNvPr id="266" name="Прямоугольник 265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7" name="Овал 266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9" name="Группа 54"/>
          <p:cNvGrpSpPr/>
          <p:nvPr/>
        </p:nvGrpSpPr>
        <p:grpSpPr>
          <a:xfrm>
            <a:off x="7353617" y="5353608"/>
            <a:ext cx="803678" cy="176493"/>
            <a:chOff x="1714480" y="2857496"/>
            <a:chExt cx="1714512" cy="214314"/>
          </a:xfrm>
        </p:grpSpPr>
        <p:sp>
          <p:nvSpPr>
            <p:cNvPr id="264" name="Прямоугольник 263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5" name="Овал 264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0" name="Группа 57"/>
          <p:cNvGrpSpPr/>
          <p:nvPr/>
        </p:nvGrpSpPr>
        <p:grpSpPr>
          <a:xfrm>
            <a:off x="6349020" y="5353608"/>
            <a:ext cx="803678" cy="176493"/>
            <a:chOff x="1714480" y="2857496"/>
            <a:chExt cx="1714512" cy="214314"/>
          </a:xfrm>
        </p:grpSpPr>
        <p:sp>
          <p:nvSpPr>
            <p:cNvPr id="262" name="Прямоугольник 261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3" name="Овал 262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1" name="Группа 60"/>
          <p:cNvGrpSpPr/>
          <p:nvPr/>
        </p:nvGrpSpPr>
        <p:grpSpPr>
          <a:xfrm>
            <a:off x="5344423" y="5353608"/>
            <a:ext cx="803678" cy="176493"/>
            <a:chOff x="1714480" y="2857496"/>
            <a:chExt cx="1714512" cy="214314"/>
          </a:xfrm>
        </p:grpSpPr>
        <p:sp>
          <p:nvSpPr>
            <p:cNvPr id="260" name="Прямоугольник 259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1" name="Овал 260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2" name="Группа 63"/>
          <p:cNvGrpSpPr/>
          <p:nvPr/>
        </p:nvGrpSpPr>
        <p:grpSpPr>
          <a:xfrm>
            <a:off x="7454077" y="6324324"/>
            <a:ext cx="803678" cy="176493"/>
            <a:chOff x="1714480" y="2857496"/>
            <a:chExt cx="1714512" cy="214314"/>
          </a:xfrm>
        </p:grpSpPr>
        <p:sp>
          <p:nvSpPr>
            <p:cNvPr id="258" name="Прямоугольник 257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9" name="Овал 258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3" name="Группа 66"/>
          <p:cNvGrpSpPr/>
          <p:nvPr/>
        </p:nvGrpSpPr>
        <p:grpSpPr>
          <a:xfrm>
            <a:off x="6349020" y="6324324"/>
            <a:ext cx="803678" cy="176493"/>
            <a:chOff x="1714480" y="2857496"/>
            <a:chExt cx="1714512" cy="214314"/>
          </a:xfrm>
        </p:grpSpPr>
        <p:sp>
          <p:nvSpPr>
            <p:cNvPr id="256" name="Прямоугольник 255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7" name="Овал 256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4" name="Группа 69"/>
          <p:cNvGrpSpPr/>
          <p:nvPr/>
        </p:nvGrpSpPr>
        <p:grpSpPr>
          <a:xfrm>
            <a:off x="5344423" y="6324324"/>
            <a:ext cx="803678" cy="176493"/>
            <a:chOff x="1714480" y="2857496"/>
            <a:chExt cx="1714512" cy="214314"/>
          </a:xfrm>
        </p:grpSpPr>
        <p:sp>
          <p:nvSpPr>
            <p:cNvPr id="254" name="Прямоугольник 253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5" name="Овал 254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5" name="Группа 72"/>
          <p:cNvGrpSpPr/>
          <p:nvPr/>
        </p:nvGrpSpPr>
        <p:grpSpPr>
          <a:xfrm>
            <a:off x="7353617" y="3500422"/>
            <a:ext cx="803678" cy="176493"/>
            <a:chOff x="1714480" y="2857496"/>
            <a:chExt cx="1714512" cy="214314"/>
          </a:xfrm>
        </p:grpSpPr>
        <p:sp>
          <p:nvSpPr>
            <p:cNvPr id="252" name="Прямоугольник 251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3" name="Овал 252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6" name="Группа 75"/>
          <p:cNvGrpSpPr/>
          <p:nvPr/>
        </p:nvGrpSpPr>
        <p:grpSpPr>
          <a:xfrm rot="16200000">
            <a:off x="7904750" y="5782646"/>
            <a:ext cx="705976" cy="200918"/>
            <a:chOff x="1714480" y="2857496"/>
            <a:chExt cx="1714512" cy="214314"/>
          </a:xfrm>
        </p:grpSpPr>
        <p:sp>
          <p:nvSpPr>
            <p:cNvPr id="250" name="Прямоугольник 249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1" name="Овал 250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7" name="Группа 78"/>
          <p:cNvGrpSpPr/>
          <p:nvPr/>
        </p:nvGrpSpPr>
        <p:grpSpPr>
          <a:xfrm>
            <a:off x="7353617" y="4471138"/>
            <a:ext cx="803678" cy="176493"/>
            <a:chOff x="1714480" y="2857496"/>
            <a:chExt cx="1714512" cy="214314"/>
          </a:xfrm>
        </p:grpSpPr>
        <p:sp>
          <p:nvSpPr>
            <p:cNvPr id="248" name="Прямоугольник 247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9" name="Овал 248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7" name="Группа 6"/>
          <p:cNvGrpSpPr/>
          <p:nvPr/>
        </p:nvGrpSpPr>
        <p:grpSpPr>
          <a:xfrm rot="16200000">
            <a:off x="675593" y="1725913"/>
            <a:ext cx="689167" cy="183059"/>
            <a:chOff x="1714480" y="2857496"/>
            <a:chExt cx="1714512" cy="214314"/>
          </a:xfrm>
        </p:grpSpPr>
        <p:sp>
          <p:nvSpPr>
            <p:cNvPr id="367" name="Прямоугольник 7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8" name="Овал 8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8" name="Группа 12"/>
          <p:cNvGrpSpPr/>
          <p:nvPr/>
        </p:nvGrpSpPr>
        <p:grpSpPr>
          <a:xfrm rot="16200000">
            <a:off x="675593" y="2587371"/>
            <a:ext cx="689167" cy="183059"/>
            <a:chOff x="1714480" y="2857496"/>
            <a:chExt cx="1714512" cy="214314"/>
          </a:xfrm>
        </p:grpSpPr>
        <p:sp>
          <p:nvSpPr>
            <p:cNvPr id="365" name="Прямоугольник 13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6" name="Овал 14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9" name="Группа 15"/>
          <p:cNvGrpSpPr/>
          <p:nvPr/>
        </p:nvGrpSpPr>
        <p:grpSpPr>
          <a:xfrm rot="16200000">
            <a:off x="675593" y="3534975"/>
            <a:ext cx="689167" cy="183059"/>
            <a:chOff x="1714480" y="2857496"/>
            <a:chExt cx="1714512" cy="214314"/>
          </a:xfrm>
        </p:grpSpPr>
        <p:sp>
          <p:nvSpPr>
            <p:cNvPr id="363" name="Прямоугольник 16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4" name="Овал 17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0" name="Группа 18"/>
          <p:cNvGrpSpPr/>
          <p:nvPr/>
        </p:nvGrpSpPr>
        <p:grpSpPr>
          <a:xfrm rot="16200000">
            <a:off x="1590893" y="1725913"/>
            <a:ext cx="689167" cy="183059"/>
            <a:chOff x="1714480" y="2857496"/>
            <a:chExt cx="1714512" cy="214314"/>
          </a:xfrm>
        </p:grpSpPr>
        <p:sp>
          <p:nvSpPr>
            <p:cNvPr id="361" name="Прямоугольник 19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2" name="Овал 20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1" name="Группа 21"/>
          <p:cNvGrpSpPr/>
          <p:nvPr/>
        </p:nvGrpSpPr>
        <p:grpSpPr>
          <a:xfrm rot="16200000">
            <a:off x="2506192" y="1725913"/>
            <a:ext cx="689167" cy="183059"/>
            <a:chOff x="1714480" y="2857496"/>
            <a:chExt cx="1714512" cy="214314"/>
          </a:xfrm>
        </p:grpSpPr>
        <p:sp>
          <p:nvSpPr>
            <p:cNvPr id="359" name="Прямоугольник 22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0" name="Овал 23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2" name="Группа 24"/>
          <p:cNvGrpSpPr/>
          <p:nvPr/>
        </p:nvGrpSpPr>
        <p:grpSpPr>
          <a:xfrm rot="16200000">
            <a:off x="1590893" y="2587371"/>
            <a:ext cx="689167" cy="183059"/>
            <a:chOff x="1714480" y="2857496"/>
            <a:chExt cx="1714512" cy="214314"/>
          </a:xfrm>
        </p:grpSpPr>
        <p:sp>
          <p:nvSpPr>
            <p:cNvPr id="357" name="Прямоугольник 25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8" name="Овал 357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3" name="Группа 27"/>
          <p:cNvGrpSpPr/>
          <p:nvPr/>
        </p:nvGrpSpPr>
        <p:grpSpPr>
          <a:xfrm rot="16200000">
            <a:off x="1590893" y="3534975"/>
            <a:ext cx="689167" cy="183059"/>
            <a:chOff x="1714480" y="2857496"/>
            <a:chExt cx="1714512" cy="214314"/>
          </a:xfrm>
        </p:grpSpPr>
        <p:sp>
          <p:nvSpPr>
            <p:cNvPr id="355" name="Прямоугольник 354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6" name="Овал 355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4" name="Группа 30"/>
          <p:cNvGrpSpPr/>
          <p:nvPr/>
        </p:nvGrpSpPr>
        <p:grpSpPr>
          <a:xfrm rot="16200000">
            <a:off x="2506192" y="2587371"/>
            <a:ext cx="689167" cy="183059"/>
            <a:chOff x="1714480" y="2857496"/>
            <a:chExt cx="1714512" cy="214314"/>
          </a:xfrm>
        </p:grpSpPr>
        <p:sp>
          <p:nvSpPr>
            <p:cNvPr id="353" name="Прямоугольник 352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4" name="Овал 353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5" name="Группа 33"/>
          <p:cNvGrpSpPr/>
          <p:nvPr/>
        </p:nvGrpSpPr>
        <p:grpSpPr>
          <a:xfrm rot="16200000">
            <a:off x="2506192" y="3448829"/>
            <a:ext cx="689167" cy="183059"/>
            <a:chOff x="1714480" y="2857496"/>
            <a:chExt cx="1714512" cy="214314"/>
          </a:xfrm>
        </p:grpSpPr>
        <p:sp>
          <p:nvSpPr>
            <p:cNvPr id="351" name="Прямоугольник 350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2" name="Овал 351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6" name="Группа 36"/>
          <p:cNvGrpSpPr/>
          <p:nvPr/>
        </p:nvGrpSpPr>
        <p:grpSpPr>
          <a:xfrm>
            <a:off x="1020192" y="1214406"/>
            <a:ext cx="732240" cy="172290"/>
            <a:chOff x="1714480" y="2857496"/>
            <a:chExt cx="1714512" cy="214314"/>
          </a:xfrm>
        </p:grpSpPr>
        <p:sp>
          <p:nvSpPr>
            <p:cNvPr id="349" name="Прямоугольник 348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0" name="Овал 349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7" name="Группа 39"/>
          <p:cNvGrpSpPr/>
          <p:nvPr/>
        </p:nvGrpSpPr>
        <p:grpSpPr>
          <a:xfrm rot="16200000">
            <a:off x="3421491" y="1725913"/>
            <a:ext cx="689167" cy="183059"/>
            <a:chOff x="1714480" y="2857496"/>
            <a:chExt cx="1714512" cy="214314"/>
          </a:xfrm>
        </p:grpSpPr>
        <p:sp>
          <p:nvSpPr>
            <p:cNvPr id="347" name="Прямоугольник 346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8" name="Овал 347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8" name="Группа 42"/>
          <p:cNvGrpSpPr/>
          <p:nvPr/>
        </p:nvGrpSpPr>
        <p:grpSpPr>
          <a:xfrm rot="16200000">
            <a:off x="3421491" y="2587371"/>
            <a:ext cx="689167" cy="183059"/>
            <a:chOff x="1714480" y="2857496"/>
            <a:chExt cx="1714512" cy="214314"/>
          </a:xfrm>
        </p:grpSpPr>
        <p:sp>
          <p:nvSpPr>
            <p:cNvPr id="345" name="Прямоугольник 344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6" name="Овал 345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9" name="Группа 45"/>
          <p:cNvGrpSpPr/>
          <p:nvPr/>
        </p:nvGrpSpPr>
        <p:grpSpPr>
          <a:xfrm>
            <a:off x="2118551" y="1214406"/>
            <a:ext cx="732240" cy="172290"/>
            <a:chOff x="1714480" y="2857496"/>
            <a:chExt cx="1714512" cy="214314"/>
          </a:xfrm>
        </p:grpSpPr>
        <p:sp>
          <p:nvSpPr>
            <p:cNvPr id="343" name="Прямоугольник 342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4" name="Овал 343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10" name="Группа 48"/>
          <p:cNvGrpSpPr/>
          <p:nvPr/>
        </p:nvGrpSpPr>
        <p:grpSpPr>
          <a:xfrm>
            <a:off x="2027021" y="2162010"/>
            <a:ext cx="732240" cy="172290"/>
            <a:chOff x="1714480" y="2857496"/>
            <a:chExt cx="1714512" cy="214314"/>
          </a:xfrm>
        </p:grpSpPr>
        <p:sp>
          <p:nvSpPr>
            <p:cNvPr id="341" name="Прямоугольник 340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2" name="Овал 341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11" name="Группа 51"/>
          <p:cNvGrpSpPr/>
          <p:nvPr/>
        </p:nvGrpSpPr>
        <p:grpSpPr>
          <a:xfrm>
            <a:off x="1111722" y="2162010"/>
            <a:ext cx="732240" cy="172290"/>
            <a:chOff x="1714480" y="2857496"/>
            <a:chExt cx="1714512" cy="214314"/>
          </a:xfrm>
        </p:grpSpPr>
        <p:sp>
          <p:nvSpPr>
            <p:cNvPr id="339" name="Прямоугольник 338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0" name="Овал 339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12" name="Группа 54"/>
          <p:cNvGrpSpPr/>
          <p:nvPr/>
        </p:nvGrpSpPr>
        <p:grpSpPr>
          <a:xfrm>
            <a:off x="2942321" y="3023469"/>
            <a:ext cx="732240" cy="172290"/>
            <a:chOff x="1714480" y="2857496"/>
            <a:chExt cx="1714512" cy="214314"/>
          </a:xfrm>
        </p:grpSpPr>
        <p:sp>
          <p:nvSpPr>
            <p:cNvPr id="337" name="Прямоугольник 336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8" name="Овал 337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13" name="Группа 57"/>
          <p:cNvGrpSpPr/>
          <p:nvPr/>
        </p:nvGrpSpPr>
        <p:grpSpPr>
          <a:xfrm>
            <a:off x="2027021" y="3023469"/>
            <a:ext cx="732240" cy="172290"/>
            <a:chOff x="1714480" y="2857496"/>
            <a:chExt cx="1714512" cy="214314"/>
          </a:xfrm>
        </p:grpSpPr>
        <p:sp>
          <p:nvSpPr>
            <p:cNvPr id="335" name="Прямоугольник 334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6" name="Овал 335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14" name="Группа 60"/>
          <p:cNvGrpSpPr/>
          <p:nvPr/>
        </p:nvGrpSpPr>
        <p:grpSpPr>
          <a:xfrm>
            <a:off x="1111722" y="3023469"/>
            <a:ext cx="732240" cy="172290"/>
            <a:chOff x="1714480" y="2857496"/>
            <a:chExt cx="1714512" cy="214314"/>
          </a:xfrm>
        </p:grpSpPr>
        <p:sp>
          <p:nvSpPr>
            <p:cNvPr id="333" name="Прямоугольник 332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4" name="Овал 333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15" name="Группа 63"/>
          <p:cNvGrpSpPr/>
          <p:nvPr/>
        </p:nvGrpSpPr>
        <p:grpSpPr>
          <a:xfrm>
            <a:off x="3033851" y="3971073"/>
            <a:ext cx="732240" cy="172290"/>
            <a:chOff x="1714480" y="2857496"/>
            <a:chExt cx="1714512" cy="214314"/>
          </a:xfrm>
        </p:grpSpPr>
        <p:sp>
          <p:nvSpPr>
            <p:cNvPr id="331" name="Прямоугольник 330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2" name="Овал 331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16" name="Группа 66"/>
          <p:cNvGrpSpPr/>
          <p:nvPr/>
        </p:nvGrpSpPr>
        <p:grpSpPr>
          <a:xfrm>
            <a:off x="2027021" y="3971073"/>
            <a:ext cx="732240" cy="172290"/>
            <a:chOff x="1714480" y="2857496"/>
            <a:chExt cx="1714512" cy="214314"/>
          </a:xfrm>
        </p:grpSpPr>
        <p:sp>
          <p:nvSpPr>
            <p:cNvPr id="329" name="Прямоугольник 328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0" name="Овал 329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17" name="Группа 69"/>
          <p:cNvGrpSpPr/>
          <p:nvPr/>
        </p:nvGrpSpPr>
        <p:grpSpPr>
          <a:xfrm>
            <a:off x="1111722" y="3971073"/>
            <a:ext cx="732240" cy="172290"/>
            <a:chOff x="1714480" y="2857496"/>
            <a:chExt cx="1714512" cy="214314"/>
          </a:xfrm>
        </p:grpSpPr>
        <p:sp>
          <p:nvSpPr>
            <p:cNvPr id="327" name="Прямоугольник 326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8" name="Овал 327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18" name="Группа 72"/>
          <p:cNvGrpSpPr/>
          <p:nvPr/>
        </p:nvGrpSpPr>
        <p:grpSpPr>
          <a:xfrm>
            <a:off x="2942321" y="1214406"/>
            <a:ext cx="732240" cy="172290"/>
            <a:chOff x="1714480" y="2857496"/>
            <a:chExt cx="1714512" cy="214314"/>
          </a:xfrm>
        </p:grpSpPr>
        <p:sp>
          <p:nvSpPr>
            <p:cNvPr id="325" name="Прямоугольник 324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6" name="Овал 325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19" name="Группа 75"/>
          <p:cNvGrpSpPr/>
          <p:nvPr/>
        </p:nvGrpSpPr>
        <p:grpSpPr>
          <a:xfrm rot="16200000">
            <a:off x="3421491" y="3448829"/>
            <a:ext cx="689167" cy="183059"/>
            <a:chOff x="1714480" y="2857496"/>
            <a:chExt cx="1714512" cy="214314"/>
          </a:xfrm>
        </p:grpSpPr>
        <p:sp>
          <p:nvSpPr>
            <p:cNvPr id="323" name="Прямоугольник 322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4" name="Овал 323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0" name="Группа 78"/>
          <p:cNvGrpSpPr/>
          <p:nvPr/>
        </p:nvGrpSpPr>
        <p:grpSpPr>
          <a:xfrm>
            <a:off x="2942321" y="2162010"/>
            <a:ext cx="732240" cy="172290"/>
            <a:chOff x="1714480" y="2857496"/>
            <a:chExt cx="1714512" cy="214314"/>
          </a:xfrm>
        </p:grpSpPr>
        <p:sp>
          <p:nvSpPr>
            <p:cNvPr id="321" name="Прямоугольник 320"/>
            <p:cNvSpPr/>
            <p:nvPr/>
          </p:nvSpPr>
          <p:spPr>
            <a:xfrm>
              <a:off x="1714480" y="2928934"/>
              <a:ext cx="1428760" cy="7143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2" name="Овал 321"/>
            <p:cNvSpPr/>
            <p:nvPr/>
          </p:nvSpPr>
          <p:spPr>
            <a:xfrm>
              <a:off x="3071802" y="2857496"/>
              <a:ext cx="357190" cy="21431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42" name="Прямоугольник 441"/>
          <p:cNvSpPr/>
          <p:nvPr/>
        </p:nvSpPr>
        <p:spPr>
          <a:xfrm>
            <a:off x="571472" y="3786190"/>
            <a:ext cx="1857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          </a:t>
            </a:r>
            <a:endParaRPr lang="ru-RU" sz="2400" dirty="0"/>
          </a:p>
        </p:txBody>
      </p:sp>
      <p:sp>
        <p:nvSpPr>
          <p:cNvPr id="516" name="Прямоугольник 515"/>
          <p:cNvSpPr/>
          <p:nvPr/>
        </p:nvSpPr>
        <p:spPr>
          <a:xfrm>
            <a:off x="5286380" y="3857628"/>
            <a:ext cx="1857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.                            </a:t>
            </a:r>
            <a:endParaRPr lang="ru-RU" sz="2400" dirty="0"/>
          </a:p>
        </p:txBody>
      </p:sp>
      <p:sp>
        <p:nvSpPr>
          <p:cNvPr id="517" name="Прямоугольник 516"/>
          <p:cNvSpPr/>
          <p:nvPr/>
        </p:nvSpPr>
        <p:spPr>
          <a:xfrm>
            <a:off x="5857884" y="2714620"/>
            <a:ext cx="1857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haroni" pitchFamily="2" charset="-79"/>
              </a:rPr>
              <a:t>2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способ.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14346"/>
          </a:xfrm>
        </p:spPr>
        <p:txBody>
          <a:bodyPr>
            <a:normAutofit fontScale="90000"/>
          </a:bodyPr>
          <a:lstStyle/>
          <a:p>
            <a:r>
              <a:rPr lang="ru-RU" b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Танграм</a:t>
            </a:r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 квадрат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Местом где была изобретена игра несомненно является Китай.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Дата создания может быть определенна приблизительно 18 век. 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В Китае название </a:t>
            </a:r>
            <a:r>
              <a:rPr lang="ru-RU" dirty="0" err="1" smtClean="0"/>
              <a:t>Танграм</a:t>
            </a:r>
            <a:r>
              <a:rPr lang="ru-RU" dirty="0" smtClean="0"/>
              <a:t> неизвестно, а игра имеет название </a:t>
            </a:r>
            <a:r>
              <a:rPr lang="ru-RU" dirty="0" err="1" smtClean="0"/>
              <a:t>Ши-Чао-Тю</a:t>
            </a:r>
            <a:r>
              <a:rPr lang="ru-RU" dirty="0" smtClean="0"/>
              <a:t> </a:t>
            </a:r>
          </a:p>
          <a:p>
            <a:pPr algn="just">
              <a:buNone/>
            </a:pPr>
            <a:r>
              <a:rPr lang="ru-RU" dirty="0" smtClean="0"/>
              <a:t>   (семь хитроумных фигур).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84710" y="452718"/>
            <a:ext cx="7944942" cy="1400530"/>
          </a:xfrm>
        </p:spPr>
        <p:txBody>
          <a:bodyPr/>
          <a:lstStyle/>
          <a:p>
            <a:pPr algn="ctr"/>
            <a:r>
              <a:rPr lang="ru-RU" b="1" dirty="0" smtClean="0"/>
              <a:t>Фигуры-таны     ТАНГРАМА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>
          <a:xfrm>
            <a:off x="4241976" y="1928802"/>
            <a:ext cx="4330552" cy="428628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два больших равных треугольника (фигуры 1 и 2)</a:t>
            </a:r>
          </a:p>
          <a:p>
            <a:r>
              <a:rPr lang="ru-RU" sz="2400" dirty="0" smtClean="0"/>
              <a:t>один средний треугольник (фигура 7)</a:t>
            </a:r>
          </a:p>
          <a:p>
            <a:r>
              <a:rPr lang="ru-RU" sz="2400" dirty="0" smtClean="0"/>
              <a:t>два маленьких равных треугольника (фигуры 3 и 5)</a:t>
            </a:r>
          </a:p>
          <a:p>
            <a:r>
              <a:rPr lang="ru-RU" sz="2400" dirty="0" smtClean="0"/>
              <a:t> один квадрат (фигура 4)</a:t>
            </a:r>
          </a:p>
          <a:p>
            <a:r>
              <a:rPr lang="ru-RU" sz="2400" dirty="0" smtClean="0"/>
              <a:t>один параллелограмм (фигура 6)</a:t>
            </a:r>
          </a:p>
          <a:p>
            <a:endParaRPr lang="ru-RU" dirty="0"/>
          </a:p>
        </p:txBody>
      </p:sp>
      <p:pic>
        <p:nvPicPr>
          <p:cNvPr id="10" name="Picture 3" descr="D:\документы\Костя\Танграм НОУ\Копия TangramCuttingл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2"/>
            <a:ext cx="3714750" cy="37147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142984"/>
            <a:ext cx="75724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dirty="0" smtClean="0"/>
              <a:t>Задача игрока–сложить из разбросанных деталей  какую-либо фигуру. </a:t>
            </a:r>
          </a:p>
          <a:p>
            <a:pPr>
              <a:defRPr/>
            </a:pPr>
            <a:r>
              <a:rPr lang="ru-RU" sz="2400" dirty="0" smtClean="0"/>
              <a:t>	</a:t>
            </a:r>
          </a:p>
          <a:p>
            <a:pPr algn="ctr">
              <a:defRPr/>
            </a:pPr>
            <a:r>
              <a:rPr lang="ru-RU" sz="2400" dirty="0" smtClean="0"/>
              <a:t>Правила этой игры просты:</a:t>
            </a:r>
          </a:p>
          <a:p>
            <a:pPr algn="ctr">
              <a:defRPr/>
            </a:pPr>
            <a:r>
              <a:rPr lang="ru-RU" sz="2400" dirty="0" smtClean="0"/>
              <a:t> </a:t>
            </a:r>
          </a:p>
          <a:p>
            <a:pPr marL="579437" indent="-514350">
              <a:buFont typeface="+mj-lt"/>
              <a:buAutoNum type="arabicPeriod"/>
              <a:defRPr/>
            </a:pPr>
            <a:r>
              <a:rPr lang="ru-RU" sz="2400" b="1" dirty="0" smtClean="0"/>
              <a:t>в состав каждой фигурки должны входить все семь частей; </a:t>
            </a:r>
          </a:p>
          <a:p>
            <a:pPr marL="579437" indent="-514350">
              <a:buFont typeface="+mj-lt"/>
              <a:buAutoNum type="arabicPeriod"/>
              <a:defRPr/>
            </a:pPr>
            <a:r>
              <a:rPr lang="ru-RU" sz="2400" b="1" dirty="0" smtClean="0"/>
              <a:t>фигуры-таны не должны перекрываться;</a:t>
            </a:r>
          </a:p>
          <a:p>
            <a:pPr marL="579437" indent="-514350">
              <a:buFont typeface="+mj-lt"/>
              <a:buAutoNum type="arabicPeriod"/>
              <a:defRPr/>
            </a:pPr>
            <a:r>
              <a:rPr lang="ru-RU" sz="2400" b="1" dirty="0" smtClean="0"/>
              <a:t>фигуры обязательно должны соприкасаться.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56"/>
          <p:cNvSpPr>
            <a:spLocks noChangeAspect="1"/>
          </p:cNvSpPr>
          <p:nvPr/>
        </p:nvSpPr>
        <p:spPr bwMode="auto">
          <a:xfrm rot="5400000">
            <a:off x="6875476" y="53954"/>
            <a:ext cx="385763" cy="1135063"/>
          </a:xfrm>
          <a:custGeom>
            <a:avLst/>
            <a:gdLst>
              <a:gd name="T0" fmla="*/ 0 w 348"/>
              <a:gd name="T1" fmla="*/ 0 h 1021"/>
              <a:gd name="T2" fmla="*/ 2147483647 w 348"/>
              <a:gd name="T3" fmla="*/ 2147483647 h 1021"/>
              <a:gd name="T4" fmla="*/ 2147483647 w 348"/>
              <a:gd name="T5" fmla="*/ 2147483647 h 1021"/>
              <a:gd name="T6" fmla="*/ 0 w 348"/>
              <a:gd name="T7" fmla="*/ 2147483647 h 1021"/>
              <a:gd name="T8" fmla="*/ 0 w 348"/>
              <a:gd name="T9" fmla="*/ 0 h 10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48" h="1021">
                <a:moveTo>
                  <a:pt x="0" y="0"/>
                </a:moveTo>
                <a:lnTo>
                  <a:pt x="348" y="336"/>
                </a:lnTo>
                <a:lnTo>
                  <a:pt x="348" y="1021"/>
                </a:lnTo>
                <a:lnTo>
                  <a:pt x="0" y="678"/>
                </a:lnTo>
                <a:lnTo>
                  <a:pt x="0" y="0"/>
                </a:lnTo>
                <a:close/>
              </a:path>
            </a:pathLst>
          </a:custGeom>
          <a:solidFill>
            <a:srgbClr val="FF00FF"/>
          </a:solidFill>
          <a:ln w="0">
            <a:solidFill>
              <a:srgbClr val="FF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" name="Freeform 57"/>
          <p:cNvSpPr>
            <a:spLocks noChangeAspect="1"/>
          </p:cNvSpPr>
          <p:nvPr/>
        </p:nvSpPr>
        <p:spPr bwMode="auto">
          <a:xfrm rot="10800000">
            <a:off x="6000760" y="1357298"/>
            <a:ext cx="409556" cy="838200"/>
          </a:xfrm>
          <a:custGeom>
            <a:avLst/>
            <a:gdLst>
              <a:gd name="T0" fmla="*/ 0 w 336"/>
              <a:gd name="T1" fmla="*/ 2147483647 h 690"/>
              <a:gd name="T2" fmla="*/ 2147483647 w 336"/>
              <a:gd name="T3" fmla="*/ 0 h 690"/>
              <a:gd name="T4" fmla="*/ 2147483647 w 336"/>
              <a:gd name="T5" fmla="*/ 2147483647 h 690"/>
              <a:gd name="T6" fmla="*/ 0 w 336"/>
              <a:gd name="T7" fmla="*/ 2147483647 h 69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36" h="690">
                <a:moveTo>
                  <a:pt x="0" y="342"/>
                </a:moveTo>
                <a:lnTo>
                  <a:pt x="336" y="0"/>
                </a:lnTo>
                <a:lnTo>
                  <a:pt x="336" y="690"/>
                </a:lnTo>
                <a:lnTo>
                  <a:pt x="0" y="342"/>
                </a:lnTo>
                <a:close/>
              </a:path>
            </a:pathLst>
          </a:custGeom>
          <a:solidFill>
            <a:srgbClr val="800080"/>
          </a:solidFill>
          <a:ln w="0">
            <a:solidFill>
              <a:srgbClr val="8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Freeform 58"/>
          <p:cNvSpPr>
            <a:spLocks noChangeAspect="1"/>
          </p:cNvSpPr>
          <p:nvPr/>
        </p:nvSpPr>
        <p:spPr bwMode="auto">
          <a:xfrm>
            <a:off x="6072198" y="928670"/>
            <a:ext cx="752475" cy="754062"/>
          </a:xfrm>
          <a:custGeom>
            <a:avLst/>
            <a:gdLst>
              <a:gd name="T0" fmla="*/ 2147483647 w 678"/>
              <a:gd name="T1" fmla="*/ 0 h 679"/>
              <a:gd name="T2" fmla="*/ 2147483647 w 678"/>
              <a:gd name="T3" fmla="*/ 2147483647 h 679"/>
              <a:gd name="T4" fmla="*/ 2147483647 w 678"/>
              <a:gd name="T5" fmla="*/ 2147483647 h 679"/>
              <a:gd name="T6" fmla="*/ 0 w 678"/>
              <a:gd name="T7" fmla="*/ 2147483647 h 679"/>
              <a:gd name="T8" fmla="*/ 2147483647 w 678"/>
              <a:gd name="T9" fmla="*/ 0 h 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78" h="679">
                <a:moveTo>
                  <a:pt x="348" y="0"/>
                </a:moveTo>
                <a:lnTo>
                  <a:pt x="678" y="343"/>
                </a:lnTo>
                <a:lnTo>
                  <a:pt x="348" y="679"/>
                </a:lnTo>
                <a:lnTo>
                  <a:pt x="0" y="337"/>
                </a:lnTo>
                <a:lnTo>
                  <a:pt x="348" y="0"/>
                </a:lnTo>
                <a:close/>
              </a:path>
            </a:pathLst>
          </a:custGeom>
          <a:solidFill>
            <a:srgbClr val="8A66D9"/>
          </a:solidFill>
          <a:ln w="0">
            <a:solidFill>
              <a:srgbClr val="8A66D9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" name="Freeform 59"/>
          <p:cNvSpPr>
            <a:spLocks noChangeAspect="1"/>
          </p:cNvSpPr>
          <p:nvPr/>
        </p:nvSpPr>
        <p:spPr bwMode="auto">
          <a:xfrm>
            <a:off x="6500826" y="857232"/>
            <a:ext cx="721210" cy="391358"/>
          </a:xfrm>
          <a:custGeom>
            <a:avLst/>
            <a:gdLst>
              <a:gd name="T0" fmla="*/ 0 w 684"/>
              <a:gd name="T1" fmla="*/ 0 h 337"/>
              <a:gd name="T2" fmla="*/ 2147483647 w 684"/>
              <a:gd name="T3" fmla="*/ 0 h 337"/>
              <a:gd name="T4" fmla="*/ 2147483647 w 684"/>
              <a:gd name="T5" fmla="*/ 2147483647 h 337"/>
              <a:gd name="T6" fmla="*/ 0 w 684"/>
              <a:gd name="T7" fmla="*/ 0 h 33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84" h="337">
                <a:moveTo>
                  <a:pt x="0" y="0"/>
                </a:moveTo>
                <a:lnTo>
                  <a:pt x="684" y="0"/>
                </a:lnTo>
                <a:lnTo>
                  <a:pt x="336" y="337"/>
                </a:lnTo>
                <a:lnTo>
                  <a:pt x="0" y="0"/>
                </a:lnTo>
                <a:close/>
              </a:path>
            </a:pathLst>
          </a:custGeom>
          <a:solidFill>
            <a:srgbClr val="00FFFF"/>
          </a:solidFill>
          <a:ln w="0">
            <a:solidFill>
              <a:srgbClr val="00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Freeform 60"/>
          <p:cNvSpPr>
            <a:spLocks noChangeAspect="1"/>
          </p:cNvSpPr>
          <p:nvPr/>
        </p:nvSpPr>
        <p:spPr bwMode="auto">
          <a:xfrm rot="16200000">
            <a:off x="6624655" y="947718"/>
            <a:ext cx="1514475" cy="762000"/>
          </a:xfrm>
          <a:custGeom>
            <a:avLst/>
            <a:gdLst>
              <a:gd name="T0" fmla="*/ 0 w 1362"/>
              <a:gd name="T1" fmla="*/ 2147483647 h 685"/>
              <a:gd name="T2" fmla="*/ 2147483647 w 1362"/>
              <a:gd name="T3" fmla="*/ 0 h 685"/>
              <a:gd name="T4" fmla="*/ 2147483647 w 1362"/>
              <a:gd name="T5" fmla="*/ 2147483647 h 685"/>
              <a:gd name="T6" fmla="*/ 0 w 1362"/>
              <a:gd name="T7" fmla="*/ 2147483647 h 68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62" h="685">
                <a:moveTo>
                  <a:pt x="0" y="685"/>
                </a:moveTo>
                <a:lnTo>
                  <a:pt x="684" y="0"/>
                </a:lnTo>
                <a:lnTo>
                  <a:pt x="1362" y="685"/>
                </a:lnTo>
                <a:lnTo>
                  <a:pt x="0" y="685"/>
                </a:lnTo>
                <a:close/>
              </a:path>
            </a:pathLst>
          </a:custGeom>
          <a:solidFill>
            <a:srgbClr val="0000FF"/>
          </a:solidFill>
          <a:ln w="0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" name="Freeform 61"/>
          <p:cNvSpPr>
            <a:spLocks noChangeAspect="1"/>
          </p:cNvSpPr>
          <p:nvPr/>
        </p:nvSpPr>
        <p:spPr bwMode="auto">
          <a:xfrm rot="16200000">
            <a:off x="6524636" y="1047736"/>
            <a:ext cx="754062" cy="1516062"/>
          </a:xfrm>
          <a:custGeom>
            <a:avLst/>
            <a:gdLst>
              <a:gd name="T0" fmla="*/ 0 w 678"/>
              <a:gd name="T1" fmla="*/ 0 h 1364"/>
              <a:gd name="T2" fmla="*/ 0 w 678"/>
              <a:gd name="T3" fmla="*/ 2147483647 h 1364"/>
              <a:gd name="T4" fmla="*/ 2147483647 w 678"/>
              <a:gd name="T5" fmla="*/ 2147483647 h 1364"/>
              <a:gd name="T6" fmla="*/ 0 w 678"/>
              <a:gd name="T7" fmla="*/ 0 h 136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8" h="1364">
                <a:moveTo>
                  <a:pt x="0" y="0"/>
                </a:moveTo>
                <a:lnTo>
                  <a:pt x="0" y="1364"/>
                </a:lnTo>
                <a:lnTo>
                  <a:pt x="678" y="679"/>
                </a:lnTo>
                <a:lnTo>
                  <a:pt x="0" y="0"/>
                </a:lnTo>
                <a:close/>
              </a:path>
            </a:pathLst>
          </a:custGeom>
          <a:solidFill>
            <a:srgbClr val="00FF00"/>
          </a:solidFill>
          <a:ln w="0">
            <a:solidFill>
              <a:srgbClr val="00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" name="Freeform 62"/>
          <p:cNvSpPr>
            <a:spLocks noChangeAspect="1"/>
          </p:cNvSpPr>
          <p:nvPr/>
        </p:nvSpPr>
        <p:spPr bwMode="auto">
          <a:xfrm rot="16200000">
            <a:off x="6001554" y="356373"/>
            <a:ext cx="752475" cy="754062"/>
          </a:xfrm>
          <a:custGeom>
            <a:avLst/>
            <a:gdLst>
              <a:gd name="T0" fmla="*/ 0 w 678"/>
              <a:gd name="T1" fmla="*/ 0 h 679"/>
              <a:gd name="T2" fmla="*/ 2147483647 w 678"/>
              <a:gd name="T3" fmla="*/ 0 h 679"/>
              <a:gd name="T4" fmla="*/ 2147483647 w 678"/>
              <a:gd name="T5" fmla="*/ 2147483647 h 679"/>
              <a:gd name="T6" fmla="*/ 0 w 678"/>
              <a:gd name="T7" fmla="*/ 0 h 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8" h="679">
                <a:moveTo>
                  <a:pt x="0" y="0"/>
                </a:moveTo>
                <a:lnTo>
                  <a:pt x="678" y="0"/>
                </a:lnTo>
                <a:lnTo>
                  <a:pt x="678" y="679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 w="0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" name="Freeform 57"/>
          <p:cNvSpPr>
            <a:spLocks noChangeAspect="1"/>
          </p:cNvSpPr>
          <p:nvPr/>
        </p:nvSpPr>
        <p:spPr bwMode="auto">
          <a:xfrm>
            <a:off x="6370638" y="3184525"/>
            <a:ext cx="373062" cy="766763"/>
          </a:xfrm>
          <a:custGeom>
            <a:avLst/>
            <a:gdLst>
              <a:gd name="T0" fmla="*/ 0 w 336"/>
              <a:gd name="T1" fmla="*/ 2147483647 h 690"/>
              <a:gd name="T2" fmla="*/ 2147483647 w 336"/>
              <a:gd name="T3" fmla="*/ 0 h 690"/>
              <a:gd name="T4" fmla="*/ 2147483647 w 336"/>
              <a:gd name="T5" fmla="*/ 2147483647 h 690"/>
              <a:gd name="T6" fmla="*/ 0 w 336"/>
              <a:gd name="T7" fmla="*/ 2147483647 h 69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36" h="690">
                <a:moveTo>
                  <a:pt x="0" y="342"/>
                </a:moveTo>
                <a:lnTo>
                  <a:pt x="336" y="0"/>
                </a:lnTo>
                <a:lnTo>
                  <a:pt x="336" y="690"/>
                </a:lnTo>
                <a:lnTo>
                  <a:pt x="0" y="342"/>
                </a:lnTo>
                <a:close/>
              </a:path>
            </a:pathLst>
          </a:custGeom>
          <a:solidFill>
            <a:srgbClr val="800080"/>
          </a:solidFill>
          <a:ln w="0">
            <a:solidFill>
              <a:srgbClr val="8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" name="Freeform 58"/>
          <p:cNvSpPr>
            <a:spLocks noChangeAspect="1"/>
          </p:cNvSpPr>
          <p:nvPr/>
        </p:nvSpPr>
        <p:spPr bwMode="auto">
          <a:xfrm rot="5400000">
            <a:off x="5986463" y="3567113"/>
            <a:ext cx="754062" cy="754062"/>
          </a:xfrm>
          <a:custGeom>
            <a:avLst/>
            <a:gdLst>
              <a:gd name="T0" fmla="*/ 2147483647 w 678"/>
              <a:gd name="T1" fmla="*/ 0 h 679"/>
              <a:gd name="T2" fmla="*/ 2147483647 w 678"/>
              <a:gd name="T3" fmla="*/ 2147483647 h 679"/>
              <a:gd name="T4" fmla="*/ 2147483647 w 678"/>
              <a:gd name="T5" fmla="*/ 2147483647 h 679"/>
              <a:gd name="T6" fmla="*/ 0 w 678"/>
              <a:gd name="T7" fmla="*/ 2147483647 h 679"/>
              <a:gd name="T8" fmla="*/ 2147483647 w 678"/>
              <a:gd name="T9" fmla="*/ 0 h 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78" h="679">
                <a:moveTo>
                  <a:pt x="348" y="0"/>
                </a:moveTo>
                <a:lnTo>
                  <a:pt x="678" y="343"/>
                </a:lnTo>
                <a:lnTo>
                  <a:pt x="348" y="679"/>
                </a:lnTo>
                <a:lnTo>
                  <a:pt x="0" y="337"/>
                </a:lnTo>
                <a:lnTo>
                  <a:pt x="348" y="0"/>
                </a:lnTo>
                <a:close/>
              </a:path>
            </a:pathLst>
          </a:custGeom>
          <a:solidFill>
            <a:srgbClr val="8A66D9"/>
          </a:solidFill>
          <a:ln w="0">
            <a:solidFill>
              <a:srgbClr val="8A66D9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" name="Freeform 59"/>
          <p:cNvSpPr>
            <a:spLocks noChangeAspect="1"/>
          </p:cNvSpPr>
          <p:nvPr/>
        </p:nvSpPr>
        <p:spPr bwMode="auto">
          <a:xfrm rot="-5400000">
            <a:off x="5793581" y="3374232"/>
            <a:ext cx="760413" cy="374650"/>
          </a:xfrm>
          <a:custGeom>
            <a:avLst/>
            <a:gdLst>
              <a:gd name="T0" fmla="*/ 0 w 684"/>
              <a:gd name="T1" fmla="*/ 0 h 337"/>
              <a:gd name="T2" fmla="*/ 2147483647 w 684"/>
              <a:gd name="T3" fmla="*/ 0 h 337"/>
              <a:gd name="T4" fmla="*/ 2147483647 w 684"/>
              <a:gd name="T5" fmla="*/ 2147483647 h 337"/>
              <a:gd name="T6" fmla="*/ 0 w 684"/>
              <a:gd name="T7" fmla="*/ 0 h 33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84" h="337">
                <a:moveTo>
                  <a:pt x="0" y="0"/>
                </a:moveTo>
                <a:lnTo>
                  <a:pt x="684" y="0"/>
                </a:lnTo>
                <a:lnTo>
                  <a:pt x="336" y="337"/>
                </a:lnTo>
                <a:lnTo>
                  <a:pt x="0" y="0"/>
                </a:lnTo>
                <a:close/>
              </a:path>
            </a:pathLst>
          </a:custGeom>
          <a:solidFill>
            <a:srgbClr val="00FFFF"/>
          </a:solidFill>
          <a:ln w="0">
            <a:solidFill>
              <a:srgbClr val="00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" name="Freeform 60"/>
          <p:cNvSpPr>
            <a:spLocks noChangeAspect="1"/>
          </p:cNvSpPr>
          <p:nvPr/>
        </p:nvSpPr>
        <p:spPr bwMode="auto">
          <a:xfrm rot="8088166">
            <a:off x="6098381" y="5512595"/>
            <a:ext cx="1514475" cy="760412"/>
          </a:xfrm>
          <a:custGeom>
            <a:avLst/>
            <a:gdLst>
              <a:gd name="T0" fmla="*/ 0 w 1362"/>
              <a:gd name="T1" fmla="*/ 2147483647 h 685"/>
              <a:gd name="T2" fmla="*/ 2147483647 w 1362"/>
              <a:gd name="T3" fmla="*/ 0 h 685"/>
              <a:gd name="T4" fmla="*/ 2147483647 w 1362"/>
              <a:gd name="T5" fmla="*/ 2147483647 h 685"/>
              <a:gd name="T6" fmla="*/ 0 w 1362"/>
              <a:gd name="T7" fmla="*/ 2147483647 h 68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62" h="685">
                <a:moveTo>
                  <a:pt x="0" y="685"/>
                </a:moveTo>
                <a:lnTo>
                  <a:pt x="684" y="0"/>
                </a:lnTo>
                <a:lnTo>
                  <a:pt x="1362" y="685"/>
                </a:lnTo>
                <a:lnTo>
                  <a:pt x="0" y="685"/>
                </a:lnTo>
                <a:close/>
              </a:path>
            </a:pathLst>
          </a:custGeom>
          <a:solidFill>
            <a:srgbClr val="0000FF"/>
          </a:solidFill>
          <a:ln w="0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" name="Freeform 61"/>
          <p:cNvSpPr>
            <a:spLocks noChangeAspect="1"/>
          </p:cNvSpPr>
          <p:nvPr/>
        </p:nvSpPr>
        <p:spPr bwMode="auto">
          <a:xfrm>
            <a:off x="6353175" y="4321175"/>
            <a:ext cx="754063" cy="1516063"/>
          </a:xfrm>
          <a:custGeom>
            <a:avLst/>
            <a:gdLst>
              <a:gd name="T0" fmla="*/ 0 w 678"/>
              <a:gd name="T1" fmla="*/ 0 h 1364"/>
              <a:gd name="T2" fmla="*/ 0 w 678"/>
              <a:gd name="T3" fmla="*/ 2147483647 h 1364"/>
              <a:gd name="T4" fmla="*/ 2147483647 w 678"/>
              <a:gd name="T5" fmla="*/ 2147483647 h 1364"/>
              <a:gd name="T6" fmla="*/ 0 w 678"/>
              <a:gd name="T7" fmla="*/ 0 h 136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8" h="1364">
                <a:moveTo>
                  <a:pt x="0" y="0"/>
                </a:moveTo>
                <a:lnTo>
                  <a:pt x="0" y="1364"/>
                </a:lnTo>
                <a:lnTo>
                  <a:pt x="678" y="679"/>
                </a:lnTo>
                <a:lnTo>
                  <a:pt x="0" y="0"/>
                </a:lnTo>
                <a:close/>
              </a:path>
            </a:pathLst>
          </a:custGeom>
          <a:solidFill>
            <a:srgbClr val="00FF00"/>
          </a:solidFill>
          <a:ln w="0">
            <a:solidFill>
              <a:srgbClr val="00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" name="Freeform 62"/>
          <p:cNvSpPr>
            <a:spLocks noChangeAspect="1"/>
          </p:cNvSpPr>
          <p:nvPr/>
        </p:nvSpPr>
        <p:spPr bwMode="auto">
          <a:xfrm rot="-8065242">
            <a:off x="5964237" y="4506913"/>
            <a:ext cx="752475" cy="755650"/>
          </a:xfrm>
          <a:custGeom>
            <a:avLst/>
            <a:gdLst>
              <a:gd name="T0" fmla="*/ 0 w 678"/>
              <a:gd name="T1" fmla="*/ 0 h 679"/>
              <a:gd name="T2" fmla="*/ 2147483647 w 678"/>
              <a:gd name="T3" fmla="*/ 0 h 679"/>
              <a:gd name="T4" fmla="*/ 2147483647 w 678"/>
              <a:gd name="T5" fmla="*/ 2147483647 h 679"/>
              <a:gd name="T6" fmla="*/ 0 w 678"/>
              <a:gd name="T7" fmla="*/ 0 h 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8" h="679">
                <a:moveTo>
                  <a:pt x="0" y="0"/>
                </a:moveTo>
                <a:lnTo>
                  <a:pt x="678" y="0"/>
                </a:lnTo>
                <a:lnTo>
                  <a:pt x="678" y="679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 w="0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" name="Freeform 56"/>
          <p:cNvSpPr>
            <a:spLocks noChangeAspect="1"/>
          </p:cNvSpPr>
          <p:nvPr/>
        </p:nvSpPr>
        <p:spPr bwMode="auto">
          <a:xfrm rot="2686779" flipH="1">
            <a:off x="7461250" y="5326063"/>
            <a:ext cx="387350" cy="1135062"/>
          </a:xfrm>
          <a:custGeom>
            <a:avLst/>
            <a:gdLst>
              <a:gd name="T0" fmla="*/ 0 w 348"/>
              <a:gd name="T1" fmla="*/ 0 h 1021"/>
              <a:gd name="T2" fmla="*/ 2147483647 w 348"/>
              <a:gd name="T3" fmla="*/ 2147483647 h 1021"/>
              <a:gd name="T4" fmla="*/ 2147483647 w 348"/>
              <a:gd name="T5" fmla="*/ 2147483647 h 1021"/>
              <a:gd name="T6" fmla="*/ 0 w 348"/>
              <a:gd name="T7" fmla="*/ 2147483647 h 1021"/>
              <a:gd name="T8" fmla="*/ 0 w 348"/>
              <a:gd name="T9" fmla="*/ 0 h 10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48" h="1021">
                <a:moveTo>
                  <a:pt x="0" y="0"/>
                </a:moveTo>
                <a:lnTo>
                  <a:pt x="348" y="336"/>
                </a:lnTo>
                <a:lnTo>
                  <a:pt x="348" y="1021"/>
                </a:lnTo>
                <a:lnTo>
                  <a:pt x="0" y="678"/>
                </a:lnTo>
                <a:lnTo>
                  <a:pt x="0" y="0"/>
                </a:lnTo>
                <a:close/>
              </a:path>
            </a:pathLst>
          </a:custGeom>
          <a:solidFill>
            <a:srgbClr val="FF00FF"/>
          </a:solidFill>
          <a:ln w="0">
            <a:solidFill>
              <a:srgbClr val="FF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5" name="Freeform 57"/>
          <p:cNvSpPr>
            <a:spLocks noChangeAspect="1"/>
          </p:cNvSpPr>
          <p:nvPr/>
        </p:nvSpPr>
        <p:spPr bwMode="auto">
          <a:xfrm>
            <a:off x="1800225" y="3170238"/>
            <a:ext cx="374650" cy="766762"/>
          </a:xfrm>
          <a:custGeom>
            <a:avLst/>
            <a:gdLst>
              <a:gd name="T0" fmla="*/ 0 w 336"/>
              <a:gd name="T1" fmla="*/ 2147483647 h 690"/>
              <a:gd name="T2" fmla="*/ 2147483647 w 336"/>
              <a:gd name="T3" fmla="*/ 0 h 690"/>
              <a:gd name="T4" fmla="*/ 2147483647 w 336"/>
              <a:gd name="T5" fmla="*/ 2147483647 h 690"/>
              <a:gd name="T6" fmla="*/ 0 w 336"/>
              <a:gd name="T7" fmla="*/ 2147483647 h 69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36" h="690">
                <a:moveTo>
                  <a:pt x="0" y="342"/>
                </a:moveTo>
                <a:lnTo>
                  <a:pt x="336" y="0"/>
                </a:lnTo>
                <a:lnTo>
                  <a:pt x="336" y="690"/>
                </a:lnTo>
                <a:lnTo>
                  <a:pt x="0" y="342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6" name="Freeform 58"/>
          <p:cNvSpPr>
            <a:spLocks noChangeAspect="1"/>
          </p:cNvSpPr>
          <p:nvPr/>
        </p:nvSpPr>
        <p:spPr bwMode="auto">
          <a:xfrm rot="5400000">
            <a:off x="1417638" y="3544888"/>
            <a:ext cx="754062" cy="754062"/>
          </a:xfrm>
          <a:custGeom>
            <a:avLst/>
            <a:gdLst>
              <a:gd name="T0" fmla="*/ 2147483647 w 678"/>
              <a:gd name="T1" fmla="*/ 0 h 679"/>
              <a:gd name="T2" fmla="*/ 2147483647 w 678"/>
              <a:gd name="T3" fmla="*/ 2147483647 h 679"/>
              <a:gd name="T4" fmla="*/ 2147483647 w 678"/>
              <a:gd name="T5" fmla="*/ 2147483647 h 679"/>
              <a:gd name="T6" fmla="*/ 0 w 678"/>
              <a:gd name="T7" fmla="*/ 2147483647 h 679"/>
              <a:gd name="T8" fmla="*/ 2147483647 w 678"/>
              <a:gd name="T9" fmla="*/ 0 h 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78" h="679">
                <a:moveTo>
                  <a:pt x="348" y="0"/>
                </a:moveTo>
                <a:lnTo>
                  <a:pt x="678" y="343"/>
                </a:lnTo>
                <a:lnTo>
                  <a:pt x="348" y="679"/>
                </a:lnTo>
                <a:lnTo>
                  <a:pt x="0" y="337"/>
                </a:lnTo>
                <a:lnTo>
                  <a:pt x="348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7" name="Freeform 59"/>
          <p:cNvSpPr>
            <a:spLocks noChangeAspect="1"/>
          </p:cNvSpPr>
          <p:nvPr/>
        </p:nvSpPr>
        <p:spPr bwMode="auto">
          <a:xfrm rot="-5400000">
            <a:off x="1223963" y="3360738"/>
            <a:ext cx="760412" cy="373062"/>
          </a:xfrm>
          <a:custGeom>
            <a:avLst/>
            <a:gdLst>
              <a:gd name="T0" fmla="*/ 0 w 684"/>
              <a:gd name="T1" fmla="*/ 0 h 337"/>
              <a:gd name="T2" fmla="*/ 2147483647 w 684"/>
              <a:gd name="T3" fmla="*/ 0 h 337"/>
              <a:gd name="T4" fmla="*/ 2147483647 w 684"/>
              <a:gd name="T5" fmla="*/ 2147483647 h 337"/>
              <a:gd name="T6" fmla="*/ 0 w 684"/>
              <a:gd name="T7" fmla="*/ 0 h 33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84" h="337">
                <a:moveTo>
                  <a:pt x="0" y="0"/>
                </a:moveTo>
                <a:lnTo>
                  <a:pt x="684" y="0"/>
                </a:lnTo>
                <a:lnTo>
                  <a:pt x="336" y="33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8" name="Freeform 60"/>
          <p:cNvSpPr>
            <a:spLocks noChangeAspect="1"/>
          </p:cNvSpPr>
          <p:nvPr/>
        </p:nvSpPr>
        <p:spPr bwMode="auto">
          <a:xfrm rot="8088166">
            <a:off x="1528762" y="5473701"/>
            <a:ext cx="1514475" cy="762000"/>
          </a:xfrm>
          <a:custGeom>
            <a:avLst/>
            <a:gdLst>
              <a:gd name="T0" fmla="*/ 0 w 1362"/>
              <a:gd name="T1" fmla="*/ 2147483647 h 685"/>
              <a:gd name="T2" fmla="*/ 2147483647 w 1362"/>
              <a:gd name="T3" fmla="*/ 0 h 685"/>
              <a:gd name="T4" fmla="*/ 2147483647 w 1362"/>
              <a:gd name="T5" fmla="*/ 2147483647 h 685"/>
              <a:gd name="T6" fmla="*/ 0 w 1362"/>
              <a:gd name="T7" fmla="*/ 2147483647 h 68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62" h="685">
                <a:moveTo>
                  <a:pt x="0" y="685"/>
                </a:moveTo>
                <a:lnTo>
                  <a:pt x="684" y="0"/>
                </a:lnTo>
                <a:lnTo>
                  <a:pt x="1362" y="685"/>
                </a:lnTo>
                <a:lnTo>
                  <a:pt x="0" y="685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9" name="Freeform 61"/>
          <p:cNvSpPr>
            <a:spLocks noChangeAspect="1"/>
          </p:cNvSpPr>
          <p:nvPr/>
        </p:nvSpPr>
        <p:spPr bwMode="auto">
          <a:xfrm>
            <a:off x="1784350" y="4298950"/>
            <a:ext cx="752475" cy="1516063"/>
          </a:xfrm>
          <a:custGeom>
            <a:avLst/>
            <a:gdLst>
              <a:gd name="T0" fmla="*/ 0 w 678"/>
              <a:gd name="T1" fmla="*/ 0 h 1364"/>
              <a:gd name="T2" fmla="*/ 0 w 678"/>
              <a:gd name="T3" fmla="*/ 2147483647 h 1364"/>
              <a:gd name="T4" fmla="*/ 2147483647 w 678"/>
              <a:gd name="T5" fmla="*/ 2147483647 h 1364"/>
              <a:gd name="T6" fmla="*/ 0 w 678"/>
              <a:gd name="T7" fmla="*/ 0 h 136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8" h="1364">
                <a:moveTo>
                  <a:pt x="0" y="0"/>
                </a:moveTo>
                <a:lnTo>
                  <a:pt x="0" y="1364"/>
                </a:lnTo>
                <a:lnTo>
                  <a:pt x="678" y="679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0" name="Freeform 62"/>
          <p:cNvSpPr>
            <a:spLocks noChangeAspect="1"/>
          </p:cNvSpPr>
          <p:nvPr/>
        </p:nvSpPr>
        <p:spPr bwMode="auto">
          <a:xfrm rot="-8065242">
            <a:off x="1411287" y="4486276"/>
            <a:ext cx="754063" cy="754062"/>
          </a:xfrm>
          <a:custGeom>
            <a:avLst/>
            <a:gdLst>
              <a:gd name="T0" fmla="*/ 0 w 678"/>
              <a:gd name="T1" fmla="*/ 0 h 679"/>
              <a:gd name="T2" fmla="*/ 2147483647 w 678"/>
              <a:gd name="T3" fmla="*/ 0 h 679"/>
              <a:gd name="T4" fmla="*/ 2147483647 w 678"/>
              <a:gd name="T5" fmla="*/ 2147483647 h 679"/>
              <a:gd name="T6" fmla="*/ 0 w 678"/>
              <a:gd name="T7" fmla="*/ 0 h 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8" h="679">
                <a:moveTo>
                  <a:pt x="0" y="0"/>
                </a:moveTo>
                <a:lnTo>
                  <a:pt x="678" y="0"/>
                </a:lnTo>
                <a:lnTo>
                  <a:pt x="678" y="679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1" name="Freeform 56"/>
          <p:cNvSpPr>
            <a:spLocks noChangeAspect="1"/>
          </p:cNvSpPr>
          <p:nvPr/>
        </p:nvSpPr>
        <p:spPr bwMode="auto">
          <a:xfrm rot="2686779" flipH="1">
            <a:off x="2892425" y="5287963"/>
            <a:ext cx="385763" cy="1133475"/>
          </a:xfrm>
          <a:custGeom>
            <a:avLst/>
            <a:gdLst>
              <a:gd name="T0" fmla="*/ 0 w 348"/>
              <a:gd name="T1" fmla="*/ 0 h 1021"/>
              <a:gd name="T2" fmla="*/ 2147483647 w 348"/>
              <a:gd name="T3" fmla="*/ 2147483647 h 1021"/>
              <a:gd name="T4" fmla="*/ 2147483647 w 348"/>
              <a:gd name="T5" fmla="*/ 2147483647 h 1021"/>
              <a:gd name="T6" fmla="*/ 0 w 348"/>
              <a:gd name="T7" fmla="*/ 2147483647 h 1021"/>
              <a:gd name="T8" fmla="*/ 0 w 348"/>
              <a:gd name="T9" fmla="*/ 0 h 10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48" h="1021">
                <a:moveTo>
                  <a:pt x="0" y="0"/>
                </a:moveTo>
                <a:lnTo>
                  <a:pt x="348" y="336"/>
                </a:lnTo>
                <a:lnTo>
                  <a:pt x="348" y="1021"/>
                </a:lnTo>
                <a:lnTo>
                  <a:pt x="0" y="678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14282" y="1071546"/>
            <a:ext cx="47863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Сложите  фигурку, изображенную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рисунке.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6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0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4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8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reeform 56"/>
          <p:cNvSpPr>
            <a:spLocks noChangeAspect="1"/>
          </p:cNvSpPr>
          <p:nvPr/>
        </p:nvSpPr>
        <p:spPr bwMode="auto">
          <a:xfrm rot="19031405">
            <a:off x="6793621" y="1629436"/>
            <a:ext cx="548333" cy="1076654"/>
          </a:xfrm>
          <a:custGeom>
            <a:avLst/>
            <a:gdLst>
              <a:gd name="T0" fmla="*/ 0 w 348"/>
              <a:gd name="T1" fmla="*/ 0 h 1021"/>
              <a:gd name="T2" fmla="*/ 2147483647 w 348"/>
              <a:gd name="T3" fmla="*/ 2147483647 h 1021"/>
              <a:gd name="T4" fmla="*/ 2147483647 w 348"/>
              <a:gd name="T5" fmla="*/ 2147483647 h 1021"/>
              <a:gd name="T6" fmla="*/ 0 w 348"/>
              <a:gd name="T7" fmla="*/ 2147483647 h 1021"/>
              <a:gd name="T8" fmla="*/ 0 w 348"/>
              <a:gd name="T9" fmla="*/ 0 h 10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48" h="1021">
                <a:moveTo>
                  <a:pt x="0" y="0"/>
                </a:moveTo>
                <a:lnTo>
                  <a:pt x="348" y="336"/>
                </a:lnTo>
                <a:lnTo>
                  <a:pt x="348" y="1021"/>
                </a:lnTo>
                <a:lnTo>
                  <a:pt x="0" y="678"/>
                </a:lnTo>
                <a:lnTo>
                  <a:pt x="0" y="0"/>
                </a:lnTo>
                <a:close/>
              </a:path>
            </a:pathLst>
          </a:custGeom>
          <a:solidFill>
            <a:srgbClr val="FF00FF"/>
          </a:solidFill>
          <a:ln w="0">
            <a:solidFill>
              <a:srgbClr val="FF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4" name="Freeform 57"/>
          <p:cNvSpPr>
            <a:spLocks noChangeAspect="1"/>
          </p:cNvSpPr>
          <p:nvPr/>
        </p:nvSpPr>
        <p:spPr bwMode="auto">
          <a:xfrm rot="5400000">
            <a:off x="6482568" y="1089804"/>
            <a:ext cx="374650" cy="766762"/>
          </a:xfrm>
          <a:custGeom>
            <a:avLst/>
            <a:gdLst>
              <a:gd name="T0" fmla="*/ 0 w 336"/>
              <a:gd name="T1" fmla="*/ 2147483647 h 690"/>
              <a:gd name="T2" fmla="*/ 2147483647 w 336"/>
              <a:gd name="T3" fmla="*/ 0 h 690"/>
              <a:gd name="T4" fmla="*/ 2147483647 w 336"/>
              <a:gd name="T5" fmla="*/ 2147483647 h 690"/>
              <a:gd name="T6" fmla="*/ 0 w 336"/>
              <a:gd name="T7" fmla="*/ 2147483647 h 69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36" h="690">
                <a:moveTo>
                  <a:pt x="0" y="342"/>
                </a:moveTo>
                <a:lnTo>
                  <a:pt x="336" y="0"/>
                </a:lnTo>
                <a:lnTo>
                  <a:pt x="336" y="690"/>
                </a:lnTo>
                <a:lnTo>
                  <a:pt x="0" y="342"/>
                </a:lnTo>
                <a:close/>
              </a:path>
            </a:pathLst>
          </a:custGeom>
          <a:solidFill>
            <a:srgbClr val="800080"/>
          </a:solidFill>
          <a:ln w="0">
            <a:solidFill>
              <a:srgbClr val="8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" name="Freeform 58"/>
          <p:cNvSpPr>
            <a:spLocks noChangeAspect="1"/>
          </p:cNvSpPr>
          <p:nvPr/>
        </p:nvSpPr>
        <p:spPr bwMode="auto">
          <a:xfrm>
            <a:off x="5786446" y="857232"/>
            <a:ext cx="752475" cy="754062"/>
          </a:xfrm>
          <a:custGeom>
            <a:avLst/>
            <a:gdLst>
              <a:gd name="T0" fmla="*/ 2147483647 w 678"/>
              <a:gd name="T1" fmla="*/ 0 h 679"/>
              <a:gd name="T2" fmla="*/ 2147483647 w 678"/>
              <a:gd name="T3" fmla="*/ 2147483647 h 679"/>
              <a:gd name="T4" fmla="*/ 2147483647 w 678"/>
              <a:gd name="T5" fmla="*/ 2147483647 h 679"/>
              <a:gd name="T6" fmla="*/ 0 w 678"/>
              <a:gd name="T7" fmla="*/ 2147483647 h 679"/>
              <a:gd name="T8" fmla="*/ 2147483647 w 678"/>
              <a:gd name="T9" fmla="*/ 0 h 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78" h="679">
                <a:moveTo>
                  <a:pt x="348" y="0"/>
                </a:moveTo>
                <a:lnTo>
                  <a:pt x="678" y="343"/>
                </a:lnTo>
                <a:lnTo>
                  <a:pt x="348" y="679"/>
                </a:lnTo>
                <a:lnTo>
                  <a:pt x="0" y="337"/>
                </a:lnTo>
                <a:lnTo>
                  <a:pt x="348" y="0"/>
                </a:lnTo>
                <a:close/>
              </a:path>
            </a:pathLst>
          </a:custGeom>
          <a:solidFill>
            <a:srgbClr val="FF0000"/>
          </a:solidFill>
          <a:ln w="0">
            <a:solidFill>
              <a:srgbClr val="8A66D9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" name="Freeform 59"/>
          <p:cNvSpPr>
            <a:spLocks noChangeAspect="1"/>
          </p:cNvSpPr>
          <p:nvPr/>
        </p:nvSpPr>
        <p:spPr bwMode="auto">
          <a:xfrm rot="16200000">
            <a:off x="5380045" y="620691"/>
            <a:ext cx="758825" cy="374650"/>
          </a:xfrm>
          <a:custGeom>
            <a:avLst/>
            <a:gdLst>
              <a:gd name="T0" fmla="*/ 0 w 684"/>
              <a:gd name="T1" fmla="*/ 0 h 337"/>
              <a:gd name="T2" fmla="*/ 2147483647 w 684"/>
              <a:gd name="T3" fmla="*/ 0 h 337"/>
              <a:gd name="T4" fmla="*/ 2147483647 w 684"/>
              <a:gd name="T5" fmla="*/ 2147483647 h 337"/>
              <a:gd name="T6" fmla="*/ 0 w 684"/>
              <a:gd name="T7" fmla="*/ 0 h 33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84" h="337">
                <a:moveTo>
                  <a:pt x="0" y="0"/>
                </a:moveTo>
                <a:lnTo>
                  <a:pt x="684" y="0"/>
                </a:lnTo>
                <a:lnTo>
                  <a:pt x="336" y="337"/>
                </a:lnTo>
                <a:lnTo>
                  <a:pt x="0" y="0"/>
                </a:lnTo>
                <a:close/>
              </a:path>
            </a:pathLst>
          </a:custGeom>
          <a:solidFill>
            <a:srgbClr val="00FFFF"/>
          </a:solidFill>
          <a:ln w="0">
            <a:solidFill>
              <a:srgbClr val="00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" name="Freeform 60"/>
          <p:cNvSpPr>
            <a:spLocks noChangeAspect="1"/>
          </p:cNvSpPr>
          <p:nvPr/>
        </p:nvSpPr>
        <p:spPr bwMode="auto">
          <a:xfrm rot="16200000">
            <a:off x="6486942" y="942555"/>
            <a:ext cx="1493692" cy="751543"/>
          </a:xfrm>
          <a:custGeom>
            <a:avLst/>
            <a:gdLst>
              <a:gd name="T0" fmla="*/ 0 w 1362"/>
              <a:gd name="T1" fmla="*/ 2147483647 h 685"/>
              <a:gd name="T2" fmla="*/ 2147483647 w 1362"/>
              <a:gd name="T3" fmla="*/ 0 h 685"/>
              <a:gd name="T4" fmla="*/ 2147483647 w 1362"/>
              <a:gd name="T5" fmla="*/ 2147483647 h 685"/>
              <a:gd name="T6" fmla="*/ 0 w 1362"/>
              <a:gd name="T7" fmla="*/ 2147483647 h 68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62" h="685">
                <a:moveTo>
                  <a:pt x="0" y="685"/>
                </a:moveTo>
                <a:lnTo>
                  <a:pt x="684" y="0"/>
                </a:lnTo>
                <a:lnTo>
                  <a:pt x="1362" y="685"/>
                </a:lnTo>
                <a:lnTo>
                  <a:pt x="0" y="685"/>
                </a:lnTo>
                <a:close/>
              </a:path>
            </a:pathLst>
          </a:custGeom>
          <a:solidFill>
            <a:srgbClr val="0000FF"/>
          </a:solidFill>
          <a:ln w="0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8" name="Freeform 61"/>
          <p:cNvSpPr>
            <a:spLocks noChangeAspect="1"/>
          </p:cNvSpPr>
          <p:nvPr/>
        </p:nvSpPr>
        <p:spPr bwMode="auto">
          <a:xfrm rot="5400000">
            <a:off x="6310322" y="-95272"/>
            <a:ext cx="754062" cy="1516062"/>
          </a:xfrm>
          <a:custGeom>
            <a:avLst/>
            <a:gdLst>
              <a:gd name="T0" fmla="*/ 0 w 678"/>
              <a:gd name="T1" fmla="*/ 0 h 1364"/>
              <a:gd name="T2" fmla="*/ 0 w 678"/>
              <a:gd name="T3" fmla="*/ 2147483647 h 1364"/>
              <a:gd name="T4" fmla="*/ 2147483647 w 678"/>
              <a:gd name="T5" fmla="*/ 2147483647 h 1364"/>
              <a:gd name="T6" fmla="*/ 0 w 678"/>
              <a:gd name="T7" fmla="*/ 0 h 136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8" h="1364">
                <a:moveTo>
                  <a:pt x="0" y="0"/>
                </a:moveTo>
                <a:lnTo>
                  <a:pt x="0" y="1364"/>
                </a:lnTo>
                <a:lnTo>
                  <a:pt x="678" y="679"/>
                </a:lnTo>
                <a:lnTo>
                  <a:pt x="0" y="0"/>
                </a:lnTo>
                <a:close/>
              </a:path>
            </a:pathLst>
          </a:custGeom>
          <a:solidFill>
            <a:srgbClr val="00FF00"/>
          </a:solidFill>
          <a:ln w="0">
            <a:solidFill>
              <a:srgbClr val="00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9" name="Freeform 62"/>
          <p:cNvSpPr>
            <a:spLocks noChangeAspect="1"/>
          </p:cNvSpPr>
          <p:nvPr/>
        </p:nvSpPr>
        <p:spPr bwMode="auto">
          <a:xfrm rot="10800000">
            <a:off x="5643570" y="1571612"/>
            <a:ext cx="752475" cy="754062"/>
          </a:xfrm>
          <a:custGeom>
            <a:avLst/>
            <a:gdLst>
              <a:gd name="T0" fmla="*/ 0 w 678"/>
              <a:gd name="T1" fmla="*/ 0 h 679"/>
              <a:gd name="T2" fmla="*/ 2147483647 w 678"/>
              <a:gd name="T3" fmla="*/ 0 h 679"/>
              <a:gd name="T4" fmla="*/ 2147483647 w 678"/>
              <a:gd name="T5" fmla="*/ 2147483647 h 679"/>
              <a:gd name="T6" fmla="*/ 0 w 678"/>
              <a:gd name="T7" fmla="*/ 0 h 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8" h="679">
                <a:moveTo>
                  <a:pt x="0" y="0"/>
                </a:moveTo>
                <a:lnTo>
                  <a:pt x="678" y="0"/>
                </a:lnTo>
                <a:lnTo>
                  <a:pt x="678" y="679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 w="0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" name="Freeform 57"/>
          <p:cNvSpPr>
            <a:spLocks noChangeAspect="1"/>
          </p:cNvSpPr>
          <p:nvPr/>
        </p:nvSpPr>
        <p:spPr bwMode="auto">
          <a:xfrm rot="5400000">
            <a:off x="6396832" y="4366418"/>
            <a:ext cx="374650" cy="766763"/>
          </a:xfrm>
          <a:custGeom>
            <a:avLst/>
            <a:gdLst>
              <a:gd name="T0" fmla="*/ 0 w 336"/>
              <a:gd name="T1" fmla="*/ 2147483647 h 690"/>
              <a:gd name="T2" fmla="*/ 2147483647 w 336"/>
              <a:gd name="T3" fmla="*/ 0 h 690"/>
              <a:gd name="T4" fmla="*/ 2147483647 w 336"/>
              <a:gd name="T5" fmla="*/ 2147483647 h 690"/>
              <a:gd name="T6" fmla="*/ 0 w 336"/>
              <a:gd name="T7" fmla="*/ 2147483647 h 69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36" h="690">
                <a:moveTo>
                  <a:pt x="0" y="342"/>
                </a:moveTo>
                <a:lnTo>
                  <a:pt x="336" y="0"/>
                </a:lnTo>
                <a:lnTo>
                  <a:pt x="336" y="690"/>
                </a:lnTo>
                <a:lnTo>
                  <a:pt x="0" y="342"/>
                </a:lnTo>
                <a:close/>
              </a:path>
            </a:pathLst>
          </a:custGeom>
          <a:solidFill>
            <a:srgbClr val="800080"/>
          </a:solidFill>
          <a:ln w="0">
            <a:solidFill>
              <a:srgbClr val="8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" name="Freeform 58"/>
          <p:cNvSpPr>
            <a:spLocks noChangeAspect="1"/>
          </p:cNvSpPr>
          <p:nvPr/>
        </p:nvSpPr>
        <p:spPr bwMode="auto">
          <a:xfrm rot="5400000">
            <a:off x="5826126" y="4173537"/>
            <a:ext cx="754062" cy="754063"/>
          </a:xfrm>
          <a:custGeom>
            <a:avLst/>
            <a:gdLst>
              <a:gd name="T0" fmla="*/ 2147483647 w 678"/>
              <a:gd name="T1" fmla="*/ 0 h 679"/>
              <a:gd name="T2" fmla="*/ 2147483647 w 678"/>
              <a:gd name="T3" fmla="*/ 2147483647 h 679"/>
              <a:gd name="T4" fmla="*/ 2147483647 w 678"/>
              <a:gd name="T5" fmla="*/ 2147483647 h 679"/>
              <a:gd name="T6" fmla="*/ 0 w 678"/>
              <a:gd name="T7" fmla="*/ 2147483647 h 679"/>
              <a:gd name="T8" fmla="*/ 2147483647 w 678"/>
              <a:gd name="T9" fmla="*/ 0 h 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78" h="679">
                <a:moveTo>
                  <a:pt x="348" y="0"/>
                </a:moveTo>
                <a:lnTo>
                  <a:pt x="678" y="343"/>
                </a:lnTo>
                <a:lnTo>
                  <a:pt x="348" y="679"/>
                </a:lnTo>
                <a:lnTo>
                  <a:pt x="0" y="337"/>
                </a:lnTo>
                <a:lnTo>
                  <a:pt x="348" y="0"/>
                </a:lnTo>
                <a:close/>
              </a:path>
            </a:pathLst>
          </a:custGeom>
          <a:solidFill>
            <a:srgbClr val="FF0000"/>
          </a:solidFill>
          <a:ln w="0">
            <a:solidFill>
              <a:srgbClr val="8A66D9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2" name="Freeform 59"/>
          <p:cNvSpPr>
            <a:spLocks noChangeAspect="1"/>
          </p:cNvSpPr>
          <p:nvPr/>
        </p:nvSpPr>
        <p:spPr bwMode="auto">
          <a:xfrm>
            <a:off x="5445125" y="3414713"/>
            <a:ext cx="760413" cy="374650"/>
          </a:xfrm>
          <a:custGeom>
            <a:avLst/>
            <a:gdLst>
              <a:gd name="T0" fmla="*/ 0 w 684"/>
              <a:gd name="T1" fmla="*/ 0 h 337"/>
              <a:gd name="T2" fmla="*/ 2147483647 w 684"/>
              <a:gd name="T3" fmla="*/ 0 h 337"/>
              <a:gd name="T4" fmla="*/ 2147483647 w 684"/>
              <a:gd name="T5" fmla="*/ 2147483647 h 337"/>
              <a:gd name="T6" fmla="*/ 0 w 684"/>
              <a:gd name="T7" fmla="*/ 0 h 33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84" h="337">
                <a:moveTo>
                  <a:pt x="0" y="0"/>
                </a:moveTo>
                <a:lnTo>
                  <a:pt x="684" y="0"/>
                </a:lnTo>
                <a:lnTo>
                  <a:pt x="336" y="337"/>
                </a:lnTo>
                <a:lnTo>
                  <a:pt x="0" y="0"/>
                </a:lnTo>
                <a:close/>
              </a:path>
            </a:pathLst>
          </a:custGeom>
          <a:solidFill>
            <a:srgbClr val="00FFFF"/>
          </a:solidFill>
          <a:ln w="0">
            <a:solidFill>
              <a:srgbClr val="00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3" name="Freeform 60"/>
          <p:cNvSpPr>
            <a:spLocks noChangeAspect="1"/>
          </p:cNvSpPr>
          <p:nvPr/>
        </p:nvSpPr>
        <p:spPr bwMode="auto">
          <a:xfrm rot="18900387">
            <a:off x="6099175" y="3378200"/>
            <a:ext cx="1514475" cy="762000"/>
          </a:xfrm>
          <a:custGeom>
            <a:avLst/>
            <a:gdLst>
              <a:gd name="T0" fmla="*/ 0 w 1362"/>
              <a:gd name="T1" fmla="*/ 2147483647 h 685"/>
              <a:gd name="T2" fmla="*/ 2147483647 w 1362"/>
              <a:gd name="T3" fmla="*/ 0 h 685"/>
              <a:gd name="T4" fmla="*/ 2147483647 w 1362"/>
              <a:gd name="T5" fmla="*/ 2147483647 h 685"/>
              <a:gd name="T6" fmla="*/ 0 w 1362"/>
              <a:gd name="T7" fmla="*/ 2147483647 h 68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62" h="685">
                <a:moveTo>
                  <a:pt x="0" y="685"/>
                </a:moveTo>
                <a:lnTo>
                  <a:pt x="684" y="0"/>
                </a:lnTo>
                <a:lnTo>
                  <a:pt x="1362" y="685"/>
                </a:lnTo>
                <a:lnTo>
                  <a:pt x="0" y="685"/>
                </a:lnTo>
                <a:close/>
              </a:path>
            </a:pathLst>
          </a:custGeom>
          <a:solidFill>
            <a:srgbClr val="0000FF"/>
          </a:solidFill>
          <a:ln w="0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4" name="Freeform 61"/>
          <p:cNvSpPr>
            <a:spLocks noChangeAspect="1"/>
          </p:cNvSpPr>
          <p:nvPr/>
        </p:nvSpPr>
        <p:spPr bwMode="auto">
          <a:xfrm rot="13498719">
            <a:off x="5014913" y="4448175"/>
            <a:ext cx="752475" cy="1516063"/>
          </a:xfrm>
          <a:custGeom>
            <a:avLst/>
            <a:gdLst>
              <a:gd name="T0" fmla="*/ 0 w 678"/>
              <a:gd name="T1" fmla="*/ 0 h 1364"/>
              <a:gd name="T2" fmla="*/ 0 w 678"/>
              <a:gd name="T3" fmla="*/ 2147483647 h 1364"/>
              <a:gd name="T4" fmla="*/ 2147483647 w 678"/>
              <a:gd name="T5" fmla="*/ 2147483647 h 1364"/>
              <a:gd name="T6" fmla="*/ 0 w 678"/>
              <a:gd name="T7" fmla="*/ 0 h 136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8" h="1364">
                <a:moveTo>
                  <a:pt x="0" y="0"/>
                </a:moveTo>
                <a:lnTo>
                  <a:pt x="0" y="1364"/>
                </a:lnTo>
                <a:lnTo>
                  <a:pt x="678" y="679"/>
                </a:lnTo>
                <a:lnTo>
                  <a:pt x="0" y="0"/>
                </a:lnTo>
                <a:close/>
              </a:path>
            </a:pathLst>
          </a:custGeom>
          <a:solidFill>
            <a:srgbClr val="00FF00"/>
          </a:solidFill>
          <a:ln w="0">
            <a:solidFill>
              <a:srgbClr val="00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5" name="Freeform 62"/>
          <p:cNvSpPr>
            <a:spLocks noChangeAspect="1"/>
          </p:cNvSpPr>
          <p:nvPr/>
        </p:nvSpPr>
        <p:spPr bwMode="auto">
          <a:xfrm rot="8075875">
            <a:off x="6353175" y="4559300"/>
            <a:ext cx="754063" cy="754063"/>
          </a:xfrm>
          <a:custGeom>
            <a:avLst/>
            <a:gdLst>
              <a:gd name="T0" fmla="*/ 0 w 678"/>
              <a:gd name="T1" fmla="*/ 0 h 679"/>
              <a:gd name="T2" fmla="*/ 2147483647 w 678"/>
              <a:gd name="T3" fmla="*/ 0 h 679"/>
              <a:gd name="T4" fmla="*/ 2147483647 w 678"/>
              <a:gd name="T5" fmla="*/ 2147483647 h 679"/>
              <a:gd name="T6" fmla="*/ 0 w 678"/>
              <a:gd name="T7" fmla="*/ 0 h 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8" h="679">
                <a:moveTo>
                  <a:pt x="0" y="0"/>
                </a:moveTo>
                <a:lnTo>
                  <a:pt x="678" y="0"/>
                </a:lnTo>
                <a:lnTo>
                  <a:pt x="678" y="679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 w="0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6" name="Freeform 56"/>
          <p:cNvSpPr>
            <a:spLocks noChangeAspect="1"/>
          </p:cNvSpPr>
          <p:nvPr/>
        </p:nvSpPr>
        <p:spPr bwMode="auto">
          <a:xfrm flipH="1">
            <a:off x="5826125" y="3416300"/>
            <a:ext cx="385763" cy="1133475"/>
          </a:xfrm>
          <a:custGeom>
            <a:avLst/>
            <a:gdLst>
              <a:gd name="T0" fmla="*/ 0 w 348"/>
              <a:gd name="T1" fmla="*/ 0 h 1021"/>
              <a:gd name="T2" fmla="*/ 2147483647 w 348"/>
              <a:gd name="T3" fmla="*/ 2147483647 h 1021"/>
              <a:gd name="T4" fmla="*/ 2147483647 w 348"/>
              <a:gd name="T5" fmla="*/ 2147483647 h 1021"/>
              <a:gd name="T6" fmla="*/ 0 w 348"/>
              <a:gd name="T7" fmla="*/ 2147483647 h 1021"/>
              <a:gd name="T8" fmla="*/ 0 w 348"/>
              <a:gd name="T9" fmla="*/ 0 h 10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48" h="1021">
                <a:moveTo>
                  <a:pt x="0" y="0"/>
                </a:moveTo>
                <a:lnTo>
                  <a:pt x="348" y="336"/>
                </a:lnTo>
                <a:lnTo>
                  <a:pt x="348" y="1021"/>
                </a:lnTo>
                <a:lnTo>
                  <a:pt x="0" y="678"/>
                </a:lnTo>
                <a:lnTo>
                  <a:pt x="0" y="0"/>
                </a:lnTo>
                <a:close/>
              </a:path>
            </a:pathLst>
          </a:custGeom>
          <a:solidFill>
            <a:srgbClr val="FF00FF"/>
          </a:solidFill>
          <a:ln w="0">
            <a:solidFill>
              <a:srgbClr val="FF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7" name="Freeform 57"/>
          <p:cNvSpPr>
            <a:spLocks noChangeAspect="1"/>
          </p:cNvSpPr>
          <p:nvPr/>
        </p:nvSpPr>
        <p:spPr bwMode="auto">
          <a:xfrm rot="5400000">
            <a:off x="2413001" y="4348162"/>
            <a:ext cx="373062" cy="766763"/>
          </a:xfrm>
          <a:custGeom>
            <a:avLst/>
            <a:gdLst>
              <a:gd name="T0" fmla="*/ 0 w 336"/>
              <a:gd name="T1" fmla="*/ 2147483647 h 690"/>
              <a:gd name="T2" fmla="*/ 2147483647 w 336"/>
              <a:gd name="T3" fmla="*/ 0 h 690"/>
              <a:gd name="T4" fmla="*/ 2147483647 w 336"/>
              <a:gd name="T5" fmla="*/ 2147483647 h 690"/>
              <a:gd name="T6" fmla="*/ 0 w 336"/>
              <a:gd name="T7" fmla="*/ 2147483647 h 69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36" h="690">
                <a:moveTo>
                  <a:pt x="0" y="342"/>
                </a:moveTo>
                <a:lnTo>
                  <a:pt x="336" y="0"/>
                </a:lnTo>
                <a:lnTo>
                  <a:pt x="336" y="690"/>
                </a:lnTo>
                <a:lnTo>
                  <a:pt x="0" y="342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8" name="Freeform 58"/>
          <p:cNvSpPr>
            <a:spLocks noChangeAspect="1"/>
          </p:cNvSpPr>
          <p:nvPr/>
        </p:nvSpPr>
        <p:spPr bwMode="auto">
          <a:xfrm rot="5400000">
            <a:off x="1857376" y="4160837"/>
            <a:ext cx="754062" cy="754063"/>
          </a:xfrm>
          <a:custGeom>
            <a:avLst/>
            <a:gdLst>
              <a:gd name="T0" fmla="*/ 2147483647 w 678"/>
              <a:gd name="T1" fmla="*/ 0 h 679"/>
              <a:gd name="T2" fmla="*/ 2147483647 w 678"/>
              <a:gd name="T3" fmla="*/ 2147483647 h 679"/>
              <a:gd name="T4" fmla="*/ 2147483647 w 678"/>
              <a:gd name="T5" fmla="*/ 2147483647 h 679"/>
              <a:gd name="T6" fmla="*/ 0 w 678"/>
              <a:gd name="T7" fmla="*/ 2147483647 h 679"/>
              <a:gd name="T8" fmla="*/ 2147483647 w 678"/>
              <a:gd name="T9" fmla="*/ 0 h 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78" h="679">
                <a:moveTo>
                  <a:pt x="348" y="0"/>
                </a:moveTo>
                <a:lnTo>
                  <a:pt x="678" y="343"/>
                </a:lnTo>
                <a:lnTo>
                  <a:pt x="348" y="679"/>
                </a:lnTo>
                <a:lnTo>
                  <a:pt x="0" y="337"/>
                </a:lnTo>
                <a:lnTo>
                  <a:pt x="348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" name="Freeform 59"/>
          <p:cNvSpPr>
            <a:spLocks noChangeAspect="1"/>
          </p:cNvSpPr>
          <p:nvPr/>
        </p:nvSpPr>
        <p:spPr bwMode="auto">
          <a:xfrm>
            <a:off x="1484313" y="3413125"/>
            <a:ext cx="760412" cy="374650"/>
          </a:xfrm>
          <a:custGeom>
            <a:avLst/>
            <a:gdLst>
              <a:gd name="T0" fmla="*/ 0 w 684"/>
              <a:gd name="T1" fmla="*/ 0 h 337"/>
              <a:gd name="T2" fmla="*/ 2147483647 w 684"/>
              <a:gd name="T3" fmla="*/ 0 h 337"/>
              <a:gd name="T4" fmla="*/ 2147483647 w 684"/>
              <a:gd name="T5" fmla="*/ 2147483647 h 337"/>
              <a:gd name="T6" fmla="*/ 0 w 684"/>
              <a:gd name="T7" fmla="*/ 0 h 33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84" h="337">
                <a:moveTo>
                  <a:pt x="0" y="0"/>
                </a:moveTo>
                <a:lnTo>
                  <a:pt x="684" y="0"/>
                </a:lnTo>
                <a:lnTo>
                  <a:pt x="336" y="33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" name="Freeform 60"/>
          <p:cNvSpPr>
            <a:spLocks noChangeAspect="1"/>
          </p:cNvSpPr>
          <p:nvPr/>
        </p:nvSpPr>
        <p:spPr bwMode="auto">
          <a:xfrm rot="18900387">
            <a:off x="2132013" y="3365500"/>
            <a:ext cx="1512887" cy="762000"/>
          </a:xfrm>
          <a:custGeom>
            <a:avLst/>
            <a:gdLst>
              <a:gd name="T0" fmla="*/ 0 w 1362"/>
              <a:gd name="T1" fmla="*/ 2147483647 h 685"/>
              <a:gd name="T2" fmla="*/ 2147483647 w 1362"/>
              <a:gd name="T3" fmla="*/ 0 h 685"/>
              <a:gd name="T4" fmla="*/ 2147483647 w 1362"/>
              <a:gd name="T5" fmla="*/ 2147483647 h 685"/>
              <a:gd name="T6" fmla="*/ 0 w 1362"/>
              <a:gd name="T7" fmla="*/ 2147483647 h 68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62" h="685">
                <a:moveTo>
                  <a:pt x="0" y="685"/>
                </a:moveTo>
                <a:lnTo>
                  <a:pt x="684" y="0"/>
                </a:lnTo>
                <a:lnTo>
                  <a:pt x="1362" y="685"/>
                </a:lnTo>
                <a:lnTo>
                  <a:pt x="0" y="685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" name="Freeform 61"/>
          <p:cNvSpPr>
            <a:spLocks noChangeAspect="1"/>
          </p:cNvSpPr>
          <p:nvPr/>
        </p:nvSpPr>
        <p:spPr bwMode="auto">
          <a:xfrm rot="13498719">
            <a:off x="1057275" y="4435475"/>
            <a:ext cx="752475" cy="1516063"/>
          </a:xfrm>
          <a:custGeom>
            <a:avLst/>
            <a:gdLst>
              <a:gd name="T0" fmla="*/ 0 w 678"/>
              <a:gd name="T1" fmla="*/ 0 h 1364"/>
              <a:gd name="T2" fmla="*/ 0 w 678"/>
              <a:gd name="T3" fmla="*/ 2147483647 h 1364"/>
              <a:gd name="T4" fmla="*/ 2147483647 w 678"/>
              <a:gd name="T5" fmla="*/ 2147483647 h 1364"/>
              <a:gd name="T6" fmla="*/ 0 w 678"/>
              <a:gd name="T7" fmla="*/ 0 h 136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8" h="1364">
                <a:moveTo>
                  <a:pt x="0" y="0"/>
                </a:moveTo>
                <a:lnTo>
                  <a:pt x="0" y="1364"/>
                </a:lnTo>
                <a:lnTo>
                  <a:pt x="678" y="679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" name="Freeform 62"/>
          <p:cNvSpPr>
            <a:spLocks noChangeAspect="1"/>
          </p:cNvSpPr>
          <p:nvPr/>
        </p:nvSpPr>
        <p:spPr bwMode="auto">
          <a:xfrm rot="8075875">
            <a:off x="2388394" y="4537869"/>
            <a:ext cx="754062" cy="755650"/>
          </a:xfrm>
          <a:custGeom>
            <a:avLst/>
            <a:gdLst>
              <a:gd name="T0" fmla="*/ 0 w 678"/>
              <a:gd name="T1" fmla="*/ 0 h 679"/>
              <a:gd name="T2" fmla="*/ 2147483647 w 678"/>
              <a:gd name="T3" fmla="*/ 0 h 679"/>
              <a:gd name="T4" fmla="*/ 2147483647 w 678"/>
              <a:gd name="T5" fmla="*/ 2147483647 h 679"/>
              <a:gd name="T6" fmla="*/ 0 w 678"/>
              <a:gd name="T7" fmla="*/ 0 h 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8" h="679">
                <a:moveTo>
                  <a:pt x="0" y="0"/>
                </a:moveTo>
                <a:lnTo>
                  <a:pt x="678" y="0"/>
                </a:lnTo>
                <a:lnTo>
                  <a:pt x="678" y="679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3" name="Freeform 56"/>
          <p:cNvSpPr>
            <a:spLocks noChangeAspect="1"/>
          </p:cNvSpPr>
          <p:nvPr/>
        </p:nvSpPr>
        <p:spPr bwMode="auto">
          <a:xfrm flipH="1">
            <a:off x="1857375" y="3408363"/>
            <a:ext cx="385763" cy="1135062"/>
          </a:xfrm>
          <a:custGeom>
            <a:avLst/>
            <a:gdLst>
              <a:gd name="T0" fmla="*/ 0 w 348"/>
              <a:gd name="T1" fmla="*/ 0 h 1021"/>
              <a:gd name="T2" fmla="*/ 2147483647 w 348"/>
              <a:gd name="T3" fmla="*/ 2147483647 h 1021"/>
              <a:gd name="T4" fmla="*/ 2147483647 w 348"/>
              <a:gd name="T5" fmla="*/ 2147483647 h 1021"/>
              <a:gd name="T6" fmla="*/ 0 w 348"/>
              <a:gd name="T7" fmla="*/ 2147483647 h 1021"/>
              <a:gd name="T8" fmla="*/ 0 w 348"/>
              <a:gd name="T9" fmla="*/ 0 h 10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48" h="1021">
                <a:moveTo>
                  <a:pt x="0" y="0"/>
                </a:moveTo>
                <a:lnTo>
                  <a:pt x="348" y="336"/>
                </a:lnTo>
                <a:lnTo>
                  <a:pt x="348" y="1021"/>
                </a:lnTo>
                <a:lnTo>
                  <a:pt x="0" y="678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14282" y="1071546"/>
            <a:ext cx="4357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Сложите фигурку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изображенную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рисунке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3000"/>
                            </p:stCondLst>
                            <p:childTnLst>
                              <p:par>
                                <p:cTn id="9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42908"/>
          </a:xfrm>
        </p:spPr>
        <p:txBody>
          <a:bodyPr>
            <a:normAutofit fontScale="90000"/>
          </a:bodyPr>
          <a:lstStyle/>
          <a:p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Домашнее задание.</a:t>
            </a:r>
            <a:b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42910" y="1643050"/>
            <a:ext cx="8072494" cy="5000660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1. Попробуйте </a:t>
            </a:r>
            <a:r>
              <a:rPr kumimoji="0" lang="ru-RU" sz="2800" i="0" u="none" strike="noStrike" kern="1200" cap="none" spc="0" normalizeH="0" baseline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из полного комплекта ТАНГРАМА составить все возможные выпуклые многоугольники </a:t>
            </a:r>
            <a:r>
              <a:rPr kumimoji="0" lang="ru-RU" sz="2800" i="0" u="none" strike="noStrike" kern="1200" cap="none" spc="0" normalizeH="0" baseline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(в </a:t>
            </a:r>
            <a:r>
              <a:rPr kumimoji="0" lang="ru-RU" sz="2800" i="0" u="none" strike="noStrike" kern="1200" cap="none" spc="0" normalizeH="0" baseline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1942 году было доказано, что их ровно</a:t>
            </a:r>
            <a:r>
              <a:rPr kumimoji="0" lang="ru-RU" sz="2800" i="0" u="none" strike="noStrike" kern="1200" cap="none" spc="0" normalizeH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13</a:t>
            </a:r>
            <a:r>
              <a:rPr kumimoji="0" lang="ru-RU" sz="2800" i="0" u="none" strike="noStrike" kern="1200" cap="none" spc="0" normalizeH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2. Сколько различных квадратов с вершинами в данных точках можно начертить.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8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    </a:t>
            </a:r>
            <a:endParaRPr lang="ru-RU" sz="2800" baseline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 </a:t>
            </a:r>
            <a:endParaRPr kumimoji="0" lang="ru-RU" sz="2800" i="0" u="none" strike="noStrike" kern="1200" cap="none" spc="0" normalizeH="0" baseline="0" noProof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071802" y="514351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428992" y="514351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786182" y="514351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143372" y="514351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071802" y="5429264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428992" y="5429264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3786182" y="5429264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143372" y="5429264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071802" y="571501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428992" y="571501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3786182" y="571501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143372" y="571501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071802" y="600076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428992" y="600076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3786182" y="600076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143372" y="600076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428728" y="1142984"/>
            <a:ext cx="5929354" cy="53578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i="1" dirty="0" smtClean="0"/>
              <a:t>    Пришёл </a:t>
            </a:r>
            <a:r>
              <a:rPr lang="ru-RU" sz="2800" i="1" dirty="0"/>
              <a:t>из школы старший брат,</a:t>
            </a:r>
            <a:br>
              <a:rPr lang="ru-RU" sz="2800" i="1" dirty="0"/>
            </a:br>
            <a:r>
              <a:rPr lang="ru-RU" sz="2800" i="1" dirty="0"/>
              <a:t>Из спичек выложил квадрат.</a:t>
            </a:r>
            <a:br>
              <a:rPr lang="ru-RU" sz="2800" i="1" dirty="0"/>
            </a:br>
            <a:r>
              <a:rPr lang="ru-RU" sz="2800" i="1" dirty="0"/>
              <a:t>Дала мне мама шоколад,</a:t>
            </a:r>
            <a:br>
              <a:rPr lang="ru-RU" sz="2800" i="1" dirty="0"/>
            </a:br>
            <a:r>
              <a:rPr lang="ru-RU" sz="2800" i="1" dirty="0"/>
              <a:t>Я дольку отломил - квадрат.</a:t>
            </a:r>
            <a:br>
              <a:rPr lang="ru-RU" sz="2800" i="1" dirty="0"/>
            </a:br>
            <a:endParaRPr lang="ru-RU" sz="2800" i="1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i="1" dirty="0" smtClean="0"/>
              <a:t> </a:t>
            </a:r>
            <a:r>
              <a:rPr lang="ru-RU" sz="2800" i="1" dirty="0" smtClean="0"/>
              <a:t>   И </a:t>
            </a:r>
            <a:r>
              <a:rPr lang="ru-RU" sz="2800" i="1" dirty="0"/>
              <a:t>стол -квадрат, и стул - квадрат,</a:t>
            </a:r>
            <a:br>
              <a:rPr lang="ru-RU" sz="2800" i="1" dirty="0"/>
            </a:br>
            <a:r>
              <a:rPr lang="ru-RU" sz="2800" i="1" dirty="0"/>
              <a:t>И на стене плакат - квадрат,</a:t>
            </a:r>
            <a:br>
              <a:rPr lang="ru-RU" sz="2800" i="1" dirty="0"/>
            </a:br>
            <a:r>
              <a:rPr lang="ru-RU" sz="2800" i="1" dirty="0"/>
              <a:t>Доска, где шахматы стоят,</a:t>
            </a:r>
            <a:br>
              <a:rPr lang="ru-RU" sz="2800" i="1" dirty="0"/>
            </a:br>
            <a:r>
              <a:rPr lang="ru-RU" sz="2800" i="1" dirty="0"/>
              <a:t>И клетка каждая - квадрат,</a:t>
            </a:r>
            <a:br>
              <a:rPr lang="ru-RU" sz="2800" i="1" dirty="0"/>
            </a:br>
            <a:endParaRPr lang="ru-RU" sz="2800" i="1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i="1" dirty="0" smtClean="0"/>
              <a:t> </a:t>
            </a:r>
            <a:r>
              <a:rPr lang="ru-RU" sz="2800" i="1" dirty="0" smtClean="0"/>
              <a:t>   Стоят </a:t>
            </a:r>
            <a:r>
              <a:rPr lang="ru-RU" sz="2800" i="1" dirty="0"/>
              <a:t>там кони и слоны,</a:t>
            </a:r>
            <a:br>
              <a:rPr lang="ru-RU" sz="2800" i="1" dirty="0"/>
            </a:br>
            <a:r>
              <a:rPr lang="ru-RU" sz="2800" i="1" dirty="0"/>
              <a:t>Фигуры боевые.</a:t>
            </a:r>
            <a:br>
              <a:rPr lang="ru-RU" sz="2800" i="1" dirty="0"/>
            </a:br>
            <a:r>
              <a:rPr lang="ru-RU" sz="2800" i="1" dirty="0"/>
              <a:t>КВАДРАТ - четыре стороны,</a:t>
            </a:r>
            <a:br>
              <a:rPr lang="ru-RU" sz="2800" i="1" dirty="0"/>
            </a:br>
            <a:r>
              <a:rPr lang="ru-RU" sz="2800" i="1" dirty="0"/>
              <a:t>Все стороны его равны,</a:t>
            </a:r>
            <a:br>
              <a:rPr lang="ru-RU" sz="2800" i="1" dirty="0"/>
            </a:br>
            <a:r>
              <a:rPr lang="ru-RU" sz="2800" i="1" dirty="0"/>
              <a:t>И все углы прямые.</a:t>
            </a:r>
            <a:br>
              <a:rPr lang="ru-RU" sz="2800" i="1" dirty="0"/>
            </a:br>
            <a:endParaRPr lang="ru-RU" sz="2800" i="1" dirty="0"/>
          </a:p>
        </p:txBody>
      </p:sp>
      <p:pic>
        <p:nvPicPr>
          <p:cNvPr id="10244" name="Picture 4" descr="квадрат раскрас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5000636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Литература.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Гусев, В.А. Математика. Сборник геометрических задач: 5-6 классы / В.А. Гусев.- М.: Издательство «Экзамен», 2011.-255с.</a:t>
            </a:r>
          </a:p>
          <a:p>
            <a:r>
              <a:rPr lang="ru-RU" dirty="0" smtClean="0"/>
              <a:t>Смирнова, Е.С. Методическая разработка курса наглядной геометрии: 5 класс.: книга для </a:t>
            </a:r>
            <a:r>
              <a:rPr lang="ru-RU" dirty="0" err="1" smtClean="0"/>
              <a:t>учителя.-М</a:t>
            </a:r>
            <a:r>
              <a:rPr lang="ru-RU" dirty="0" smtClean="0"/>
              <a:t>.: Просвещение,1999.-80с.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250825" y="3860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Квадраты находят нас везде.</a:t>
            </a:r>
            <a:br>
              <a:rPr lang="ru-RU" sz="4000" dirty="0"/>
            </a:br>
            <a:r>
              <a:rPr lang="ru-RU" sz="4000" dirty="0"/>
              <a:t>А иногда даже там, где мы совсем не ожидаем их увидеть…</a:t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67592" name="Picture 8" descr="elista_034_1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596" y="142852"/>
            <a:ext cx="2319853" cy="1739890"/>
          </a:xfrm>
          <a:noFill/>
          <a:ln/>
        </p:spPr>
      </p:pic>
      <p:pic>
        <p:nvPicPr>
          <p:cNvPr id="8194" name="Picture 2" descr="квадраты: Бельгия вафли с карамельным соусом и свежими ягодами, изолированных на бело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785794"/>
            <a:ext cx="2758460" cy="1857364"/>
          </a:xfrm>
          <a:prstGeom prst="rect">
            <a:avLst/>
          </a:prstGeom>
          <a:noFill/>
        </p:spPr>
      </p:pic>
      <p:pic>
        <p:nvPicPr>
          <p:cNvPr id="8198" name="Picture 6" descr="квадраты: закрыть кусочками шоколада на белом фон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5289881"/>
            <a:ext cx="1751138" cy="1334756"/>
          </a:xfrm>
          <a:prstGeom prst="rect">
            <a:avLst/>
          </a:prstGeom>
          <a:noFill/>
        </p:spPr>
      </p:pic>
      <p:pic>
        <p:nvPicPr>
          <p:cNvPr id="8200" name="Picture 8" descr="в квадрате: Черная кнопка на черно-белом квадрате ткани в качестве фон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1785926"/>
            <a:ext cx="2321735" cy="15478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из истории</a:t>
            </a:r>
            <a:endParaRPr lang="ru-RU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/>
              <a:t>  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11188" y="1142984"/>
            <a:ext cx="8318530" cy="535785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 dirty="0"/>
              <a:t>   </a:t>
            </a:r>
            <a:r>
              <a:rPr lang="ru-RU" sz="2000" dirty="0" smtClean="0"/>
              <a:t>        Квадрат</a:t>
            </a:r>
            <a:r>
              <a:rPr lang="ru-RU" sz="2000" dirty="0"/>
              <a:t>, как и любая геометрическая фигура, имеет свою историю</a:t>
            </a:r>
            <a:r>
              <a:rPr lang="ru-RU" sz="2000" dirty="0" smtClean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      В </a:t>
            </a:r>
            <a:r>
              <a:rPr lang="ru-RU" sz="2000" dirty="0"/>
              <a:t>древнем мире квадрат обычно означает четыре стороны света. </a:t>
            </a:r>
            <a:r>
              <a:rPr lang="ru-RU" sz="2000" dirty="0" smtClean="0"/>
              <a:t>В Ассирии, </a:t>
            </a:r>
            <a:r>
              <a:rPr lang="ru-RU" sz="2000" dirty="0"/>
              <a:t>в древнем Перу четыре стороны света, четыре направления, то есть квадрат это и есть Весь Мир. </a:t>
            </a:r>
            <a:endParaRPr lang="ru-RU" sz="20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      В </a:t>
            </a:r>
            <a:r>
              <a:rPr lang="ru-RU" sz="2000" dirty="0"/>
              <a:t>сознании индейцев Северной Америки Вселенная – квадрат, разделенный на четыре части. </a:t>
            </a:r>
            <a:endParaRPr lang="ru-RU" sz="20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      Греки </a:t>
            </a:r>
            <a:r>
              <a:rPr lang="ru-RU" sz="2000" dirty="0"/>
              <a:t>описали его силами математики, хотя Пифагор считал все четные числа женскими и слабыми, квадрат же равно как и цифра четыре в силу их делимости и превращения в ничто были описаны лишь отрицательными характеристиками. </a:t>
            </a:r>
            <a:endParaRPr lang="ru-RU" sz="20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      В </a:t>
            </a:r>
            <a:r>
              <a:rPr lang="ru-RU" sz="2000" dirty="0"/>
              <a:t>Исламе Кааба – пуп земли тоже кубической формы. </a:t>
            </a:r>
            <a:endParaRPr lang="ru-RU" sz="20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      У </a:t>
            </a:r>
            <a:r>
              <a:rPr lang="ru-RU" sz="2000" dirty="0"/>
              <a:t>кельтов вселенная это три квадрата, один вложенный в другой, из центра текут четыре реки. </a:t>
            </a:r>
            <a:endParaRPr lang="ru-RU" sz="20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dirty="0" smtClean="0"/>
              <a:t>           В </a:t>
            </a:r>
            <a:r>
              <a:rPr lang="ru-RU" sz="2000" dirty="0" smtClean="0"/>
              <a:t>Древнем Китае квадрат был символом совершенства и миропорядка.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857256"/>
          </a:xfrm>
        </p:spPr>
        <p:txBody>
          <a:bodyPr>
            <a:normAutofit fontScale="90000"/>
          </a:bodyPr>
          <a:lstStyle/>
          <a:p>
            <a:r>
              <a:rPr lang="ru-RU" sz="31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Квадрат - </a:t>
            </a:r>
            <a:r>
              <a:rPr lang="ru-RU" sz="31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это четырехугольник у которого все стороны равны и углы прямые</a:t>
            </a:r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i="1" dirty="0" smtClean="0"/>
              <a:t>Свойства:</a:t>
            </a:r>
          </a:p>
          <a:p>
            <a:pPr marL="514350" indent="-514350">
              <a:buAutoNum type="arabicPeriod"/>
            </a:pPr>
            <a:r>
              <a:rPr lang="ru-RU" dirty="0" smtClean="0"/>
              <a:t> </a:t>
            </a:r>
            <a:r>
              <a:rPr lang="ru-RU" sz="2800" dirty="0" smtClean="0"/>
              <a:t>Все стороны равны;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 Углы прямые;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 Противоположные стороны параллельны. 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 		</a:t>
            </a:r>
            <a:r>
              <a:rPr lang="ru-RU" b="1" dirty="0" smtClean="0"/>
              <a:t>Диагонали</a:t>
            </a:r>
            <a:r>
              <a:rPr lang="ru-RU" dirty="0" smtClean="0"/>
              <a:t> квадрата – это отрезки, соединяющие противоположные его вершины.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58016" y="1285860"/>
            <a:ext cx="1643074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 flipV="1">
            <a:off x="6858016" y="1285860"/>
            <a:ext cx="1643074" cy="15716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858016" y="1285860"/>
            <a:ext cx="1643074" cy="15716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54163"/>
            <a:ext cx="8705880" cy="10175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chemeClr val="accent2"/>
                </a:solidFill>
              </a:rPr>
              <a:t>ЗАДАЧИ</a:t>
            </a:r>
            <a:endParaRPr lang="ru-RU" sz="5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90075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Ответ:  5</a:t>
            </a:r>
            <a:endParaRPr lang="ru-RU" sz="28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928662" y="2000240"/>
            <a:ext cx="2214578" cy="2143140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idx="4294967295"/>
          </p:nvPr>
        </p:nvSpPr>
        <p:spPr>
          <a:xfrm>
            <a:off x="0" y="428604"/>
            <a:ext cx="9001125" cy="642941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 Определите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количество квадратов, которое содержит фигура.</a:t>
            </a:r>
          </a:p>
          <a:p>
            <a:endParaRPr lang="ru-RU" dirty="0"/>
          </a:p>
        </p:txBody>
      </p:sp>
      <p:sp>
        <p:nvSpPr>
          <p:cNvPr id="12" name="Содержимое 9"/>
          <p:cNvSpPr txBox="1">
            <a:spLocks/>
          </p:cNvSpPr>
          <p:nvPr/>
        </p:nvSpPr>
        <p:spPr>
          <a:xfrm>
            <a:off x="3143240" y="2000240"/>
            <a:ext cx="2214578" cy="2143140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одержимое 9"/>
          <p:cNvSpPr txBox="1">
            <a:spLocks/>
          </p:cNvSpPr>
          <p:nvPr/>
        </p:nvSpPr>
        <p:spPr>
          <a:xfrm>
            <a:off x="5357818" y="2000240"/>
            <a:ext cx="2214578" cy="2143140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928662" y="2000240"/>
            <a:ext cx="2214578" cy="21431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143240" y="2000240"/>
            <a:ext cx="2214578" cy="21431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5357818" y="2000240"/>
            <a:ext cx="2214578" cy="21431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928662" y="2000240"/>
            <a:ext cx="2214578" cy="21431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3143240" y="2000240"/>
            <a:ext cx="2214578" cy="21431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5357818" y="2000240"/>
            <a:ext cx="2214578" cy="21431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928662" y="2000240"/>
            <a:ext cx="2214578" cy="21431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357818" y="2000240"/>
            <a:ext cx="2214578" cy="21431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928662" y="2000240"/>
            <a:ext cx="2214578" cy="2143140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3143240" y="2000240"/>
            <a:ext cx="2214578" cy="214314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357818" y="2000240"/>
            <a:ext cx="2214578" cy="2143140"/>
          </a:xfrm>
          <a:prstGeom prst="rect">
            <a:avLst/>
          </a:prstGeom>
          <a:solidFill>
            <a:srgbClr val="C000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Ромб 32"/>
          <p:cNvSpPr/>
          <p:nvPr/>
        </p:nvSpPr>
        <p:spPr>
          <a:xfrm>
            <a:off x="2071670" y="2000240"/>
            <a:ext cx="2143140" cy="2143140"/>
          </a:xfrm>
          <a:prstGeom prst="diamon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Ромб 33"/>
          <p:cNvSpPr/>
          <p:nvPr/>
        </p:nvSpPr>
        <p:spPr>
          <a:xfrm>
            <a:off x="4286248" y="2000240"/>
            <a:ext cx="2143140" cy="2143140"/>
          </a:xfrm>
          <a:prstGeom prst="diamon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 animBg="1"/>
      <p:bldP spid="12" grpId="0" animBg="1"/>
      <p:bldP spid="13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857256"/>
          </a:xfrm>
        </p:spPr>
        <p:txBody>
          <a:bodyPr>
            <a:noAutofit/>
          </a:bodyPr>
          <a:lstStyle/>
          <a:p>
            <a:r>
              <a:rPr lang="ru-RU" sz="22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В </a:t>
            </a:r>
            <a:r>
              <a:rPr lang="ru-RU" sz="22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квадрате, изображенном на рисунке проведено 4 разреза, параллельные сторонам квадрата, при этом сторона квадрата делится на равные отрезки. Сколько получилось квадратов?</a:t>
            </a:r>
            <a:endParaRPr lang="ru-RU" sz="22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572140"/>
            <a:ext cx="8705880" cy="50798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14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45" name="Группа 44"/>
          <p:cNvGrpSpPr/>
          <p:nvPr/>
        </p:nvGrpSpPr>
        <p:grpSpPr>
          <a:xfrm>
            <a:off x="4357686" y="2000240"/>
            <a:ext cx="4357718" cy="4358512"/>
            <a:chOff x="4572000" y="1928802"/>
            <a:chExt cx="4357718" cy="4358512"/>
          </a:xfrm>
        </p:grpSpPr>
        <p:sp>
          <p:nvSpPr>
            <p:cNvPr id="5" name="Блок-схема: процесс 4"/>
            <p:cNvSpPr/>
            <p:nvPr/>
          </p:nvSpPr>
          <p:spPr>
            <a:xfrm>
              <a:off x="4572000" y="1928802"/>
              <a:ext cx="4357718" cy="4357718"/>
            </a:xfrm>
            <a:prstGeom prst="flowChartProcess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3856826" y="4143380"/>
              <a:ext cx="4287074" cy="79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5400000">
              <a:off x="5286380" y="4071942"/>
              <a:ext cx="428628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4572000" y="3429000"/>
              <a:ext cx="4357718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>
              <a:off x="4572000" y="4857760"/>
              <a:ext cx="4357718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Прямоугольник 55"/>
          <p:cNvSpPr/>
          <p:nvPr/>
        </p:nvSpPr>
        <p:spPr>
          <a:xfrm>
            <a:off x="5786446" y="2000240"/>
            <a:ext cx="1428760" cy="150019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357686" y="2000240"/>
            <a:ext cx="1428760" cy="150019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215206" y="5000636"/>
            <a:ext cx="1500198" cy="135732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7215206" y="3500438"/>
            <a:ext cx="1500198" cy="150019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357686" y="5000636"/>
            <a:ext cx="1428760" cy="135732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215206" y="2000240"/>
            <a:ext cx="1500198" cy="150019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5786446" y="5000636"/>
            <a:ext cx="1428760" cy="135732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4357686" y="3500438"/>
            <a:ext cx="1428760" cy="150019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786446" y="3500438"/>
            <a:ext cx="1428760" cy="150019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лок-схема: процесс 65"/>
          <p:cNvSpPr/>
          <p:nvPr/>
        </p:nvSpPr>
        <p:spPr>
          <a:xfrm>
            <a:off x="4357686" y="2000240"/>
            <a:ext cx="2857520" cy="30003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лок-схема: процесс 67"/>
          <p:cNvSpPr/>
          <p:nvPr/>
        </p:nvSpPr>
        <p:spPr>
          <a:xfrm>
            <a:off x="5857884" y="2000240"/>
            <a:ext cx="2857520" cy="3000396"/>
          </a:xfrm>
          <a:prstGeom prst="flowChartProcess">
            <a:avLst/>
          </a:prstGeom>
          <a:ln>
            <a:solidFill>
              <a:schemeClr val="accent2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лок-схема: процесс 68"/>
          <p:cNvSpPr/>
          <p:nvPr/>
        </p:nvSpPr>
        <p:spPr>
          <a:xfrm>
            <a:off x="4357686" y="3429000"/>
            <a:ext cx="2857520" cy="2928958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процесс 69"/>
          <p:cNvSpPr/>
          <p:nvPr/>
        </p:nvSpPr>
        <p:spPr>
          <a:xfrm>
            <a:off x="5857884" y="3429000"/>
            <a:ext cx="2857520" cy="2928958"/>
          </a:xfrm>
          <a:prstGeom prst="flowChart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процесс 70"/>
          <p:cNvSpPr/>
          <p:nvPr/>
        </p:nvSpPr>
        <p:spPr>
          <a:xfrm>
            <a:off x="4357686" y="2000240"/>
            <a:ext cx="4357718" cy="4357718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7" grpId="1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6" grpId="0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1863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</a:t>
            </a:r>
            <a: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Сколько </a:t>
            </a:r>
            <a: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треугольников получится, если в квадрате провести диагонали? </a:t>
            </a:r>
            <a:b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b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Ответ: 8</a:t>
            </a:r>
            <a:b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2700" dirty="0"/>
          </a:p>
        </p:txBody>
      </p:sp>
      <p:sp>
        <p:nvSpPr>
          <p:cNvPr id="22" name="Содержимое 21"/>
          <p:cNvSpPr>
            <a:spLocks noGrp="1"/>
          </p:cNvSpPr>
          <p:nvPr>
            <p:ph idx="1"/>
          </p:nvPr>
        </p:nvSpPr>
        <p:spPr>
          <a:xfrm rot="16200000" flipH="1">
            <a:off x="2607455" y="2035959"/>
            <a:ext cx="4286280" cy="4214842"/>
          </a:xfrm>
          <a:prstGeom prst="triangle">
            <a:avLst>
              <a:gd name="adj" fmla="val 10000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2643174" y="2071678"/>
            <a:ext cx="4286280" cy="414340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Блок-схема: процесс 19"/>
          <p:cNvSpPr/>
          <p:nvPr/>
        </p:nvSpPr>
        <p:spPr>
          <a:xfrm>
            <a:off x="2571736" y="2000240"/>
            <a:ext cx="4286280" cy="4286280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2571736" y="2000240"/>
            <a:ext cx="4286280" cy="428628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2571736" y="2000240"/>
            <a:ext cx="4286280" cy="428628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Равнобедренный треугольник 14"/>
          <p:cNvSpPr/>
          <p:nvPr/>
        </p:nvSpPr>
        <p:spPr>
          <a:xfrm rot="10800000">
            <a:off x="2571736" y="2000240"/>
            <a:ext cx="4286280" cy="2143140"/>
          </a:xfrm>
          <a:prstGeom prst="triangle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2571736" y="4143380"/>
            <a:ext cx="4286280" cy="2143140"/>
          </a:xfrm>
          <a:prstGeom prst="triangle">
            <a:avLst>
              <a:gd name="adj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 rot="16200000">
            <a:off x="3643306" y="3071810"/>
            <a:ext cx="4286280" cy="2143140"/>
          </a:xfrm>
          <a:prstGeom prst="triangle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 rot="5400000">
            <a:off x="1500166" y="3071810"/>
            <a:ext cx="4286280" cy="2143140"/>
          </a:xfrm>
          <a:prstGeom prst="triangle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 rot="16200000">
            <a:off x="2571736" y="2000240"/>
            <a:ext cx="4286280" cy="4286280"/>
          </a:xfrm>
          <a:prstGeom prst="triangle">
            <a:avLst>
              <a:gd name="adj" fmla="val 100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 rot="5400000">
            <a:off x="2571736" y="2000240"/>
            <a:ext cx="4286280" cy="4286280"/>
          </a:xfrm>
          <a:prstGeom prst="triangle">
            <a:avLst>
              <a:gd name="adj" fmla="val 100000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 rot="16200000" flipH="1" flipV="1">
            <a:off x="2548876" y="2023100"/>
            <a:ext cx="4332000" cy="4286280"/>
          </a:xfrm>
          <a:prstGeom prst="triangle">
            <a:avLst>
              <a:gd name="adj" fmla="val 490"/>
            </a:avLst>
          </a:prstGeom>
          <a:solidFill>
            <a:srgbClr val="99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465</TotalTime>
  <Words>483</Words>
  <Application>Microsoft Office PowerPoint</Application>
  <PresentationFormat>Экран (4:3)</PresentationFormat>
  <Paragraphs>68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Квадрат</vt:lpstr>
      <vt:lpstr>Слайд 2</vt:lpstr>
      <vt:lpstr>Квадраты находят нас везде. А иногда даже там, где мы совсем не ожидаем их увидеть… </vt:lpstr>
      <vt:lpstr> из истории</vt:lpstr>
      <vt:lpstr>Квадрат - это четырехугольник у которого все стороны равны и углы прямые.</vt:lpstr>
      <vt:lpstr>Слайд 6</vt:lpstr>
      <vt:lpstr>       Ответ:  5</vt:lpstr>
      <vt:lpstr>2. В квадрате, изображенном на рисунке проведено 4 разреза, параллельные сторонам квадрата, при этом сторона квадрата делится на равные отрезки. Сколько получилось квадратов?</vt:lpstr>
      <vt:lpstr> 3.Сколько треугольников получится, если в квадрате провести диагонали?               Ответ: 8  </vt:lpstr>
      <vt:lpstr>4. Положите 12 спичек так, чтобы получилось 5 квадратов.</vt:lpstr>
      <vt:lpstr>Слайд 11</vt:lpstr>
      <vt:lpstr>6. Из 24 спичек составлена фигура. Уберите 4 спички так, чтобы осталось 5 квадратов. </vt:lpstr>
      <vt:lpstr>       1 способ.                            </vt:lpstr>
      <vt:lpstr>Танграм и квадрат</vt:lpstr>
      <vt:lpstr>Фигуры-таны     ТАНГРАМА</vt:lpstr>
      <vt:lpstr>Слайд 16</vt:lpstr>
      <vt:lpstr>Слайд 17</vt:lpstr>
      <vt:lpstr>Слайд 18</vt:lpstr>
      <vt:lpstr>Домашнее задание. </vt:lpstr>
      <vt:lpstr>Литература.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Квадрат</dc:title>
  <dc:creator>1</dc:creator>
  <cp:lastModifiedBy>1</cp:lastModifiedBy>
  <cp:revision>46</cp:revision>
  <dcterms:created xsi:type="dcterms:W3CDTF">2014-02-15T14:57:15Z</dcterms:created>
  <dcterms:modified xsi:type="dcterms:W3CDTF">2017-08-09T16:30:35Z</dcterms:modified>
</cp:coreProperties>
</file>