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9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82207-F9D4-4AF8-A877-DF15C7AC50E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23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33A81-4D6B-44CE-9100-CEAC33930592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B5CBC-8653-45C6-B25C-CC04AB3E034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54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33980-6070-40B7-B29B-841D5F26F14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0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D10D3-E210-4B60-95E9-63EBECEF726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107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5E695-8E01-487E-BCEB-A28BFFC563C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410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31DB28-37AE-4B00-AAAC-6D48AD4A3EF2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262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A3E4C-210D-4AC7-8083-70E9DFC3CAC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0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01F22-C617-4908-8896-134161C7A2F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92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CD3FA-D9DF-4A52-9C4B-2E1EF46DF2A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988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5FC8BD-101B-4CAC-8DBA-179B835C8D9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657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EA7139-8FCE-4781-9A2D-8047FBBBAFAC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479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188640"/>
            <a:ext cx="6555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дошкольное образовательное учреждение</a:t>
            </a:r>
          </a:p>
          <a:p>
            <a:pPr algn="ctr"/>
            <a:r>
              <a:rPr lang="ru-RU" dirty="0" smtClean="0"/>
              <a:t>Детский сад «Аленушка» </a:t>
            </a:r>
            <a:r>
              <a:rPr lang="ru-RU" dirty="0" err="1" smtClean="0"/>
              <a:t>р.п</a:t>
            </a:r>
            <a:r>
              <a:rPr lang="ru-RU" dirty="0" smtClean="0"/>
              <a:t>. Дергачи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714488"/>
            <a:ext cx="78570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Franklin Gothic Medium Cond" pitchFamily="34" charset="0"/>
              </a:rPr>
              <a:t>      Мастер – класс «Здоровьесберегающие </a:t>
            </a:r>
          </a:p>
          <a:p>
            <a:pPr algn="ctr"/>
            <a:r>
              <a:rPr lang="ru-RU" sz="3600" dirty="0" smtClean="0">
                <a:latin typeface="Franklin Gothic Medium Cond" pitchFamily="34" charset="0"/>
              </a:rPr>
              <a:t>технологии в работе педагогов с детьми </a:t>
            </a:r>
          </a:p>
          <a:p>
            <a:pPr algn="ctr"/>
            <a:r>
              <a:rPr lang="ru-RU" sz="3600" dirty="0" smtClean="0">
                <a:latin typeface="Franklin Gothic Medium Cond" pitchFamily="34" charset="0"/>
              </a:rPr>
              <a:t>дошкольного возраста»</a:t>
            </a:r>
            <a:endParaRPr lang="ru-RU" sz="3600" dirty="0">
              <a:latin typeface="Franklin Gothic Medium Con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4149080"/>
            <a:ext cx="43745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Инструктор по физической культуре</a:t>
            </a:r>
          </a:p>
          <a:p>
            <a:r>
              <a:rPr lang="ru-RU" dirty="0" smtClean="0"/>
              <a:t>Высшей квалификационной категории </a:t>
            </a:r>
          </a:p>
          <a:p>
            <a:r>
              <a:rPr lang="ru-RU" dirty="0" smtClean="0"/>
              <a:t>Ляшенко Лариса Александровна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3968" y="6309320"/>
            <a:ext cx="1859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Август 2017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07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28408"/>
            <a:ext cx="8136904" cy="6533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ea typeface="Times New Roman"/>
                <a:cs typeface="Times New Roman"/>
              </a:rPr>
              <a:t>Голубой цвет </a:t>
            </a:r>
            <a:endParaRPr lang="ru-RU" sz="2400" b="1" dirty="0" smtClean="0">
              <a:solidFill>
                <a:srgbClr val="833713"/>
              </a:solidFill>
              <a:latin typeface="Trebuchet MS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400" b="1" dirty="0" smtClean="0">
                <a:solidFill>
                  <a:srgbClr val="833713"/>
                </a:solidFill>
                <a:latin typeface="Trebuchet MS"/>
                <a:ea typeface="Times New Roman"/>
                <a:cs typeface="Times New Roman"/>
              </a:rPr>
              <a:t>МУЗЫКОТЕРАПИЯ</a:t>
            </a:r>
            <a:endParaRPr lang="en-US" sz="2400" b="1" dirty="0" smtClean="0">
              <a:solidFill>
                <a:srgbClr val="833713"/>
              </a:solidFill>
              <a:latin typeface="Trebuchet MS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Музыкотерапию, как метод коррекции, можно использовать на утренней гимнастике, бодрящей гимнастике после дневного сна, на вечерах досуга, использовать музыку «доброго утра» по приходу детей в группы, музыку сна... и в других образовательных областях по развитию речи, изобразительной деятельности, в повседневной деятельности, самостоятельных играх...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способна изменить душевное и физическое состояние человека, знали еще в древней Греции и других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странах.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Слушание правильно подобранной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музыки,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повышает иммунитет детей, снимает напряжение и раздражительность, головную и мышечную боль, восстанавливает спокойное дыхание .Музыка действует избирательно: в зависимости от характера произведения, от инструмента, на котором она исполняется. Так, например, скрипка и фортепиано успокаивают нервную систему, а флейта оказывает расслабляющее действие. </a:t>
            </a:r>
            <a:b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0000"/>
                </a:solidFill>
                <a:ea typeface="Times New Roman"/>
              </a:rPr>
              <a:t>Слушание </a:t>
            </a:r>
            <a:r>
              <a:rPr lang="ru-RU" sz="1600" dirty="0">
                <a:solidFill>
                  <a:srgbClr val="000000"/>
                </a:solidFill>
                <a:ea typeface="Times New Roman"/>
              </a:rPr>
              <a:t>«К </a:t>
            </a:r>
            <a:r>
              <a:rPr lang="ru-RU" sz="1600" dirty="0" err="1">
                <a:solidFill>
                  <a:srgbClr val="000000"/>
                </a:solidFill>
                <a:ea typeface="Times New Roman"/>
              </a:rPr>
              <a:t>Элизе</a:t>
            </a:r>
            <a:r>
              <a:rPr lang="ru-RU" sz="1600" dirty="0">
                <a:solidFill>
                  <a:srgbClr val="000000"/>
                </a:solidFill>
                <a:ea typeface="Times New Roman"/>
              </a:rPr>
              <a:t>» Л.В. Бетховен</a:t>
            </a:r>
            <a:br>
              <a:rPr lang="ru-RU" sz="1600" dirty="0">
                <a:solidFill>
                  <a:srgbClr val="000000"/>
                </a:solidFill>
                <a:ea typeface="Times New Roman"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1630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143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Кинезиологическое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упражнение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иначе называемые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«гимнастикой мозга»,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которые помогут вам стать внимательными, активными, снять напряжение, страх,  раздражение.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996952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«Ухо – нос – хлопок»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 - левой рукой возьмитесь за кончик носа, а правой рукой за противоположное ухо. Одновременно отпустите ухо и нос, хлопните  в ладоши, поменяйте положение рук с «точностью до наоборот»</a:t>
            </a:r>
            <a:b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8499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776864" cy="303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Таким образом, применение в работе </a:t>
            </a:r>
            <a:r>
              <a:rPr lang="ru-RU" sz="24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здоровьесберегающих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педагогических технологий повышает результативность образовательного процесса, </a:t>
            </a:r>
            <a:b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формирует у педагогов и родителей ценностные ориентации сохранения и укрепления здоровья детей, а у ребенка стойкую мотивацию к творчеству и здоровому образу жизни</a:t>
            </a:r>
            <a:endParaRPr lang="ru-RU" sz="2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7593" y="620687"/>
            <a:ext cx="4175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Вывод:</a:t>
            </a:r>
            <a:endParaRPr lang="ru-RU" sz="36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91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1471224"/>
            <a:ext cx="811554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24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13949"/>
            <a:ext cx="813690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000"/>
              </a:solidFill>
              <a:ea typeface="Times New Roman"/>
            </a:endParaRPr>
          </a:p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применение </a:t>
            </a:r>
            <a:r>
              <a:rPr lang="ru-RU" sz="32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здоровьесберегающих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технологий в </a:t>
            </a:r>
            <a:r>
              <a:rPr lang="ru-RU" sz="32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воспитательно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-образовательном процессе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Задачи: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32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познакомить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педагогов с разнообразными методами и приёмами, которые оказывают положительное воздействие на развитие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детей;</a:t>
            </a:r>
          </a:p>
          <a:p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поделиться личным опытом  работы  по сохранению здоровья дошкольников;</a:t>
            </a:r>
            <a:br>
              <a:rPr lang="ru-RU" sz="3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20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88641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-Здравствуйте, уважаемые коллеги!</a:t>
            </a:r>
          </a:p>
          <a:p>
            <a:r>
              <a:rPr lang="ru-RU" dirty="0"/>
              <a:t>- Крикните громко и хором, друзья,</a:t>
            </a:r>
          </a:p>
          <a:p>
            <a:r>
              <a:rPr lang="ru-RU" dirty="0"/>
              <a:t>Помочь откажетесь мне? (нет или да?)</a:t>
            </a:r>
          </a:p>
          <a:p>
            <a:r>
              <a:rPr lang="ru-RU" dirty="0"/>
              <a:t>Деток вы любите? Да или нет ?</a:t>
            </a:r>
          </a:p>
          <a:p>
            <a:r>
              <a:rPr lang="ru-RU" dirty="0"/>
              <a:t>Пришли вы на мастер-класс,</a:t>
            </a:r>
          </a:p>
          <a:p>
            <a:r>
              <a:rPr lang="ru-RU" dirty="0"/>
              <a:t>Сил совсем нет.</a:t>
            </a:r>
          </a:p>
          <a:p>
            <a:r>
              <a:rPr lang="ru-RU" dirty="0"/>
              <a:t>Вам лекции хочется слушать здесь? (Нет)</a:t>
            </a:r>
          </a:p>
          <a:p>
            <a:r>
              <a:rPr lang="ru-RU" dirty="0"/>
              <a:t>Я вас понимаю…..</a:t>
            </a:r>
          </a:p>
          <a:p>
            <a:r>
              <a:rPr lang="ru-RU" dirty="0"/>
              <a:t>Как быть господа?</a:t>
            </a:r>
          </a:p>
          <a:p>
            <a:r>
              <a:rPr lang="ru-RU" dirty="0"/>
              <a:t>Проблемы детей решать нужно нам? (Да)</a:t>
            </a:r>
          </a:p>
          <a:p>
            <a:r>
              <a:rPr lang="ru-RU" dirty="0"/>
              <a:t>Дайте мне тогда ответ</a:t>
            </a:r>
          </a:p>
          <a:p>
            <a:r>
              <a:rPr lang="ru-RU" dirty="0"/>
              <a:t>Помочь откажетесь мне? (Нет)</a:t>
            </a:r>
          </a:p>
          <a:p>
            <a:r>
              <a:rPr lang="ru-RU" dirty="0"/>
              <a:t>Последнее спрошу у вас я:</a:t>
            </a:r>
          </a:p>
          <a:p>
            <a:r>
              <a:rPr lang="ru-RU" dirty="0"/>
              <a:t>Активными все будете? (нет или Да)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14554" y="4158959"/>
            <a:ext cx="799587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 Психологический настрой  «Цепочка дружбы»</a:t>
            </a:r>
          </a:p>
          <a:p>
            <a:r>
              <a:rPr lang="ru-RU" dirty="0"/>
              <a:t>- Встанем в круг! Настоимся на работу! Потрите ладони, почувствуйте тепло! Представьте, что между ладонями маленький шарик, покатаем его, а теперь  поделимся теплом друг  с другом: протяните ладони соседям! У нас получилась «цепочка дружбы»!  Улыбнемся, пожелаем друг другу удачи!</a:t>
            </a:r>
          </a:p>
          <a:p>
            <a:endParaRPr lang="ru-RU" dirty="0"/>
          </a:p>
          <a:p>
            <a:r>
              <a:rPr lang="ru-RU" dirty="0"/>
              <a:t>Итак, с прекрасным настроением и позитивными эмоциями мы начинаем наше мероприятие </a:t>
            </a:r>
          </a:p>
        </p:txBody>
      </p:sp>
    </p:spTree>
    <p:extLst>
      <p:ext uri="{BB962C8B-B14F-4D97-AF65-F5344CB8AC3E}">
        <p14:creationId xmlns:p14="http://schemas.microsoft.com/office/powerpoint/2010/main" val="37318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3837" y="188640"/>
            <a:ext cx="7344816" cy="659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a typeface="Times New Roman"/>
                <a:cs typeface="Times New Roman"/>
              </a:rPr>
              <a:t>Сегодня в дошкольных учреждениях уделяется большое внимание </a:t>
            </a:r>
            <a:r>
              <a:rPr lang="ru-RU" sz="2000" dirty="0" err="1" smtClean="0">
                <a:solidFill>
                  <a:srgbClr val="000000"/>
                </a:solidFill>
                <a:ea typeface="Times New Roman"/>
                <a:cs typeface="Times New Roman"/>
              </a:rPr>
              <a:t>здоровьесберегающим</a:t>
            </a:r>
            <a:r>
              <a:rPr lang="ru-RU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ea typeface="Times New Roman"/>
                <a:cs typeface="Times New Roman"/>
              </a:rPr>
              <a:t>технологиям</a:t>
            </a:r>
            <a:r>
              <a:rPr lang="ru-RU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.</a:t>
            </a:r>
            <a:endParaRPr lang="ru-RU" sz="2000" b="1" dirty="0" smtClean="0">
              <a:solidFill>
                <a:srgbClr val="601802"/>
              </a:solidFill>
              <a:latin typeface="Trebuchet MS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sz="2000" b="1" dirty="0" smtClean="0">
              <a:solidFill>
                <a:srgbClr val="601802"/>
              </a:solidFill>
              <a:latin typeface="Trebuchet MS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400" b="1" dirty="0" err="1" smtClean="0">
                <a:solidFill>
                  <a:srgbClr val="601802"/>
                </a:solidFill>
                <a:latin typeface="Trebuchet MS"/>
                <a:ea typeface="Times New Roman"/>
                <a:cs typeface="Times New Roman"/>
              </a:rPr>
              <a:t>Здоровьесберегающая</a:t>
            </a:r>
            <a:r>
              <a:rPr lang="ru-RU" sz="2400" b="1" dirty="0" smtClean="0">
                <a:solidFill>
                  <a:srgbClr val="601802"/>
                </a:solidFill>
                <a:latin typeface="Trebuchet MS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601802"/>
                </a:solidFill>
                <a:latin typeface="Trebuchet MS"/>
                <a:ea typeface="Times New Roman"/>
                <a:cs typeface="Times New Roman"/>
              </a:rPr>
              <a:t>технология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a typeface="Times New Roman"/>
                <a:cs typeface="Times New Roman"/>
              </a:rPr>
              <a:t>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..</a:t>
            </a:r>
            <a:endParaRPr lang="ru-RU" sz="2400" b="1" dirty="0" smtClean="0">
              <a:solidFill>
                <a:srgbClr val="601802"/>
              </a:solidFill>
              <a:latin typeface="Trebuchet MS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400" b="1" dirty="0" smtClean="0">
                <a:solidFill>
                  <a:srgbClr val="601802"/>
                </a:solidFill>
                <a:latin typeface="Trebuchet MS"/>
                <a:ea typeface="Times New Roman"/>
                <a:cs typeface="Times New Roman"/>
              </a:rPr>
              <a:t>Цель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r>
              <a:rPr lang="ru-RU" sz="2400" dirty="0" err="1">
                <a:solidFill>
                  <a:srgbClr val="000000"/>
                </a:solidFill>
                <a:ea typeface="Times New Roman"/>
              </a:rPr>
              <a:t>здоровьесберегающих</a:t>
            </a:r>
            <a:r>
              <a:rPr lang="ru-RU" sz="2400" dirty="0">
                <a:solidFill>
                  <a:srgbClr val="000000"/>
                </a:solidFill>
                <a:ea typeface="Times New Roman"/>
              </a:rPr>
              <a:t> образовательных технологий обеспечить ребенку возможность сохранения здоровья, сформировать необходимые знания, умения и навыки здорового образа жизни, научить использовать полученные знания в повседневной жизни.</a:t>
            </a:r>
            <a:br>
              <a:rPr lang="ru-RU" sz="2400" dirty="0">
                <a:solidFill>
                  <a:srgbClr val="000000"/>
                </a:solidFill>
                <a:ea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1121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4307"/>
            <a:ext cx="8064896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5947" y="116632"/>
            <a:ext cx="846043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solidFill>
                <a:srgbClr val="000000"/>
              </a:solidFill>
              <a:ea typeface="Times New Roman"/>
            </a:endParaRPr>
          </a:p>
          <a:p>
            <a:endParaRPr lang="en-US" b="1" dirty="0">
              <a:solidFill>
                <a:srgbClr val="000000"/>
              </a:solidFill>
              <a:ea typeface="Times New Roman"/>
            </a:endParaRPr>
          </a:p>
          <a:p>
            <a:endParaRPr lang="en-US" b="1" dirty="0" smtClean="0">
              <a:solidFill>
                <a:srgbClr val="000000"/>
              </a:solidFill>
              <a:ea typeface="Times New Roman"/>
            </a:endParaRPr>
          </a:p>
          <a:p>
            <a:r>
              <a:rPr lang="ru-RU" b="1" dirty="0" err="1" smtClean="0">
                <a:solidFill>
                  <a:srgbClr val="000000"/>
                </a:solidFill>
                <a:ea typeface="Times New Roman"/>
              </a:rPr>
              <a:t>Цветотерапия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 — это одно из самых перспективных и надежных методов лечения и оздоровления. Цвет служит мощным стимулятором эмоционального и интеллектуального развития детей.</a:t>
            </a:r>
            <a:br>
              <a:rPr lang="ru-RU" dirty="0">
                <a:solidFill>
                  <a:srgbClr val="000000"/>
                </a:solidFill>
                <a:ea typeface="Times New Roman"/>
              </a:rPr>
            </a:br>
            <a:endParaRPr lang="en-US" dirty="0" smtClean="0">
              <a:solidFill>
                <a:srgbClr val="000000"/>
              </a:solidFill>
              <a:ea typeface="Times New Roman"/>
            </a:endParaRPr>
          </a:p>
          <a:p>
            <a:r>
              <a:rPr lang="ru-RU" u="sng" dirty="0" smtClean="0">
                <a:solidFill>
                  <a:srgbClr val="000000"/>
                </a:solidFill>
                <a:ea typeface="Times New Roman"/>
              </a:rPr>
              <a:t>Красный</a:t>
            </a:r>
            <a:r>
              <a:rPr lang="ru-RU" u="sng" dirty="0">
                <a:solidFill>
                  <a:srgbClr val="000000"/>
                </a:solidFill>
                <a:ea typeface="Times New Roman"/>
              </a:rPr>
              <a:t> 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обеспечивает здоровье, физическую силу, выносливость, устойчивость, уверенность в себе повышает внутреннюю </a:t>
            </a:r>
            <a:r>
              <a:rPr lang="ru-RU" dirty="0" smtClean="0">
                <a:solidFill>
                  <a:srgbClr val="000000"/>
                </a:solidFill>
                <a:ea typeface="Times New Roman"/>
              </a:rPr>
              <a:t>энергию, нормализует  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кровообращения и обмена веществ. </a:t>
            </a:r>
            <a:br>
              <a:rPr lang="ru-RU" dirty="0">
                <a:solidFill>
                  <a:srgbClr val="000000"/>
                </a:solidFill>
                <a:ea typeface="Times New Roman"/>
              </a:rPr>
            </a:br>
            <a:r>
              <a:rPr lang="ru-RU" u="sng" dirty="0">
                <a:solidFill>
                  <a:srgbClr val="000000"/>
                </a:solidFill>
                <a:ea typeface="Times New Roman"/>
              </a:rPr>
              <a:t>Оранжевый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 повышает уровень нейроэндокринной регуляции, помогает победить усталость, хандру, депрессию, неуверенность, тревогу и страх. </a:t>
            </a:r>
            <a:br>
              <a:rPr lang="ru-RU" dirty="0">
                <a:solidFill>
                  <a:srgbClr val="000000"/>
                </a:solidFill>
                <a:ea typeface="Times New Roman"/>
              </a:rPr>
            </a:br>
            <a:r>
              <a:rPr lang="ru-RU" u="sng" dirty="0">
                <a:solidFill>
                  <a:srgbClr val="000000"/>
                </a:solidFill>
                <a:ea typeface="Times New Roman"/>
              </a:rPr>
              <a:t>Желтый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 как символ солнца, снимает напряжения и даёт надежду. </a:t>
            </a:r>
            <a:br>
              <a:rPr lang="ru-RU" dirty="0">
                <a:solidFill>
                  <a:srgbClr val="000000"/>
                </a:solidFill>
                <a:ea typeface="Times New Roman"/>
              </a:rPr>
            </a:br>
            <a:r>
              <a:rPr lang="ru-RU" u="sng" dirty="0">
                <a:solidFill>
                  <a:srgbClr val="000000"/>
                </a:solidFill>
                <a:ea typeface="Times New Roman"/>
              </a:rPr>
              <a:t>Зеленый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 способствует ритмичной работе сердца, отдыху глаз, оказывает умеренное противовоспалительное и противоаллергическое действие. К тому же он помогает при кашле. успокаивает, , благоприятно влияет на работу щитовидной железы. </a:t>
            </a:r>
            <a:br>
              <a:rPr lang="ru-RU" dirty="0">
                <a:solidFill>
                  <a:srgbClr val="000000"/>
                </a:solidFill>
                <a:ea typeface="Times New Roman"/>
              </a:rPr>
            </a:br>
            <a:r>
              <a:rPr lang="ru-RU" u="sng" dirty="0">
                <a:solidFill>
                  <a:srgbClr val="000000"/>
                </a:solidFill>
                <a:ea typeface="Times New Roman"/>
              </a:rPr>
              <a:t>Синий 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помогает при бессоннице, снимает страхи, вызывает ощущение комфорта и покоя, снимает напряжение, снижает артериальное давление, успокаивает дыхание.</a:t>
            </a:r>
            <a:br>
              <a:rPr lang="ru-RU" dirty="0">
                <a:solidFill>
                  <a:srgbClr val="000000"/>
                </a:solidFill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36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920880" cy="3451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solidFill>
                  <a:srgbClr val="000000"/>
                </a:solidFill>
                <a:ea typeface="Times New Roman"/>
                <a:cs typeface="Times New Roman"/>
              </a:rPr>
              <a:t>Красный цвет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601802"/>
                </a:solidFill>
                <a:latin typeface="Trebuchet MS"/>
                <a:ea typeface="Times New Roman"/>
                <a:cs typeface="Times New Roman"/>
              </a:rPr>
              <a:t>Пальчиковая гимнастика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Что дает пальчиковая гимнастика детям?</a:t>
            </a:r>
            <a:b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• Способствует овладению навыками мелкой моторики.</a:t>
            </a:r>
            <a:b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• Помогает развивать речь.</a:t>
            </a:r>
            <a:b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• Повышает работоспособность коры головного мозга.</a:t>
            </a:r>
            <a:b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• Развивает у ребенка психические процессы: мышление, внимание, память, воображение.</a:t>
            </a:r>
            <a:b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• Снимает тревожность</a:t>
            </a:r>
            <a:b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</a:br>
            <a:endParaRPr lang="ru-RU" sz="1600" i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639841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Дружные пальчики.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Эти пальчики щипают, </a:t>
            </a:r>
            <a:r>
              <a:rPr lang="ru-RU" i="1" dirty="0"/>
              <a:t>Большим и указательным пальцем щипаем ладонь другой руки (или мамину ладонь).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Эти пальчики гуляют, </a:t>
            </a:r>
            <a:r>
              <a:rPr lang="ru-RU" i="1" dirty="0"/>
              <a:t>Указательный и средний "идут" по другой руке.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Эти - любят поболтать, </a:t>
            </a:r>
            <a:r>
              <a:rPr lang="ru-RU" i="1" dirty="0"/>
              <a:t>Средний и безымянный шевелятся, трутся друг об друга (шурша).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Эти - тихо подремать, </a:t>
            </a:r>
            <a:r>
              <a:rPr lang="ru-RU" i="1" dirty="0"/>
              <a:t>Безымянный и мизинец прижимаем к ладони.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 большой с мизинцем братцем</a:t>
            </a:r>
            <a:br>
              <a:rPr lang="ru-RU" dirty="0"/>
            </a:br>
            <a:r>
              <a:rPr lang="ru-RU" dirty="0"/>
              <a:t>Могут чисто умываться. </a:t>
            </a:r>
            <a:r>
              <a:rPr lang="ru-RU" i="1" dirty="0"/>
              <a:t>Крутим большим пальцем вокруг мизинца.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38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560840" cy="7385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u="sng" dirty="0">
                <a:solidFill>
                  <a:srgbClr val="000000"/>
                </a:solidFill>
                <a:ea typeface="Times New Roman"/>
                <a:cs typeface="Times New Roman"/>
              </a:rPr>
              <a:t>Зеленый цвет </a:t>
            </a:r>
            <a:endParaRPr lang="ru-RU" sz="2800" u="sng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sz="2800" b="1" dirty="0" smtClean="0">
              <a:solidFill>
                <a:srgbClr val="833713"/>
              </a:solidFill>
              <a:latin typeface="Trebuchet MS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800" b="1" dirty="0" smtClean="0">
                <a:solidFill>
                  <a:srgbClr val="833713"/>
                </a:solidFill>
                <a:latin typeface="Trebuchet MS"/>
                <a:ea typeface="Times New Roman"/>
                <a:cs typeface="Times New Roman"/>
              </a:rPr>
              <a:t>Игровая </a:t>
            </a:r>
            <a:r>
              <a:rPr lang="ru-RU" sz="2800" b="1" dirty="0">
                <a:solidFill>
                  <a:srgbClr val="833713"/>
                </a:solidFill>
                <a:latin typeface="Trebuchet MS"/>
                <a:ea typeface="Times New Roman"/>
                <a:cs typeface="Times New Roman"/>
              </a:rPr>
              <a:t>деятельность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r>
              <a:rPr lang="ru-RU" sz="2800" dirty="0">
                <a:solidFill>
                  <a:srgbClr val="000000"/>
                </a:solidFill>
                <a:ea typeface="Times New Roman"/>
              </a:rPr>
              <a:t>повышает интерес к занятиям физкультурой и спортом. Но не только подвижные или спортивные игры повышают интерес, но и дидактические игры .</a:t>
            </a:r>
            <a:br>
              <a:rPr lang="ru-RU" sz="2800" dirty="0">
                <a:solidFill>
                  <a:srgbClr val="000000"/>
                </a:solidFill>
                <a:ea typeface="Times New Roman"/>
              </a:rPr>
            </a:br>
            <a:r>
              <a:rPr lang="ru-RU" sz="2800" dirty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2800" dirty="0">
                <a:solidFill>
                  <a:srgbClr val="000000"/>
                </a:solidFill>
                <a:ea typeface="Times New Roman"/>
              </a:rPr>
            </a:br>
            <a:r>
              <a:rPr lang="ru-RU" sz="2800" dirty="0" smtClean="0">
                <a:solidFill>
                  <a:srgbClr val="000000"/>
                </a:solidFill>
                <a:ea typeface="Times New Roman"/>
              </a:rPr>
              <a:t>• </a:t>
            </a:r>
            <a:r>
              <a:rPr lang="ru-RU" sz="2800" dirty="0">
                <a:solidFill>
                  <a:srgbClr val="000000"/>
                </a:solidFill>
                <a:ea typeface="Times New Roman"/>
              </a:rPr>
              <a:t>Дидактическая игра « Угадай вид спорта по показу</a:t>
            </a:r>
            <a:r>
              <a:rPr lang="ru-RU" sz="2800" dirty="0" smtClean="0">
                <a:solidFill>
                  <a:srgbClr val="000000"/>
                </a:solidFill>
                <a:ea typeface="Times New Roman"/>
              </a:rPr>
              <a:t>»</a:t>
            </a:r>
            <a:endParaRPr lang="en-US" sz="2800" dirty="0" smtClean="0">
              <a:solidFill>
                <a:srgbClr val="000000"/>
              </a:solidFill>
              <a:ea typeface="Times New Roman"/>
            </a:endParaRPr>
          </a:p>
          <a:p>
            <a:r>
              <a:rPr lang="ru-RU" sz="2800" dirty="0">
                <a:solidFill>
                  <a:srgbClr val="000000"/>
                </a:solidFill>
                <a:ea typeface="Times New Roman"/>
              </a:rPr>
              <a:t>Цель: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систематизировать знания детей о видах спорта </a:t>
            </a:r>
          </a:p>
          <a:p>
            <a:endParaRPr lang="ru-RU" sz="2800" dirty="0">
              <a:solidFill>
                <a:srgbClr val="000000"/>
              </a:solidFill>
              <a:ea typeface="Times New Roman"/>
            </a:endParaRPr>
          </a:p>
          <a:p>
            <a:r>
              <a:rPr lang="ru-RU" sz="2800" dirty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2800" dirty="0">
                <a:solidFill>
                  <a:srgbClr val="000000"/>
                </a:solidFill>
                <a:ea typeface="Times New Roman"/>
              </a:rPr>
            </a:br>
            <a:r>
              <a:rPr lang="ru-RU" sz="2800" dirty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2800" dirty="0">
                <a:solidFill>
                  <a:srgbClr val="000000"/>
                </a:solidFill>
                <a:ea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6768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52233"/>
            <a:ext cx="7776864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ea typeface="Times New Roman"/>
                <a:cs typeface="Times New Roman"/>
              </a:rPr>
              <a:t>Оранжевый цвет </a:t>
            </a:r>
            <a:endParaRPr lang="ru-RU" sz="1600" u="sng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833713"/>
                </a:solidFill>
                <a:latin typeface="Trebuchet MS"/>
                <a:ea typeface="Times New Roman"/>
                <a:cs typeface="Times New Roman"/>
              </a:rPr>
              <a:t>Релаксация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– это умение расслабиться, она помогает одним детям снять напряжение, другим – сконцентрировать внимание, снять возбуждение. </a:t>
            </a:r>
            <a:endParaRPr lang="ru-RU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Релаксация  «Лимон » (Клюева Н.В.)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расслабление мышц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рук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Инструкция: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Опустить руки вниз и представить себе, что в правой руке находится лимон, из которого нужно выжать сок. Медленно сжимать как можно сильнее правую руку в кулак. Почувствовать, как напряжена правая рука. Затем бросить «лимон» и расслабить руку: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 возьму в ладонь лимон. </a:t>
            </a:r>
            <a:b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Чувствую, что круглый он. </a:t>
            </a:r>
            <a:b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 его слегка сжимаю – </a:t>
            </a:r>
            <a:b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Сок лимонный выжимаю. </a:t>
            </a:r>
            <a:b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Все в порядке, сок готов. </a:t>
            </a:r>
            <a:b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 лимон бросаю, руку расслабляю.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(Выполнить это же упражнение левой рукой)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211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2359" y="260648"/>
            <a:ext cx="7416824" cy="547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u="sng" dirty="0">
                <a:solidFill>
                  <a:srgbClr val="000000"/>
                </a:solidFill>
                <a:ea typeface="Times New Roman"/>
                <a:cs typeface="Times New Roman"/>
              </a:rPr>
              <a:t>Желтый </a:t>
            </a:r>
            <a:r>
              <a:rPr lang="ru-RU" sz="3600" b="1" u="sng" dirty="0" smtClean="0">
                <a:solidFill>
                  <a:srgbClr val="000000"/>
                </a:solidFill>
                <a:ea typeface="Times New Roman"/>
                <a:cs typeface="Times New Roman"/>
              </a:rPr>
              <a:t>цвет</a:t>
            </a:r>
            <a:endParaRPr lang="ru-RU" sz="3600" u="sng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sz="2400" b="1" dirty="0" smtClean="0">
              <a:solidFill>
                <a:srgbClr val="833713"/>
              </a:solidFill>
              <a:latin typeface="Trebuchet MS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400" b="1" dirty="0" smtClean="0">
                <a:solidFill>
                  <a:srgbClr val="833713"/>
                </a:solidFill>
                <a:latin typeface="Trebuchet MS"/>
                <a:ea typeface="Times New Roman"/>
                <a:cs typeface="Times New Roman"/>
              </a:rPr>
              <a:t>Эмоциональную </a:t>
            </a:r>
            <a:r>
              <a:rPr lang="ru-RU" sz="2400" b="1" dirty="0">
                <a:solidFill>
                  <a:srgbClr val="833713"/>
                </a:solidFill>
                <a:latin typeface="Trebuchet MS"/>
                <a:ea typeface="Times New Roman"/>
                <a:cs typeface="Times New Roman"/>
              </a:rPr>
              <a:t>сферу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000000"/>
                </a:solidFill>
                <a:ea typeface="Times New Roman"/>
              </a:rPr>
              <a:t>можно рассматривать как один из фундаментальных внутренних факторов, определяющих психическое здоровье ребенка и становление его исходно благополучной психики . При помощи дидактических игр возможно формирование эмоционального благополучия у детей дошкольного возраста.</a:t>
            </a:r>
            <a:br>
              <a:rPr lang="ru-RU" dirty="0">
                <a:solidFill>
                  <a:srgbClr val="000000"/>
                </a:solidFill>
                <a:ea typeface="Times New Roman"/>
              </a:rPr>
            </a:b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b="1" dirty="0" smtClean="0">
              <a:solidFill>
                <a:srgbClr val="000000"/>
              </a:solidFill>
              <a:ea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b="1" dirty="0">
              <a:solidFill>
                <a:srgbClr val="000000"/>
              </a:solidFill>
              <a:ea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Дидактическая </a:t>
            </a:r>
            <a:r>
              <a:rPr lang="ru-RU" b="1" dirty="0">
                <a:solidFill>
                  <a:srgbClr val="000000"/>
                </a:solidFill>
                <a:ea typeface="Times New Roman"/>
              </a:rPr>
              <a:t>игра « Угадай эмоцию по </a:t>
            </a:r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показу</a:t>
            </a:r>
            <a:r>
              <a:rPr lang="ru-RU" b="1" dirty="0" smtClean="0">
                <a:solidFill>
                  <a:srgbClr val="000000"/>
                </a:solidFill>
                <a:ea typeface="Times New Roman"/>
              </a:rPr>
              <a:t>»</a:t>
            </a:r>
          </a:p>
          <a:p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Цель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научить распознавать изображение эмоции и уметь передать ее с помощью средств невербального общения</a:t>
            </a:r>
            <a:r>
              <a:rPr lang="ru-RU" sz="2000" dirty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ea typeface="Times New Roman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0938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662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Diseño predeterminado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Кинезиологическое  упражнение, иначе называемые «гимнастикой мозга», которые помогут вам стать внимательными, активными, снять напряжение, страх,  раздражение.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SamLab.ws</cp:lastModifiedBy>
  <cp:revision>21</cp:revision>
  <dcterms:created xsi:type="dcterms:W3CDTF">2016-08-15T08:38:27Z</dcterms:created>
  <dcterms:modified xsi:type="dcterms:W3CDTF">2017-08-23T14:07:47Z</dcterms:modified>
</cp:coreProperties>
</file>