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5" r:id="rId3"/>
    <p:sldId id="257" r:id="rId4"/>
    <p:sldId id="258" r:id="rId5"/>
    <p:sldId id="259" r:id="rId6"/>
    <p:sldId id="263" r:id="rId7"/>
    <p:sldId id="261" r:id="rId8"/>
    <p:sldId id="264" r:id="rId9"/>
    <p:sldId id="274" r:id="rId10"/>
    <p:sldId id="266" r:id="rId11"/>
    <p:sldId id="269" r:id="rId12"/>
    <p:sldId id="271" r:id="rId13"/>
    <p:sldId id="273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D69B9C-0E92-44F1-9CF3-AF3F700EB7A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894AD2-2DE8-4750-BA47-3A509AA5BE0E}">
      <dgm:prSet phldrT="[Текст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Образовательные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896C3815-E29F-4819-A0B8-DE323B06E280}" type="parTrans" cxnId="{A43D80AA-E48E-42EB-8000-38DCD1D0787F}">
      <dgm:prSet/>
      <dgm:spPr/>
      <dgm:t>
        <a:bodyPr/>
        <a:lstStyle/>
        <a:p>
          <a:endParaRPr lang="ru-RU"/>
        </a:p>
      </dgm:t>
    </dgm:pt>
    <dgm:pt modelId="{DD964403-BE75-41E3-8103-C56B52502DEE}" type="sibTrans" cxnId="{A43D80AA-E48E-42EB-8000-38DCD1D0787F}">
      <dgm:prSet/>
      <dgm:spPr/>
      <dgm:t>
        <a:bodyPr/>
        <a:lstStyle/>
        <a:p>
          <a:endParaRPr lang="ru-RU"/>
        </a:p>
      </dgm:t>
    </dgm:pt>
    <dgm:pt modelId="{FF2DFB8E-BF27-484D-99E3-7B2F43898C51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050" dirty="0" smtClean="0"/>
            <a:t>Учить детей любить себя, св</a:t>
          </a:r>
          <a:r>
            <a:rPr lang="ru-RU" sz="1100" dirty="0" smtClean="0"/>
            <a:t>ое</a:t>
          </a:r>
          <a:r>
            <a:rPr lang="ru-RU" sz="3200" dirty="0" smtClean="0"/>
            <a:t> </a:t>
          </a:r>
          <a:r>
            <a:rPr lang="ru-RU" sz="1100" dirty="0" smtClean="0"/>
            <a:t>тело и свой организм.</a:t>
          </a:r>
          <a:endParaRPr lang="ru-RU" sz="300" b="1" dirty="0">
            <a:solidFill>
              <a:schemeClr val="accent6">
                <a:lumMod val="50000"/>
              </a:schemeClr>
            </a:solidFill>
            <a:effectLst/>
            <a:latin typeface="+mn-lt"/>
            <a:cs typeface="Times New Roman" pitchFamily="18" charset="0"/>
          </a:endParaRPr>
        </a:p>
      </dgm:t>
    </dgm:pt>
    <dgm:pt modelId="{4CD353C3-4D2B-4588-A666-D42C4DA4AC27}" type="parTrans" cxnId="{518A96D8-5825-4326-9EFB-E7D3DEF4CB99}">
      <dgm:prSet/>
      <dgm:spPr/>
      <dgm:t>
        <a:bodyPr/>
        <a:lstStyle/>
        <a:p>
          <a:endParaRPr lang="ru-RU"/>
        </a:p>
      </dgm:t>
    </dgm:pt>
    <dgm:pt modelId="{18CCCA30-11AF-4D16-98C6-FCED44E3A474}" type="sibTrans" cxnId="{518A96D8-5825-4326-9EFB-E7D3DEF4CB99}">
      <dgm:prSet/>
      <dgm:spPr/>
      <dgm:t>
        <a:bodyPr/>
        <a:lstStyle/>
        <a:p>
          <a:endParaRPr lang="ru-RU"/>
        </a:p>
      </dgm:t>
    </dgm:pt>
    <dgm:pt modelId="{2D8B485F-9744-41A7-B6D6-6D66D3FA6F06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Развивающие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C93220AB-3D55-4BC4-B712-5355F4DE511C}" type="parTrans" cxnId="{E6C1210F-81B1-4D83-BB1D-F1DE734AC8B1}">
      <dgm:prSet/>
      <dgm:spPr/>
      <dgm:t>
        <a:bodyPr/>
        <a:lstStyle/>
        <a:p>
          <a:endParaRPr lang="ru-RU"/>
        </a:p>
      </dgm:t>
    </dgm:pt>
    <dgm:pt modelId="{3E5885F4-1DED-494F-8271-7127C8654DCB}" type="sibTrans" cxnId="{E6C1210F-81B1-4D83-BB1D-F1DE734AC8B1}">
      <dgm:prSet/>
      <dgm:spPr/>
      <dgm:t>
        <a:bodyPr/>
        <a:lstStyle/>
        <a:p>
          <a:endParaRPr lang="ru-RU"/>
        </a:p>
      </dgm:t>
    </dgm:pt>
    <dgm:pt modelId="{555B527A-F270-443C-9EEC-EB8AB24574EA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300" dirty="0">
            <a:latin typeface="Times New Roman" pitchFamily="18" charset="0"/>
            <a:cs typeface="Times New Roman" pitchFamily="18" charset="0"/>
          </a:endParaRPr>
        </a:p>
      </dgm:t>
    </dgm:pt>
    <dgm:pt modelId="{B7DDA9A3-0D96-4535-8C31-97FEA827B717}" type="parTrans" cxnId="{9AEF1778-7E9F-4252-82A3-85FE52A6DF7F}">
      <dgm:prSet/>
      <dgm:spPr/>
      <dgm:t>
        <a:bodyPr/>
        <a:lstStyle/>
        <a:p>
          <a:endParaRPr lang="ru-RU"/>
        </a:p>
      </dgm:t>
    </dgm:pt>
    <dgm:pt modelId="{3006508B-659F-40C9-B41C-78C9DCF0247C}" type="sibTrans" cxnId="{9AEF1778-7E9F-4252-82A3-85FE52A6DF7F}">
      <dgm:prSet/>
      <dgm:spPr/>
      <dgm:t>
        <a:bodyPr/>
        <a:lstStyle/>
        <a:p>
          <a:endParaRPr lang="ru-RU"/>
        </a:p>
      </dgm:t>
    </dgm:pt>
    <dgm:pt modelId="{BAFAE72E-51D3-46A7-9219-30EAAC7C145B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Воспитательные</a:t>
          </a:r>
          <a:endParaRPr lang="ru-RU" dirty="0"/>
        </a:p>
      </dgm:t>
    </dgm:pt>
    <dgm:pt modelId="{5C1DB373-CF47-4DF1-B94C-4126142549D2}" type="parTrans" cxnId="{5C8BC260-1EF7-43AB-B2D2-F284DF4DCBCA}">
      <dgm:prSet/>
      <dgm:spPr/>
      <dgm:t>
        <a:bodyPr/>
        <a:lstStyle/>
        <a:p>
          <a:endParaRPr lang="ru-RU"/>
        </a:p>
      </dgm:t>
    </dgm:pt>
    <dgm:pt modelId="{552B9B4B-E692-4C65-86C0-523062002CBA}" type="sibTrans" cxnId="{5C8BC260-1EF7-43AB-B2D2-F284DF4DCBCA}">
      <dgm:prSet/>
      <dgm:spPr/>
      <dgm:t>
        <a:bodyPr/>
        <a:lstStyle/>
        <a:p>
          <a:endParaRPr lang="ru-RU"/>
        </a:p>
      </dgm:t>
    </dgm:pt>
    <dgm:pt modelId="{B7A2FABE-AF1E-4731-B815-2301F1EE784C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00" dirty="0">
            <a:latin typeface="+mn-lt"/>
          </a:endParaRPr>
        </a:p>
      </dgm:t>
    </dgm:pt>
    <dgm:pt modelId="{2A45D80B-7723-457F-88BC-489ABFB6B634}" type="parTrans" cxnId="{7D8D46A4-39A6-458E-8D2C-EA5F42A9D89A}">
      <dgm:prSet/>
      <dgm:spPr/>
      <dgm:t>
        <a:bodyPr/>
        <a:lstStyle/>
        <a:p>
          <a:endParaRPr lang="ru-RU"/>
        </a:p>
      </dgm:t>
    </dgm:pt>
    <dgm:pt modelId="{1C27738A-F8A0-4A5B-A7B3-7066A8DD9FF6}" type="sibTrans" cxnId="{7D8D46A4-39A6-458E-8D2C-EA5F42A9D89A}">
      <dgm:prSet/>
      <dgm:spPr/>
      <dgm:t>
        <a:bodyPr/>
        <a:lstStyle/>
        <a:p>
          <a:endParaRPr lang="ru-RU"/>
        </a:p>
      </dgm:t>
    </dgm:pt>
    <dgm:pt modelId="{EFBEE48B-99A7-4809-A807-FD6D7CEE1B29}">
      <dgm:prSet custT="1"/>
      <dgm:spPr/>
      <dgm:t>
        <a:bodyPr/>
        <a:lstStyle/>
        <a:p>
          <a:r>
            <a:rPr lang="ru-RU" sz="1200" dirty="0" smtClean="0"/>
            <a:t> </a:t>
          </a:r>
          <a:r>
            <a:rPr lang="ru-RU" sz="1050" dirty="0" smtClean="0"/>
            <a:t>  Познакомить  детей со строением рук, названием пальцев, их функциональным назначением;</a:t>
          </a:r>
        </a:p>
      </dgm:t>
    </dgm:pt>
    <dgm:pt modelId="{D2E75AC9-F51A-4091-830E-13B5BA7D5582}" type="parTrans" cxnId="{2109E636-8C2C-4973-88A7-35E2A6EE3160}">
      <dgm:prSet/>
      <dgm:spPr/>
      <dgm:t>
        <a:bodyPr/>
        <a:lstStyle/>
        <a:p>
          <a:endParaRPr lang="ru-RU"/>
        </a:p>
      </dgm:t>
    </dgm:pt>
    <dgm:pt modelId="{31250CC5-AD35-411A-8643-9D6CEA008D76}" type="sibTrans" cxnId="{2109E636-8C2C-4973-88A7-35E2A6EE3160}">
      <dgm:prSet/>
      <dgm:spPr/>
      <dgm:t>
        <a:bodyPr/>
        <a:lstStyle/>
        <a:p>
          <a:endParaRPr lang="ru-RU"/>
        </a:p>
      </dgm:t>
    </dgm:pt>
    <dgm:pt modelId="{FD4D80D8-806C-416E-8054-5A934C21AB4D}">
      <dgm:prSet custT="1"/>
      <dgm:spPr/>
      <dgm:t>
        <a:bodyPr/>
        <a:lstStyle/>
        <a:p>
          <a:r>
            <a:rPr lang="ru-RU" sz="1050" dirty="0" smtClean="0"/>
            <a:t>  Обучить выполнению различных действий всей рукой и каждым пальцем по отдельности;</a:t>
          </a:r>
        </a:p>
      </dgm:t>
    </dgm:pt>
    <dgm:pt modelId="{52D1A541-074E-4786-AD48-4096248047D5}" type="parTrans" cxnId="{63941C95-94F2-4599-9EC1-85E8818D7B86}">
      <dgm:prSet/>
      <dgm:spPr/>
      <dgm:t>
        <a:bodyPr/>
        <a:lstStyle/>
        <a:p>
          <a:endParaRPr lang="ru-RU"/>
        </a:p>
      </dgm:t>
    </dgm:pt>
    <dgm:pt modelId="{D7F0DFE1-844A-4933-9E8D-CD63AC3E2137}" type="sibTrans" cxnId="{63941C95-94F2-4599-9EC1-85E8818D7B86}">
      <dgm:prSet/>
      <dgm:spPr/>
      <dgm:t>
        <a:bodyPr/>
        <a:lstStyle/>
        <a:p>
          <a:endParaRPr lang="ru-RU"/>
        </a:p>
      </dgm:t>
    </dgm:pt>
    <dgm:pt modelId="{A1595EFC-7019-4619-A12C-A2D03BCFC83D}">
      <dgm:prSet custT="1"/>
      <dgm:spPr/>
      <dgm:t>
        <a:bodyPr/>
        <a:lstStyle/>
        <a:p>
          <a:r>
            <a:rPr lang="ru-RU" sz="1050" dirty="0" smtClean="0"/>
            <a:t>   Расширить знания  детей о возможностях использования рук.</a:t>
          </a:r>
        </a:p>
      </dgm:t>
    </dgm:pt>
    <dgm:pt modelId="{18F55917-76B4-4805-953F-25FDBD552B7C}" type="parTrans" cxnId="{779C3622-114A-4A8F-8D89-563A9BE4F03D}">
      <dgm:prSet/>
      <dgm:spPr/>
      <dgm:t>
        <a:bodyPr/>
        <a:lstStyle/>
        <a:p>
          <a:endParaRPr lang="ru-RU"/>
        </a:p>
      </dgm:t>
    </dgm:pt>
    <dgm:pt modelId="{FD736DCE-37CF-4EF9-9FF1-DE6EFC04DFD8}" type="sibTrans" cxnId="{779C3622-114A-4A8F-8D89-563A9BE4F03D}">
      <dgm:prSet/>
      <dgm:spPr/>
      <dgm:t>
        <a:bodyPr/>
        <a:lstStyle/>
        <a:p>
          <a:endParaRPr lang="ru-RU"/>
        </a:p>
      </dgm:t>
    </dgm:pt>
    <dgm:pt modelId="{241B2246-BB4A-46EC-89D7-6298F96EC777}">
      <dgm:prSet custT="1"/>
      <dgm:spPr/>
      <dgm:t>
        <a:bodyPr/>
        <a:lstStyle/>
        <a:p>
          <a:r>
            <a:rPr lang="ru-RU" sz="1100" dirty="0" smtClean="0"/>
            <a:t>Помочь детям понять целевое назначение предметов ,созданных руками человека</a:t>
          </a:r>
          <a:endParaRPr lang="ru-RU" sz="1100" dirty="0"/>
        </a:p>
      </dgm:t>
    </dgm:pt>
    <dgm:pt modelId="{B95877C7-5F2C-4B5A-848B-CB4132D62800}" type="parTrans" cxnId="{6270E996-0BE4-4F8B-A9A0-D92D035B5CE4}">
      <dgm:prSet/>
      <dgm:spPr/>
      <dgm:t>
        <a:bodyPr/>
        <a:lstStyle/>
        <a:p>
          <a:endParaRPr lang="ru-RU"/>
        </a:p>
      </dgm:t>
    </dgm:pt>
    <dgm:pt modelId="{6E01630B-5AB9-409B-961A-E09A7DCD2A85}" type="sibTrans" cxnId="{6270E996-0BE4-4F8B-A9A0-D92D035B5CE4}">
      <dgm:prSet/>
      <dgm:spPr/>
      <dgm:t>
        <a:bodyPr/>
        <a:lstStyle/>
        <a:p>
          <a:endParaRPr lang="ru-RU"/>
        </a:p>
      </dgm:t>
    </dgm:pt>
    <dgm:pt modelId="{80808DFD-1AE2-4B11-8230-2E05E984B217}">
      <dgm:prSet custT="1"/>
      <dgm:spPr/>
      <dgm:t>
        <a:bodyPr/>
        <a:lstStyle/>
        <a:p>
          <a:r>
            <a:rPr lang="ru-RU" sz="1100" dirty="0" smtClean="0"/>
            <a:t>     Совершенствовать навыки детей в правильном использовании предметов по назначению в разных видах детской деятельности.</a:t>
          </a:r>
          <a:endParaRPr lang="ru-RU" sz="1100" dirty="0"/>
        </a:p>
      </dgm:t>
    </dgm:pt>
    <dgm:pt modelId="{4880647A-368C-44E1-A953-D521FF4F9B2F}" type="parTrans" cxnId="{DBA5A586-37A0-4364-BDCE-BBF5ED40E1E3}">
      <dgm:prSet/>
      <dgm:spPr/>
    </dgm:pt>
    <dgm:pt modelId="{86082F7C-95D5-454B-80EC-1B350308ADD6}" type="sibTrans" cxnId="{DBA5A586-37A0-4364-BDCE-BBF5ED40E1E3}">
      <dgm:prSet/>
      <dgm:spPr/>
    </dgm:pt>
    <dgm:pt modelId="{ED337E0D-E729-44A9-B98F-1468A81EC471}">
      <dgm:prSet custT="1"/>
      <dgm:spPr/>
      <dgm:t>
        <a:bodyPr/>
        <a:lstStyle/>
        <a:p>
          <a:r>
            <a:rPr lang="ru-RU" sz="1100" dirty="0" smtClean="0"/>
            <a:t>Подвести к пониманию детей осознать значимости  рук в нашей жизни;</a:t>
          </a:r>
          <a:endParaRPr lang="ru-RU" sz="1100" dirty="0"/>
        </a:p>
      </dgm:t>
    </dgm:pt>
    <dgm:pt modelId="{13DB7798-8775-46F1-9953-A16B82C377CF}" type="parTrans" cxnId="{5D741D67-3836-4DF6-A9B0-2233393298E7}">
      <dgm:prSet/>
      <dgm:spPr/>
    </dgm:pt>
    <dgm:pt modelId="{F325C82F-94CA-4761-A331-5699E0DD0464}" type="sibTrans" cxnId="{5D741D67-3836-4DF6-A9B0-2233393298E7}">
      <dgm:prSet/>
      <dgm:spPr/>
    </dgm:pt>
    <dgm:pt modelId="{5B945945-3821-4E86-A345-09A592EA903D}">
      <dgm:prSet custT="1"/>
      <dgm:spPr/>
      <dgm:t>
        <a:bodyPr/>
        <a:lstStyle/>
        <a:p>
          <a:r>
            <a:rPr lang="ru-RU" sz="1100" dirty="0" smtClean="0"/>
            <a:t>Развивать мелкую моторику пальцев рук. </a:t>
          </a:r>
          <a:endParaRPr lang="ru-RU" sz="1100" dirty="0"/>
        </a:p>
      </dgm:t>
    </dgm:pt>
    <dgm:pt modelId="{AEF567E6-6FF5-4512-A5DE-8C1C7BE59188}" type="parTrans" cxnId="{EA02C90D-3312-49F5-B892-CDDFC44FC8A5}">
      <dgm:prSet/>
      <dgm:spPr/>
    </dgm:pt>
    <dgm:pt modelId="{BD05DDC6-9AC4-49AB-A375-0D3C06482577}" type="sibTrans" cxnId="{EA02C90D-3312-49F5-B892-CDDFC44FC8A5}">
      <dgm:prSet/>
      <dgm:spPr/>
    </dgm:pt>
    <dgm:pt modelId="{C5FB901A-907B-42D4-91A2-75693B30C500}">
      <dgm:prSet custT="1"/>
      <dgm:spPr/>
      <dgm:t>
        <a:bodyPr/>
        <a:lstStyle/>
        <a:p>
          <a:r>
            <a:rPr lang="ru-RU" sz="1100" dirty="0" smtClean="0"/>
            <a:t>Воспитание ценностного отношения к предметам рукотворного мира</a:t>
          </a:r>
          <a:endParaRPr lang="ru-RU" sz="1400" dirty="0"/>
        </a:p>
      </dgm:t>
    </dgm:pt>
    <dgm:pt modelId="{AA7DFC39-E047-4B7D-8ABF-1F12CDDC12B1}" type="parTrans" cxnId="{149DCBB5-2BBA-4B65-81CD-95FE2E1A09AF}">
      <dgm:prSet/>
      <dgm:spPr/>
      <dgm:t>
        <a:bodyPr/>
        <a:lstStyle/>
        <a:p>
          <a:endParaRPr lang="ru-RU"/>
        </a:p>
      </dgm:t>
    </dgm:pt>
    <dgm:pt modelId="{4EFD720A-A60F-4C08-89C2-450F8A43E28A}" type="sibTrans" cxnId="{149DCBB5-2BBA-4B65-81CD-95FE2E1A09AF}">
      <dgm:prSet/>
      <dgm:spPr/>
      <dgm:t>
        <a:bodyPr/>
        <a:lstStyle/>
        <a:p>
          <a:endParaRPr lang="ru-RU"/>
        </a:p>
      </dgm:t>
    </dgm:pt>
    <dgm:pt modelId="{45C53E70-3C9E-4943-83CD-FACBAC984ED1}">
      <dgm:prSet custT="1"/>
      <dgm:spPr/>
      <dgm:t>
        <a:bodyPr/>
        <a:lstStyle/>
        <a:p>
          <a:r>
            <a:rPr lang="ru-RU" sz="1100" dirty="0" smtClean="0"/>
            <a:t>Привить детям уважительное отношение к труду других людей;</a:t>
          </a:r>
          <a:endParaRPr lang="ru-RU" sz="1100" dirty="0"/>
        </a:p>
      </dgm:t>
    </dgm:pt>
    <dgm:pt modelId="{D8EFDE5E-A488-4686-92D1-23FD830CD8D4}" type="parTrans" cxnId="{843122E3-5589-417D-AB73-C5EE014368F3}">
      <dgm:prSet/>
      <dgm:spPr/>
    </dgm:pt>
    <dgm:pt modelId="{F78C7AC0-0B7C-4C72-84C5-645633C79579}" type="sibTrans" cxnId="{843122E3-5589-417D-AB73-C5EE014368F3}">
      <dgm:prSet/>
      <dgm:spPr/>
    </dgm:pt>
    <dgm:pt modelId="{2E168342-BF02-4446-BE82-7D007FA17D4F}">
      <dgm:prSet custT="1"/>
      <dgm:spPr/>
      <dgm:t>
        <a:bodyPr/>
        <a:lstStyle/>
        <a:p>
          <a:r>
            <a:rPr lang="ru-RU" sz="1100" dirty="0" smtClean="0"/>
            <a:t> Формировать заботливое отношение к частям своего тела                                                                                                                    </a:t>
          </a:r>
          <a:endParaRPr lang="ru-RU" sz="1100" dirty="0"/>
        </a:p>
      </dgm:t>
    </dgm:pt>
    <dgm:pt modelId="{8CB3D13F-7887-46C8-A11B-8204742CA0E3}" type="parTrans" cxnId="{E2E06716-82FA-4471-8582-2F9C05BD1CD6}">
      <dgm:prSet/>
      <dgm:spPr/>
    </dgm:pt>
    <dgm:pt modelId="{A04A72B9-488C-4637-A374-9DDC8531E35C}" type="sibTrans" cxnId="{E2E06716-82FA-4471-8582-2F9C05BD1CD6}">
      <dgm:prSet/>
      <dgm:spPr/>
    </dgm:pt>
    <dgm:pt modelId="{7F77E6B8-9D72-4C57-976F-A373E7B5020C}">
      <dgm:prSet custT="1"/>
      <dgm:spPr/>
      <dgm:t>
        <a:bodyPr/>
        <a:lstStyle/>
        <a:p>
          <a:r>
            <a:rPr lang="ru-RU" sz="1100" dirty="0" smtClean="0"/>
            <a:t>Развивать у детей стремление учиться, верить в свои силы и возможности</a:t>
          </a:r>
          <a:endParaRPr lang="ru-RU" sz="1100" dirty="0"/>
        </a:p>
      </dgm:t>
    </dgm:pt>
    <dgm:pt modelId="{852F2350-8795-45D2-891C-08DBD139621D}" type="parTrans" cxnId="{EEFD6ADB-71BC-4DA0-AB15-6A2B8FBDB130}">
      <dgm:prSet/>
      <dgm:spPr/>
    </dgm:pt>
    <dgm:pt modelId="{EE5B80BF-D893-4EDE-8CD0-8E30A7CF03CD}" type="sibTrans" cxnId="{EEFD6ADB-71BC-4DA0-AB15-6A2B8FBDB130}">
      <dgm:prSet/>
      <dgm:spPr/>
    </dgm:pt>
    <dgm:pt modelId="{8621543B-E298-4912-9E50-524E36DE6738}" type="pres">
      <dgm:prSet presAssocID="{5ED69B9C-0E92-44F1-9CF3-AF3F700EB7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3D4A25-D307-4752-8F72-453D453BFBB7}" type="pres">
      <dgm:prSet presAssocID="{80894AD2-2DE8-4750-BA47-3A509AA5BE0E}" presName="composite" presStyleCnt="0"/>
      <dgm:spPr/>
    </dgm:pt>
    <dgm:pt modelId="{183E40F6-F4B9-4F02-9C09-117E4A1C3FDE}" type="pres">
      <dgm:prSet presAssocID="{80894AD2-2DE8-4750-BA47-3A509AA5BE0E}" presName="parentText" presStyleLbl="alignNode1" presStyleIdx="0" presStyleCnt="3" custLinFactNeighborY="-1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85486-9E61-4CD3-839B-F4259548D792}" type="pres">
      <dgm:prSet presAssocID="{80894AD2-2DE8-4750-BA47-3A509AA5BE0E}" presName="descendantText" presStyleLbl="alignAcc1" presStyleIdx="0" presStyleCnt="3" custScaleY="107213" custLinFactNeighborX="-313" custLinFactNeighborY="-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E9447-343D-4A3A-BB16-F66033C96162}" type="pres">
      <dgm:prSet presAssocID="{DD964403-BE75-41E3-8103-C56B52502DEE}" presName="sp" presStyleCnt="0"/>
      <dgm:spPr/>
    </dgm:pt>
    <dgm:pt modelId="{8196EAC4-514C-4E18-A57C-D80F4806B744}" type="pres">
      <dgm:prSet presAssocID="{2D8B485F-9744-41A7-B6D6-6D66D3FA6F06}" presName="composite" presStyleCnt="0"/>
      <dgm:spPr/>
    </dgm:pt>
    <dgm:pt modelId="{635E9F03-CA36-450F-882D-179023AFA77F}" type="pres">
      <dgm:prSet presAssocID="{2D8B485F-9744-41A7-B6D6-6D66D3FA6F0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A3E658-25E9-4337-A365-C0BFCD800054}" type="pres">
      <dgm:prSet presAssocID="{2D8B485F-9744-41A7-B6D6-6D66D3FA6F06}" presName="descendantText" presStyleLbl="alignAcc1" presStyleIdx="1" presStyleCnt="3" custScaleY="122317" custLinFactNeighborX="-446" custLinFactNeighborY="3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6F14B3-7D8C-49D2-8A53-9A4A28A16C39}" type="pres">
      <dgm:prSet presAssocID="{3E5885F4-1DED-494F-8271-7127C8654DCB}" presName="sp" presStyleCnt="0"/>
      <dgm:spPr/>
    </dgm:pt>
    <dgm:pt modelId="{1F000E1F-0909-4CAE-9C9B-4D0823A781DA}" type="pres">
      <dgm:prSet presAssocID="{BAFAE72E-51D3-46A7-9219-30EAAC7C145B}" presName="composite" presStyleCnt="0"/>
      <dgm:spPr/>
    </dgm:pt>
    <dgm:pt modelId="{ABE55E22-4E7E-4532-8E02-8AEBF02CE554}" type="pres">
      <dgm:prSet presAssocID="{BAFAE72E-51D3-46A7-9219-30EAAC7C145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B55ACC-1FD3-4F89-8967-6C6DF3800007}" type="pres">
      <dgm:prSet presAssocID="{BAFAE72E-51D3-46A7-9219-30EAAC7C145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E06716-82FA-4471-8582-2F9C05BD1CD6}" srcId="{BAFAE72E-51D3-46A7-9219-30EAAC7C145B}" destId="{2E168342-BF02-4446-BE82-7D007FA17D4F}" srcOrd="3" destOrd="0" parTransId="{8CB3D13F-7887-46C8-A11B-8204742CA0E3}" sibTransId="{A04A72B9-488C-4637-A374-9DDC8531E35C}"/>
    <dgm:cxn modelId="{1E1B315C-68D9-4666-9E8E-EFC19DDE1935}" type="presOf" srcId="{555B527A-F270-443C-9EEC-EB8AB24574EA}" destId="{A9A3E658-25E9-4337-A365-C0BFCD800054}" srcOrd="0" destOrd="0" presId="urn:microsoft.com/office/officeart/2005/8/layout/chevron2"/>
    <dgm:cxn modelId="{B1ED618C-7F24-4BB8-90EB-97B86EAA2DCB}" type="presOf" srcId="{BAFAE72E-51D3-46A7-9219-30EAAC7C145B}" destId="{ABE55E22-4E7E-4532-8E02-8AEBF02CE554}" srcOrd="0" destOrd="0" presId="urn:microsoft.com/office/officeart/2005/8/layout/chevron2"/>
    <dgm:cxn modelId="{EEFD6ADB-71BC-4DA0-AB15-6A2B8FBDB130}" srcId="{2D8B485F-9744-41A7-B6D6-6D66D3FA6F06}" destId="{7F77E6B8-9D72-4C57-976F-A373E7B5020C}" srcOrd="5" destOrd="0" parTransId="{852F2350-8795-45D2-891C-08DBD139621D}" sibTransId="{EE5B80BF-D893-4EDE-8CD0-8E30A7CF03CD}"/>
    <dgm:cxn modelId="{3CE59769-E573-4C2F-9ECC-29A94C4EC29C}" type="presOf" srcId="{241B2246-BB4A-46EC-89D7-6298F96EC777}" destId="{A9A3E658-25E9-4337-A365-C0BFCD800054}" srcOrd="0" destOrd="1" presId="urn:microsoft.com/office/officeart/2005/8/layout/chevron2"/>
    <dgm:cxn modelId="{779C3622-114A-4A8F-8D89-563A9BE4F03D}" srcId="{80894AD2-2DE8-4750-BA47-3A509AA5BE0E}" destId="{A1595EFC-7019-4619-A12C-A2D03BCFC83D}" srcOrd="3" destOrd="0" parTransId="{18F55917-76B4-4805-953F-25FDBD552B7C}" sibTransId="{FD736DCE-37CF-4EF9-9FF1-DE6EFC04DFD8}"/>
    <dgm:cxn modelId="{A43D80AA-E48E-42EB-8000-38DCD1D0787F}" srcId="{5ED69B9C-0E92-44F1-9CF3-AF3F700EB7A0}" destId="{80894AD2-2DE8-4750-BA47-3A509AA5BE0E}" srcOrd="0" destOrd="0" parTransId="{896C3815-E29F-4819-A0B8-DE323B06E280}" sibTransId="{DD964403-BE75-41E3-8103-C56B52502DEE}"/>
    <dgm:cxn modelId="{63941C95-94F2-4599-9EC1-85E8818D7B86}" srcId="{80894AD2-2DE8-4750-BA47-3A509AA5BE0E}" destId="{FD4D80D8-806C-416E-8054-5A934C21AB4D}" srcOrd="2" destOrd="0" parTransId="{52D1A541-074E-4786-AD48-4096248047D5}" sibTransId="{D7F0DFE1-844A-4933-9E8D-CD63AC3E2137}"/>
    <dgm:cxn modelId="{518A96D8-5825-4326-9EFB-E7D3DEF4CB99}" srcId="{80894AD2-2DE8-4750-BA47-3A509AA5BE0E}" destId="{FF2DFB8E-BF27-484D-99E3-7B2F43898C51}" srcOrd="0" destOrd="0" parTransId="{4CD353C3-4D2B-4588-A666-D42C4DA4AC27}" sibTransId="{18CCCA30-11AF-4D16-98C6-FCED44E3A474}"/>
    <dgm:cxn modelId="{149DCBB5-2BBA-4B65-81CD-95FE2E1A09AF}" srcId="{BAFAE72E-51D3-46A7-9219-30EAAC7C145B}" destId="{C5FB901A-907B-42D4-91A2-75693B30C500}" srcOrd="1" destOrd="0" parTransId="{AA7DFC39-E047-4B7D-8ABF-1F12CDDC12B1}" sibTransId="{4EFD720A-A60F-4C08-89C2-450F8A43E28A}"/>
    <dgm:cxn modelId="{05165370-8725-4ECF-83CE-CD867FFC41C7}" type="presOf" srcId="{FF2DFB8E-BF27-484D-99E3-7B2F43898C51}" destId="{68C85486-9E61-4CD3-839B-F4259548D792}" srcOrd="0" destOrd="0" presId="urn:microsoft.com/office/officeart/2005/8/layout/chevron2"/>
    <dgm:cxn modelId="{EA4116F9-E493-4A51-AA5F-0D7A3267DD5F}" type="presOf" srcId="{5B945945-3821-4E86-A345-09A592EA903D}" destId="{A9A3E658-25E9-4337-A365-C0BFCD800054}" srcOrd="0" destOrd="3" presId="urn:microsoft.com/office/officeart/2005/8/layout/chevron2"/>
    <dgm:cxn modelId="{9EC132ED-0849-4228-ABB4-98561C9EBA07}" type="presOf" srcId="{A1595EFC-7019-4619-A12C-A2D03BCFC83D}" destId="{68C85486-9E61-4CD3-839B-F4259548D792}" srcOrd="0" destOrd="3" presId="urn:microsoft.com/office/officeart/2005/8/layout/chevron2"/>
    <dgm:cxn modelId="{594198F6-E72E-46B9-B517-1E1B28290C5F}" type="presOf" srcId="{B7A2FABE-AF1E-4731-B815-2301F1EE784C}" destId="{B7B55ACC-1FD3-4F89-8967-6C6DF3800007}" srcOrd="0" destOrd="0" presId="urn:microsoft.com/office/officeart/2005/8/layout/chevron2"/>
    <dgm:cxn modelId="{5D741D67-3836-4DF6-A9B0-2233393298E7}" srcId="{2D8B485F-9744-41A7-B6D6-6D66D3FA6F06}" destId="{ED337E0D-E729-44A9-B98F-1468A81EC471}" srcOrd="4" destOrd="0" parTransId="{13DB7798-8775-46F1-9953-A16B82C377CF}" sibTransId="{F325C82F-94CA-4761-A331-5699E0DD0464}"/>
    <dgm:cxn modelId="{0A357462-1EF8-4096-A05A-25A32838463D}" type="presOf" srcId="{2E168342-BF02-4446-BE82-7D007FA17D4F}" destId="{B7B55ACC-1FD3-4F89-8967-6C6DF3800007}" srcOrd="0" destOrd="3" presId="urn:microsoft.com/office/officeart/2005/8/layout/chevron2"/>
    <dgm:cxn modelId="{AF8E1D39-70F1-468D-84A3-9FB4B8BF04D4}" type="presOf" srcId="{5ED69B9C-0E92-44F1-9CF3-AF3F700EB7A0}" destId="{8621543B-E298-4912-9E50-524E36DE6738}" srcOrd="0" destOrd="0" presId="urn:microsoft.com/office/officeart/2005/8/layout/chevron2"/>
    <dgm:cxn modelId="{5C8BC260-1EF7-43AB-B2D2-F284DF4DCBCA}" srcId="{5ED69B9C-0E92-44F1-9CF3-AF3F700EB7A0}" destId="{BAFAE72E-51D3-46A7-9219-30EAAC7C145B}" srcOrd="2" destOrd="0" parTransId="{5C1DB373-CF47-4DF1-B94C-4126142549D2}" sibTransId="{552B9B4B-E692-4C65-86C0-523062002CBA}"/>
    <dgm:cxn modelId="{E6C1210F-81B1-4D83-BB1D-F1DE734AC8B1}" srcId="{5ED69B9C-0E92-44F1-9CF3-AF3F700EB7A0}" destId="{2D8B485F-9744-41A7-B6D6-6D66D3FA6F06}" srcOrd="1" destOrd="0" parTransId="{C93220AB-3D55-4BC4-B712-5355F4DE511C}" sibTransId="{3E5885F4-1DED-494F-8271-7127C8654DCB}"/>
    <dgm:cxn modelId="{ACF6D216-90F8-4A8A-8E87-6BCB287C74F8}" type="presOf" srcId="{ED337E0D-E729-44A9-B98F-1468A81EC471}" destId="{A9A3E658-25E9-4337-A365-C0BFCD800054}" srcOrd="0" destOrd="4" presId="urn:microsoft.com/office/officeart/2005/8/layout/chevron2"/>
    <dgm:cxn modelId="{2BCE7F10-0BEE-4C4A-9B98-9DCDAEF29573}" type="presOf" srcId="{45C53E70-3C9E-4943-83CD-FACBAC984ED1}" destId="{B7B55ACC-1FD3-4F89-8967-6C6DF3800007}" srcOrd="0" destOrd="2" presId="urn:microsoft.com/office/officeart/2005/8/layout/chevron2"/>
    <dgm:cxn modelId="{2109E636-8C2C-4973-88A7-35E2A6EE3160}" srcId="{80894AD2-2DE8-4750-BA47-3A509AA5BE0E}" destId="{EFBEE48B-99A7-4809-A807-FD6D7CEE1B29}" srcOrd="1" destOrd="0" parTransId="{D2E75AC9-F51A-4091-830E-13B5BA7D5582}" sibTransId="{31250CC5-AD35-411A-8643-9D6CEA008D76}"/>
    <dgm:cxn modelId="{9AEF1778-7E9F-4252-82A3-85FE52A6DF7F}" srcId="{2D8B485F-9744-41A7-B6D6-6D66D3FA6F06}" destId="{555B527A-F270-443C-9EEC-EB8AB24574EA}" srcOrd="0" destOrd="0" parTransId="{B7DDA9A3-0D96-4535-8C31-97FEA827B717}" sibTransId="{3006508B-659F-40C9-B41C-78C9DCF0247C}"/>
    <dgm:cxn modelId="{7D8D46A4-39A6-458E-8D2C-EA5F42A9D89A}" srcId="{BAFAE72E-51D3-46A7-9219-30EAAC7C145B}" destId="{B7A2FABE-AF1E-4731-B815-2301F1EE784C}" srcOrd="0" destOrd="0" parTransId="{2A45D80B-7723-457F-88BC-489ABFB6B634}" sibTransId="{1C27738A-F8A0-4A5B-A7B3-7066A8DD9FF6}"/>
    <dgm:cxn modelId="{C68015FB-37BC-40F3-8ECE-9384D41E6E4E}" type="presOf" srcId="{80808DFD-1AE2-4B11-8230-2E05E984B217}" destId="{A9A3E658-25E9-4337-A365-C0BFCD800054}" srcOrd="0" destOrd="2" presId="urn:microsoft.com/office/officeart/2005/8/layout/chevron2"/>
    <dgm:cxn modelId="{1A0C17EF-E505-4293-9E7B-9572F019621C}" type="presOf" srcId="{80894AD2-2DE8-4750-BA47-3A509AA5BE0E}" destId="{183E40F6-F4B9-4F02-9C09-117E4A1C3FDE}" srcOrd="0" destOrd="0" presId="urn:microsoft.com/office/officeart/2005/8/layout/chevron2"/>
    <dgm:cxn modelId="{4C006253-452C-418E-8971-5554AC4BAAA7}" type="presOf" srcId="{FD4D80D8-806C-416E-8054-5A934C21AB4D}" destId="{68C85486-9E61-4CD3-839B-F4259548D792}" srcOrd="0" destOrd="2" presId="urn:microsoft.com/office/officeart/2005/8/layout/chevron2"/>
    <dgm:cxn modelId="{EA02C90D-3312-49F5-B892-CDDFC44FC8A5}" srcId="{2D8B485F-9744-41A7-B6D6-6D66D3FA6F06}" destId="{5B945945-3821-4E86-A345-09A592EA903D}" srcOrd="3" destOrd="0" parTransId="{AEF567E6-6FF5-4512-A5DE-8C1C7BE59188}" sibTransId="{BD05DDC6-9AC4-49AB-A375-0D3C06482577}"/>
    <dgm:cxn modelId="{DBA5A586-37A0-4364-BDCE-BBF5ED40E1E3}" srcId="{2D8B485F-9744-41A7-B6D6-6D66D3FA6F06}" destId="{80808DFD-1AE2-4B11-8230-2E05E984B217}" srcOrd="2" destOrd="0" parTransId="{4880647A-368C-44E1-A953-D521FF4F9B2F}" sibTransId="{86082F7C-95D5-454B-80EC-1B350308ADD6}"/>
    <dgm:cxn modelId="{93380885-36F6-4451-8FA8-25D09D7A7FB1}" type="presOf" srcId="{2D8B485F-9744-41A7-B6D6-6D66D3FA6F06}" destId="{635E9F03-CA36-450F-882D-179023AFA77F}" srcOrd="0" destOrd="0" presId="urn:microsoft.com/office/officeart/2005/8/layout/chevron2"/>
    <dgm:cxn modelId="{BC932D56-83E7-45EA-A686-AE216F61A0E4}" type="presOf" srcId="{C5FB901A-907B-42D4-91A2-75693B30C500}" destId="{B7B55ACC-1FD3-4F89-8967-6C6DF3800007}" srcOrd="0" destOrd="1" presId="urn:microsoft.com/office/officeart/2005/8/layout/chevron2"/>
    <dgm:cxn modelId="{FBE8A930-2160-464C-8091-E91ADA94FCCE}" type="presOf" srcId="{EFBEE48B-99A7-4809-A807-FD6D7CEE1B29}" destId="{68C85486-9E61-4CD3-839B-F4259548D792}" srcOrd="0" destOrd="1" presId="urn:microsoft.com/office/officeart/2005/8/layout/chevron2"/>
    <dgm:cxn modelId="{843122E3-5589-417D-AB73-C5EE014368F3}" srcId="{BAFAE72E-51D3-46A7-9219-30EAAC7C145B}" destId="{45C53E70-3C9E-4943-83CD-FACBAC984ED1}" srcOrd="2" destOrd="0" parTransId="{D8EFDE5E-A488-4686-92D1-23FD830CD8D4}" sibTransId="{F78C7AC0-0B7C-4C72-84C5-645633C79579}"/>
    <dgm:cxn modelId="{8623273A-C767-4C28-AAFC-EA4BDDAA14D6}" type="presOf" srcId="{7F77E6B8-9D72-4C57-976F-A373E7B5020C}" destId="{A9A3E658-25E9-4337-A365-C0BFCD800054}" srcOrd="0" destOrd="5" presId="urn:microsoft.com/office/officeart/2005/8/layout/chevron2"/>
    <dgm:cxn modelId="{6270E996-0BE4-4F8B-A9A0-D92D035B5CE4}" srcId="{2D8B485F-9744-41A7-B6D6-6D66D3FA6F06}" destId="{241B2246-BB4A-46EC-89D7-6298F96EC777}" srcOrd="1" destOrd="0" parTransId="{B95877C7-5F2C-4B5A-848B-CB4132D62800}" sibTransId="{6E01630B-5AB9-409B-961A-E09A7DCD2A85}"/>
    <dgm:cxn modelId="{22DA54F1-4AC4-440B-B8C8-4BC823E9EAE4}" type="presParOf" srcId="{8621543B-E298-4912-9E50-524E36DE6738}" destId="{FD3D4A25-D307-4752-8F72-453D453BFBB7}" srcOrd="0" destOrd="0" presId="urn:microsoft.com/office/officeart/2005/8/layout/chevron2"/>
    <dgm:cxn modelId="{43BA3334-350C-40D4-A2DF-06611D168EA3}" type="presParOf" srcId="{FD3D4A25-D307-4752-8F72-453D453BFBB7}" destId="{183E40F6-F4B9-4F02-9C09-117E4A1C3FDE}" srcOrd="0" destOrd="0" presId="urn:microsoft.com/office/officeart/2005/8/layout/chevron2"/>
    <dgm:cxn modelId="{9112C3A0-1021-4A79-AD8C-4319B6888459}" type="presParOf" srcId="{FD3D4A25-D307-4752-8F72-453D453BFBB7}" destId="{68C85486-9E61-4CD3-839B-F4259548D792}" srcOrd="1" destOrd="0" presId="urn:microsoft.com/office/officeart/2005/8/layout/chevron2"/>
    <dgm:cxn modelId="{DA95EB01-DDAB-4D4D-85B8-C00F64D9D091}" type="presParOf" srcId="{8621543B-E298-4912-9E50-524E36DE6738}" destId="{DEDE9447-343D-4A3A-BB16-F66033C96162}" srcOrd="1" destOrd="0" presId="urn:microsoft.com/office/officeart/2005/8/layout/chevron2"/>
    <dgm:cxn modelId="{27769246-E212-4831-9946-2804C230729E}" type="presParOf" srcId="{8621543B-E298-4912-9E50-524E36DE6738}" destId="{8196EAC4-514C-4E18-A57C-D80F4806B744}" srcOrd="2" destOrd="0" presId="urn:microsoft.com/office/officeart/2005/8/layout/chevron2"/>
    <dgm:cxn modelId="{5C8EF9E1-C73B-490E-B56D-E59FA2B2EF61}" type="presParOf" srcId="{8196EAC4-514C-4E18-A57C-D80F4806B744}" destId="{635E9F03-CA36-450F-882D-179023AFA77F}" srcOrd="0" destOrd="0" presId="urn:microsoft.com/office/officeart/2005/8/layout/chevron2"/>
    <dgm:cxn modelId="{BD170B61-4F4D-4621-823E-F6087421CB24}" type="presParOf" srcId="{8196EAC4-514C-4E18-A57C-D80F4806B744}" destId="{A9A3E658-25E9-4337-A365-C0BFCD800054}" srcOrd="1" destOrd="0" presId="urn:microsoft.com/office/officeart/2005/8/layout/chevron2"/>
    <dgm:cxn modelId="{79B839A7-85CC-44D3-8801-68AAA99592F4}" type="presParOf" srcId="{8621543B-E298-4912-9E50-524E36DE6738}" destId="{0F6F14B3-7D8C-49D2-8A53-9A4A28A16C39}" srcOrd="3" destOrd="0" presId="urn:microsoft.com/office/officeart/2005/8/layout/chevron2"/>
    <dgm:cxn modelId="{A73D5E1A-1FB0-49CE-A265-74E1B77ED1A7}" type="presParOf" srcId="{8621543B-E298-4912-9E50-524E36DE6738}" destId="{1F000E1F-0909-4CAE-9C9B-4D0823A781DA}" srcOrd="4" destOrd="0" presId="urn:microsoft.com/office/officeart/2005/8/layout/chevron2"/>
    <dgm:cxn modelId="{582F74DD-52EC-4DCD-A270-FCF5FE03ACE0}" type="presParOf" srcId="{1F000E1F-0909-4CAE-9C9B-4D0823A781DA}" destId="{ABE55E22-4E7E-4532-8E02-8AEBF02CE554}" srcOrd="0" destOrd="0" presId="urn:microsoft.com/office/officeart/2005/8/layout/chevron2"/>
    <dgm:cxn modelId="{2828112A-0F1D-499D-9CE2-923322EBF705}" type="presParOf" srcId="{1F000E1F-0909-4CAE-9C9B-4D0823A781DA}" destId="{B7B55ACC-1FD3-4F89-8967-6C6DF380000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ED39D8-8F9A-4E47-AAE9-8C7245979BA1}" type="doc">
      <dgm:prSet loTypeId="urn:microsoft.com/office/officeart/2005/8/layout/cycle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4BC158-1F2A-4788-AE54-D3B22FCAA9AC}">
      <dgm:prSet phldrT="[Текст]" custT="1"/>
      <dgm:spPr/>
      <dgm:t>
        <a:bodyPr/>
        <a:lstStyle/>
        <a:p>
          <a:r>
            <a:rPr lang="ru-RU" sz="1400" b="0" i="1" dirty="0" smtClean="0">
              <a:solidFill>
                <a:schemeClr val="accent1">
                  <a:lumMod val="75000"/>
                </a:schemeClr>
              </a:solidFill>
            </a:rPr>
            <a:t>Социально-коммуникативное</a:t>
          </a:r>
        </a:p>
        <a:p>
          <a:r>
            <a:rPr lang="ru-RU" sz="1400" b="0" i="1" dirty="0" smtClean="0">
              <a:solidFill>
                <a:schemeClr val="accent1">
                  <a:lumMod val="75000"/>
                </a:schemeClr>
              </a:solidFill>
            </a:rPr>
            <a:t>развитие-развитие элементарных трудовых навыков и умений </a:t>
          </a:r>
          <a:endParaRPr lang="ru-RU" sz="1400" b="0" i="1" dirty="0">
            <a:solidFill>
              <a:schemeClr val="accent1">
                <a:lumMod val="75000"/>
              </a:schemeClr>
            </a:solidFill>
          </a:endParaRPr>
        </a:p>
      </dgm:t>
    </dgm:pt>
    <dgm:pt modelId="{93F8F874-ED0D-4862-9A51-6B493EC294B4}" type="parTrans" cxnId="{E5C0A8BB-B1CE-4A89-88F6-1003615F8EA4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575A54A3-2B05-4C23-9740-053B3314E8B9}" type="sibTrans" cxnId="{E5C0A8BB-B1CE-4A89-88F6-1003615F8EA4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9982B56E-B563-4DC7-8C9D-DE62EF779167}">
      <dgm:prSet phldrT="[Текст]" custT="1"/>
      <dgm:spPr/>
      <dgm:t>
        <a:bodyPr/>
        <a:lstStyle/>
        <a:p>
          <a:r>
            <a:rPr lang="ru-RU" sz="1400" b="1" i="1" dirty="0" smtClean="0">
              <a:solidFill>
                <a:schemeClr val="accent1">
                  <a:lumMod val="75000"/>
                </a:schemeClr>
              </a:solidFill>
            </a:rPr>
            <a:t>Познавательное развитие-</a:t>
          </a:r>
        </a:p>
        <a:p>
          <a:r>
            <a:rPr lang="ru-RU" sz="1400" b="1" i="1" dirty="0" smtClean="0">
              <a:solidFill>
                <a:schemeClr val="accent1">
                  <a:lumMod val="75000"/>
                </a:schemeClr>
              </a:solidFill>
            </a:rPr>
            <a:t>Дети знакомятся  со строение своего тела, предметами ближайшего окружения </a:t>
          </a:r>
          <a:endParaRPr lang="ru-RU" sz="14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D62B005C-F771-4539-9021-AD4A0B2568BA}" type="parTrans" cxnId="{19EB0FD2-A0CF-4E5B-96A7-CC7C92ABE9FF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4D0CCFFE-97B8-415F-8F9E-B62BF5430DF8}" type="sibTrans" cxnId="{19EB0FD2-A0CF-4E5B-96A7-CC7C92ABE9FF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05127C41-7545-4EB3-8E65-43C67A454505}">
      <dgm:prSet phldrT="[Текст]" custT="1"/>
      <dgm:spPr/>
      <dgm:t>
        <a:bodyPr/>
        <a:lstStyle/>
        <a:p>
          <a:r>
            <a:rPr lang="ru-RU" sz="1400" b="1" i="1" dirty="0" smtClean="0">
              <a:solidFill>
                <a:schemeClr val="accent1">
                  <a:lumMod val="75000"/>
                </a:schemeClr>
              </a:solidFill>
            </a:rPr>
            <a:t>Речевое развитие-обогащение словаря названиями частей тела, предметов, названия действий с предметами.</a:t>
          </a:r>
          <a:endParaRPr lang="ru-RU" sz="14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68948692-27D0-4C99-895C-0E641E3EC229}" type="parTrans" cxnId="{0C9FDC26-EACC-4289-8FB9-3D0D1D347A78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84825A92-4A74-4192-B784-3D8507D907ED}" type="sibTrans" cxnId="{0C9FDC26-EACC-4289-8FB9-3D0D1D347A78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D1C34CC8-DE1D-4AA0-97F4-A3982E6DFAC0}">
      <dgm:prSet phldrT="[Текст]" custT="1"/>
      <dgm:spPr/>
      <dgm:t>
        <a:bodyPr/>
        <a:lstStyle/>
        <a:p>
          <a:r>
            <a:rPr lang="ru-RU" sz="1400" b="1" i="1" dirty="0" smtClean="0">
              <a:solidFill>
                <a:schemeClr val="accent1">
                  <a:lumMod val="75000"/>
                </a:schemeClr>
              </a:solidFill>
            </a:rPr>
            <a:t>Художественно-</a:t>
          </a:r>
        </a:p>
        <a:p>
          <a:r>
            <a:rPr lang="ru-RU" sz="1400" b="1" i="1" dirty="0" smtClean="0">
              <a:solidFill>
                <a:schemeClr val="accent1">
                  <a:lumMod val="75000"/>
                </a:schemeClr>
              </a:solidFill>
            </a:rPr>
            <a:t>эстетическое </a:t>
          </a:r>
        </a:p>
        <a:p>
          <a:r>
            <a:rPr lang="ru-RU" sz="1400" b="1" i="1" dirty="0" smtClean="0">
              <a:solidFill>
                <a:schemeClr val="accent1">
                  <a:lumMod val="75000"/>
                </a:schemeClr>
              </a:solidFill>
            </a:rPr>
            <a:t>развитие-восприятие музыки, художественной литературы, реализация продуктивной  творческой деятельности.</a:t>
          </a:r>
          <a:endParaRPr lang="ru-RU" sz="14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F894666F-4E26-45F1-A36D-7978246456D7}" type="parTrans" cxnId="{4B560EE7-1B04-41EB-B3C6-B71D5FA3BF4B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B36808FF-E681-4268-85FB-3DCAC6FE0CBD}" type="sibTrans" cxnId="{4B560EE7-1B04-41EB-B3C6-B71D5FA3BF4B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CE478CEF-6370-42B5-8182-6ED67FD41A2C}">
      <dgm:prSet phldrT="[Текст]" custT="1"/>
      <dgm:spPr/>
      <dgm:t>
        <a:bodyPr/>
        <a:lstStyle/>
        <a:p>
          <a:r>
            <a:rPr lang="ru-RU" sz="1400" b="1" i="1" dirty="0" smtClean="0">
              <a:solidFill>
                <a:schemeClr val="accent1">
                  <a:lumMod val="75000"/>
                </a:schemeClr>
              </a:solidFill>
            </a:rPr>
            <a:t>Физическое развитие- совершенствование физических качеств: гибкости,  координации; развитие мелкой моторики рук, потребность в двигательной активности.</a:t>
          </a:r>
          <a:endParaRPr lang="ru-RU" sz="14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60826EDB-2AA3-4448-ACB6-F1BD1585302E}" type="parTrans" cxnId="{582484C0-A32B-4EDA-8C4F-38B4A3FF25AE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BD392B93-62F1-4466-AB7B-B7FD9AD0F81E}" type="sibTrans" cxnId="{582484C0-A32B-4EDA-8C4F-38B4A3FF25AE}">
      <dgm:prSet/>
      <dgm:spPr/>
      <dgm:t>
        <a:bodyPr/>
        <a:lstStyle/>
        <a:p>
          <a:endParaRPr lang="ru-RU" sz="1400">
            <a:solidFill>
              <a:schemeClr val="accent1">
                <a:lumMod val="50000"/>
              </a:schemeClr>
            </a:solidFill>
          </a:endParaRPr>
        </a:p>
      </dgm:t>
    </dgm:pt>
    <dgm:pt modelId="{47181879-B507-4D7F-9D72-C73A74915981}" type="pres">
      <dgm:prSet presAssocID="{25ED39D8-8F9A-4E47-AAE9-8C7245979BA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9416F4-CB89-47A5-8DCC-B206C94D9B52}" type="pres">
      <dgm:prSet presAssocID="{25ED39D8-8F9A-4E47-AAE9-8C7245979BA1}" presName="cycle" presStyleCnt="0"/>
      <dgm:spPr/>
    </dgm:pt>
    <dgm:pt modelId="{531FFCE7-9F64-4AD4-B557-67E4712F2F2B}" type="pres">
      <dgm:prSet presAssocID="{7F4BC158-1F2A-4788-AE54-D3B22FCAA9AC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1AD00F-2061-4D23-A1DA-8F96279659F6}" type="pres">
      <dgm:prSet presAssocID="{575A54A3-2B05-4C23-9740-053B3314E8B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E4DDD63A-9EC0-4C0C-987D-C4D486121B4D}" type="pres">
      <dgm:prSet presAssocID="{9982B56E-B563-4DC7-8C9D-DE62EF779167}" presName="nodeFollowingNodes" presStyleLbl="node1" presStyleIdx="1" presStyleCnt="5" custScaleX="102560" custScaleY="140490" custRadScaleRad="121434" custRadScaleInc="11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D00820-5F85-4F5F-9929-566B363073D6}" type="pres">
      <dgm:prSet presAssocID="{05127C41-7545-4EB3-8E65-43C67A454505}" presName="nodeFollowingNodes" presStyleLbl="node1" presStyleIdx="2" presStyleCnt="5" custScaleX="117651" custRadScaleRad="117284" custRadScaleInc="-18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3743E0-7097-4279-A6FD-878F3C67FF3F}" type="pres">
      <dgm:prSet presAssocID="{D1C34CC8-DE1D-4AA0-97F4-A3982E6DFAC0}" presName="nodeFollowingNodes" presStyleLbl="node1" presStyleIdx="3" presStyleCnt="5" custScaleX="111497" custRadScaleRad="114259" custRadScaleInc="156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25459-AC2C-4FCE-A6D5-8AB0206E7BD8}" type="pres">
      <dgm:prSet presAssocID="{CE478CEF-6370-42B5-8182-6ED67FD41A2C}" presName="nodeFollowingNodes" presStyleLbl="node1" presStyleIdx="4" presStyleCnt="5" custScaleX="103757" custScaleY="132822" custRadScaleRad="116486" custRadScaleInc="-10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C0A8BB-B1CE-4A89-88F6-1003615F8EA4}" srcId="{25ED39D8-8F9A-4E47-AAE9-8C7245979BA1}" destId="{7F4BC158-1F2A-4788-AE54-D3B22FCAA9AC}" srcOrd="0" destOrd="0" parTransId="{93F8F874-ED0D-4862-9A51-6B493EC294B4}" sibTransId="{575A54A3-2B05-4C23-9740-053B3314E8B9}"/>
    <dgm:cxn modelId="{CCFA5809-BEA1-4CE0-8A18-FA0670354CE4}" type="presOf" srcId="{05127C41-7545-4EB3-8E65-43C67A454505}" destId="{65D00820-5F85-4F5F-9929-566B363073D6}" srcOrd="0" destOrd="0" presId="urn:microsoft.com/office/officeart/2005/8/layout/cycle3"/>
    <dgm:cxn modelId="{D93D702F-A23A-43B9-94CD-26FF434F7034}" type="presOf" srcId="{D1C34CC8-DE1D-4AA0-97F4-A3982E6DFAC0}" destId="{AC3743E0-7097-4279-A6FD-878F3C67FF3F}" srcOrd="0" destOrd="0" presId="urn:microsoft.com/office/officeart/2005/8/layout/cycle3"/>
    <dgm:cxn modelId="{E3C4A8BC-603E-4513-81E6-83FA7CA8BDE4}" type="presOf" srcId="{7F4BC158-1F2A-4788-AE54-D3B22FCAA9AC}" destId="{531FFCE7-9F64-4AD4-B557-67E4712F2F2B}" srcOrd="0" destOrd="0" presId="urn:microsoft.com/office/officeart/2005/8/layout/cycle3"/>
    <dgm:cxn modelId="{19EB0FD2-A0CF-4E5B-96A7-CC7C92ABE9FF}" srcId="{25ED39D8-8F9A-4E47-AAE9-8C7245979BA1}" destId="{9982B56E-B563-4DC7-8C9D-DE62EF779167}" srcOrd="1" destOrd="0" parTransId="{D62B005C-F771-4539-9021-AD4A0B2568BA}" sibTransId="{4D0CCFFE-97B8-415F-8F9E-B62BF5430DF8}"/>
    <dgm:cxn modelId="{38AB18B0-E138-4E47-801C-820255A3658F}" type="presOf" srcId="{575A54A3-2B05-4C23-9740-053B3314E8B9}" destId="{411AD00F-2061-4D23-A1DA-8F96279659F6}" srcOrd="0" destOrd="0" presId="urn:microsoft.com/office/officeart/2005/8/layout/cycle3"/>
    <dgm:cxn modelId="{4B560EE7-1B04-41EB-B3C6-B71D5FA3BF4B}" srcId="{25ED39D8-8F9A-4E47-AAE9-8C7245979BA1}" destId="{D1C34CC8-DE1D-4AA0-97F4-A3982E6DFAC0}" srcOrd="3" destOrd="0" parTransId="{F894666F-4E26-45F1-A36D-7978246456D7}" sibTransId="{B36808FF-E681-4268-85FB-3DCAC6FE0CBD}"/>
    <dgm:cxn modelId="{0C9FDC26-EACC-4289-8FB9-3D0D1D347A78}" srcId="{25ED39D8-8F9A-4E47-AAE9-8C7245979BA1}" destId="{05127C41-7545-4EB3-8E65-43C67A454505}" srcOrd="2" destOrd="0" parTransId="{68948692-27D0-4C99-895C-0E641E3EC229}" sibTransId="{84825A92-4A74-4192-B784-3D8507D907ED}"/>
    <dgm:cxn modelId="{D6AB418B-1270-4D07-9326-F65B04E41723}" type="presOf" srcId="{25ED39D8-8F9A-4E47-AAE9-8C7245979BA1}" destId="{47181879-B507-4D7F-9D72-C73A74915981}" srcOrd="0" destOrd="0" presId="urn:microsoft.com/office/officeart/2005/8/layout/cycle3"/>
    <dgm:cxn modelId="{71C4C442-0600-4A00-A5A5-FED232EFE386}" type="presOf" srcId="{CE478CEF-6370-42B5-8182-6ED67FD41A2C}" destId="{5BE25459-AC2C-4FCE-A6D5-8AB0206E7BD8}" srcOrd="0" destOrd="0" presId="urn:microsoft.com/office/officeart/2005/8/layout/cycle3"/>
    <dgm:cxn modelId="{8A17A2E1-A8FF-48EC-8A09-2F3CF7FFBF5C}" type="presOf" srcId="{9982B56E-B563-4DC7-8C9D-DE62EF779167}" destId="{E4DDD63A-9EC0-4C0C-987D-C4D486121B4D}" srcOrd="0" destOrd="0" presId="urn:microsoft.com/office/officeart/2005/8/layout/cycle3"/>
    <dgm:cxn modelId="{582484C0-A32B-4EDA-8C4F-38B4A3FF25AE}" srcId="{25ED39D8-8F9A-4E47-AAE9-8C7245979BA1}" destId="{CE478CEF-6370-42B5-8182-6ED67FD41A2C}" srcOrd="4" destOrd="0" parTransId="{60826EDB-2AA3-4448-ACB6-F1BD1585302E}" sibTransId="{BD392B93-62F1-4466-AB7B-B7FD9AD0F81E}"/>
    <dgm:cxn modelId="{45AFD1F9-8F21-46B1-89EA-E2CA1265399D}" type="presParOf" srcId="{47181879-B507-4D7F-9D72-C73A74915981}" destId="{409416F4-CB89-47A5-8DCC-B206C94D9B52}" srcOrd="0" destOrd="0" presId="urn:microsoft.com/office/officeart/2005/8/layout/cycle3"/>
    <dgm:cxn modelId="{75F04F42-931A-4931-8286-8C02CE36FB7D}" type="presParOf" srcId="{409416F4-CB89-47A5-8DCC-B206C94D9B52}" destId="{531FFCE7-9F64-4AD4-B557-67E4712F2F2B}" srcOrd="0" destOrd="0" presId="urn:microsoft.com/office/officeart/2005/8/layout/cycle3"/>
    <dgm:cxn modelId="{C4BF3880-3A42-4FAD-9512-EF72100B2C5D}" type="presParOf" srcId="{409416F4-CB89-47A5-8DCC-B206C94D9B52}" destId="{411AD00F-2061-4D23-A1DA-8F96279659F6}" srcOrd="1" destOrd="0" presId="urn:microsoft.com/office/officeart/2005/8/layout/cycle3"/>
    <dgm:cxn modelId="{6BE9677F-E20D-4129-A3C6-CD39D2A9F206}" type="presParOf" srcId="{409416F4-CB89-47A5-8DCC-B206C94D9B52}" destId="{E4DDD63A-9EC0-4C0C-987D-C4D486121B4D}" srcOrd="2" destOrd="0" presId="urn:microsoft.com/office/officeart/2005/8/layout/cycle3"/>
    <dgm:cxn modelId="{F4997A2C-E3D8-404C-BD0C-9197BEDF8DC5}" type="presParOf" srcId="{409416F4-CB89-47A5-8DCC-B206C94D9B52}" destId="{65D00820-5F85-4F5F-9929-566B363073D6}" srcOrd="3" destOrd="0" presId="urn:microsoft.com/office/officeart/2005/8/layout/cycle3"/>
    <dgm:cxn modelId="{4139D8F1-CA72-405A-9FEA-11AD83BCA13D}" type="presParOf" srcId="{409416F4-CB89-47A5-8DCC-B206C94D9B52}" destId="{AC3743E0-7097-4279-A6FD-878F3C67FF3F}" srcOrd="4" destOrd="0" presId="urn:microsoft.com/office/officeart/2005/8/layout/cycle3"/>
    <dgm:cxn modelId="{842E93B9-9C76-4C1E-9E17-12EFBACEEEF4}" type="presParOf" srcId="{409416F4-CB89-47A5-8DCC-B206C94D9B52}" destId="{5BE25459-AC2C-4FCE-A6D5-8AB0206E7BD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3E40F6-F4B9-4F02-9C09-117E4A1C3FDE}">
      <dsp:nvSpPr>
        <dsp:cNvPr id="0" name=""/>
        <dsp:cNvSpPr/>
      </dsp:nvSpPr>
      <dsp:spPr>
        <a:xfrm rot="5400000">
          <a:off x="-230978" y="269423"/>
          <a:ext cx="1539858" cy="1077900"/>
        </a:xfrm>
        <a:prstGeom prst="chevron">
          <a:avLst/>
        </a:prstGeom>
        <a:solidFill>
          <a:schemeClr val="accent6">
            <a:lumMod val="20000"/>
            <a:lumOff val="8000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accent1">
                  <a:lumMod val="75000"/>
                </a:schemeClr>
              </a:solidFill>
            </a:rPr>
            <a:t>Образовательные</a:t>
          </a:r>
          <a:endParaRPr lang="ru-RU" sz="1000" kern="1200" dirty="0">
            <a:solidFill>
              <a:schemeClr val="accent1">
                <a:lumMod val="75000"/>
              </a:schemeClr>
            </a:solidFill>
          </a:endParaRPr>
        </a:p>
      </dsp:txBody>
      <dsp:txXfrm rot="5400000">
        <a:off x="-230978" y="269423"/>
        <a:ext cx="1539858" cy="1077900"/>
      </dsp:txXfrm>
    </dsp:sp>
    <dsp:sp modelId="{68C85486-9E61-4CD3-839B-F4259548D792}">
      <dsp:nvSpPr>
        <dsp:cNvPr id="0" name=""/>
        <dsp:cNvSpPr/>
      </dsp:nvSpPr>
      <dsp:spPr>
        <a:xfrm rot="5400000">
          <a:off x="4034995" y="-2976022"/>
          <a:ext cx="1073103" cy="7031308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Учить детей любить себя, св</a:t>
          </a:r>
          <a:r>
            <a:rPr lang="ru-RU" sz="1100" kern="1200" dirty="0" smtClean="0"/>
            <a:t>ое</a:t>
          </a:r>
          <a:r>
            <a:rPr lang="ru-RU" sz="3200" kern="1200" dirty="0" smtClean="0"/>
            <a:t> </a:t>
          </a:r>
          <a:r>
            <a:rPr lang="ru-RU" sz="1100" kern="1200" dirty="0" smtClean="0"/>
            <a:t>тело и свой организм.</a:t>
          </a:r>
          <a:endParaRPr lang="ru-RU" sz="300" b="1" kern="1200" dirty="0">
            <a:solidFill>
              <a:schemeClr val="accent6">
                <a:lumMod val="50000"/>
              </a:schemeClr>
            </a:solidFill>
            <a:effectLst/>
            <a:latin typeface="+mn-lt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 </a:t>
          </a:r>
          <a:r>
            <a:rPr lang="ru-RU" sz="1050" kern="1200" dirty="0" smtClean="0"/>
            <a:t>  Познакомить  детей со строением рук, названием пальцев, их функциональным назначением;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  Обучить выполнению различных действий всей рукой и каждым пальцем по отдельности;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   Расширить знания  детей о возможностях использования рук.</a:t>
          </a:r>
        </a:p>
      </dsp:txBody>
      <dsp:txXfrm rot="5400000">
        <a:off x="4034995" y="-2976022"/>
        <a:ext cx="1073103" cy="7031308"/>
      </dsp:txXfrm>
    </dsp:sp>
    <dsp:sp modelId="{635E9F03-CA36-450F-882D-179023AFA77F}">
      <dsp:nvSpPr>
        <dsp:cNvPr id="0" name=""/>
        <dsp:cNvSpPr/>
      </dsp:nvSpPr>
      <dsp:spPr>
        <a:xfrm rot="5400000">
          <a:off x="-230978" y="1736275"/>
          <a:ext cx="1539858" cy="1077900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accent1">
                  <a:lumMod val="75000"/>
                </a:schemeClr>
              </a:solidFill>
            </a:rPr>
            <a:t>Развивающие</a:t>
          </a:r>
          <a:endParaRPr lang="ru-RU" sz="1000" kern="1200" dirty="0">
            <a:solidFill>
              <a:schemeClr val="accent1">
                <a:lumMod val="75000"/>
              </a:schemeClr>
            </a:solidFill>
          </a:endParaRPr>
        </a:p>
      </dsp:txBody>
      <dsp:txXfrm rot="5400000">
        <a:off x="-230978" y="1736275"/>
        <a:ext cx="1539858" cy="1077900"/>
      </dsp:txXfrm>
    </dsp:sp>
    <dsp:sp modelId="{A9A3E658-25E9-4337-A365-C0BFCD800054}">
      <dsp:nvSpPr>
        <dsp:cNvPr id="0" name=""/>
        <dsp:cNvSpPr/>
      </dsp:nvSpPr>
      <dsp:spPr>
        <a:xfrm rot="5400000">
          <a:off x="3950055" y="-1474781"/>
          <a:ext cx="1224280" cy="7031308"/>
        </a:xfrm>
        <a:prstGeom prst="round2SameRect">
          <a:avLst/>
        </a:prstGeom>
        <a:solidFill>
          <a:schemeClr val="tx2">
            <a:lumMod val="20000"/>
            <a:lumOff val="80000"/>
            <a:alpha val="9000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" tIns="1905" rIns="1905" bIns="1905" numCol="1" spcCol="1270" anchor="ctr" anchorCtr="0">
          <a:noAutofit/>
        </a:bodyPr>
        <a:lstStyle/>
        <a:p>
          <a:pPr marL="57150" lvl="1" indent="-57150" algn="l" defTabSz="133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0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Помочь детям понять целевое назначение предметов ,созданных руками человека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     Совершенствовать навыки детей в правильном использовании предметов по назначению в разных видах детской деятельности.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Развивать мелкую моторику пальцев рук.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Подвести к пониманию детей осознать значимости  рук в нашей жизни;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Развивать у детей стремление учиться, верить в свои силы и возможности</a:t>
          </a:r>
          <a:endParaRPr lang="ru-RU" sz="1100" kern="1200" dirty="0"/>
        </a:p>
      </dsp:txBody>
      <dsp:txXfrm rot="5400000">
        <a:off x="3950055" y="-1474781"/>
        <a:ext cx="1224280" cy="7031308"/>
      </dsp:txXfrm>
    </dsp:sp>
    <dsp:sp modelId="{ABE55E22-4E7E-4532-8E02-8AEBF02CE554}">
      <dsp:nvSpPr>
        <dsp:cNvPr id="0" name=""/>
        <dsp:cNvSpPr/>
      </dsp:nvSpPr>
      <dsp:spPr>
        <a:xfrm rot="5400000">
          <a:off x="-230978" y="3088776"/>
          <a:ext cx="1539858" cy="1077900"/>
        </a:xfrm>
        <a:prstGeom prst="chevron">
          <a:avLst/>
        </a:prstGeom>
        <a:solidFill>
          <a:schemeClr val="accent6">
            <a:lumMod val="7500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Воспитательные</a:t>
          </a:r>
          <a:endParaRPr lang="ru-RU" sz="1000" kern="1200" dirty="0"/>
        </a:p>
      </dsp:txBody>
      <dsp:txXfrm rot="5400000">
        <a:off x="-230978" y="3088776"/>
        <a:ext cx="1539858" cy="1077900"/>
      </dsp:txXfrm>
    </dsp:sp>
    <dsp:sp modelId="{B7B55ACC-1FD3-4F89-8967-6C6DF3800007}">
      <dsp:nvSpPr>
        <dsp:cNvPr id="0" name=""/>
        <dsp:cNvSpPr/>
      </dsp:nvSpPr>
      <dsp:spPr>
        <a:xfrm rot="5400000">
          <a:off x="4093100" y="-157402"/>
          <a:ext cx="1000907" cy="7031308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" tIns="635" rIns="635" bIns="635" numCol="1" spcCol="1270" anchor="ctr" anchorCtr="0">
          <a:noAutofit/>
        </a:bodyPr>
        <a:lstStyle/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" kern="1200" dirty="0">
            <a:latin typeface="+mn-lt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Воспитание ценностного отношения к предметам рукотворного мира</a:t>
          </a:r>
          <a:endParaRPr lang="ru-RU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Привить детям уважительное отношение к труду других людей;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 Формировать заботливое отношение к частям своего тела                                                                                                                    </a:t>
          </a:r>
          <a:endParaRPr lang="ru-RU" sz="1100" kern="1200" dirty="0"/>
        </a:p>
      </dsp:txBody>
      <dsp:txXfrm rot="5400000">
        <a:off x="4093100" y="-157402"/>
        <a:ext cx="1000907" cy="70313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1AD00F-2061-4D23-A1DA-8F96279659F6}">
      <dsp:nvSpPr>
        <dsp:cNvPr id="0" name=""/>
        <dsp:cNvSpPr/>
      </dsp:nvSpPr>
      <dsp:spPr>
        <a:xfrm>
          <a:off x="1521616" y="-37239"/>
          <a:ext cx="5999143" cy="5999143"/>
        </a:xfrm>
        <a:prstGeom prst="circularArrow">
          <a:avLst>
            <a:gd name="adj1" fmla="val 5544"/>
            <a:gd name="adj2" fmla="val 330680"/>
            <a:gd name="adj3" fmla="val 13755686"/>
            <a:gd name="adj4" fmla="val 1739829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1">
              <a:tint val="4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31FFCE7-9F64-4AD4-B557-67E4712F2F2B}">
      <dsp:nvSpPr>
        <dsp:cNvPr id="0" name=""/>
        <dsp:cNvSpPr/>
      </dsp:nvSpPr>
      <dsp:spPr>
        <a:xfrm>
          <a:off x="3104356" y="1942"/>
          <a:ext cx="2833663" cy="14168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accent1">
                  <a:lumMod val="75000"/>
                </a:schemeClr>
              </a:solidFill>
            </a:rPr>
            <a:t>Социально-коммуникативное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accent1">
                  <a:lumMod val="75000"/>
                </a:schemeClr>
              </a:solidFill>
            </a:rPr>
            <a:t>развитие-развитие элементарных трудовых навыков и умений </a:t>
          </a:r>
          <a:endParaRPr lang="ru-RU" sz="1400" b="0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104356" y="1942"/>
        <a:ext cx="2833663" cy="1416831"/>
      </dsp:txXfrm>
    </dsp:sp>
    <dsp:sp modelId="{E4DDD63A-9EC0-4C0C-987D-C4D486121B4D}">
      <dsp:nvSpPr>
        <dsp:cNvPr id="0" name=""/>
        <dsp:cNvSpPr/>
      </dsp:nvSpPr>
      <dsp:spPr>
        <a:xfrm>
          <a:off x="6113534" y="1659969"/>
          <a:ext cx="2906205" cy="199050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1">
                  <a:lumMod val="75000"/>
                </a:schemeClr>
              </a:solidFill>
            </a:rPr>
            <a:t>Познавательное развитие-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1">
                  <a:lumMod val="75000"/>
                </a:schemeClr>
              </a:solidFill>
            </a:rPr>
            <a:t>Дети знакомятся  со строение своего тела, предметами ближайшего окружения </a:t>
          </a:r>
          <a:endParaRPr lang="ru-RU" sz="1400" b="1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113534" y="1659969"/>
        <a:ext cx="2906205" cy="1990507"/>
      </dsp:txXfrm>
    </dsp:sp>
    <dsp:sp modelId="{65D00820-5F85-4F5F-9929-566B363073D6}">
      <dsp:nvSpPr>
        <dsp:cNvPr id="0" name=""/>
        <dsp:cNvSpPr/>
      </dsp:nvSpPr>
      <dsp:spPr>
        <a:xfrm>
          <a:off x="5041994" y="4613629"/>
          <a:ext cx="3333833" cy="14168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1">
                  <a:lumMod val="75000"/>
                </a:schemeClr>
              </a:solidFill>
            </a:rPr>
            <a:t>Речевое развитие-обогащение словаря названиями частей тела, предметов, названия действий с предметами.</a:t>
          </a:r>
          <a:endParaRPr lang="ru-RU" sz="1400" b="1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041994" y="4613629"/>
        <a:ext cx="3333833" cy="1416831"/>
      </dsp:txXfrm>
    </dsp:sp>
    <dsp:sp modelId="{AC3743E0-7097-4279-A6FD-878F3C67FF3F}">
      <dsp:nvSpPr>
        <dsp:cNvPr id="0" name=""/>
        <dsp:cNvSpPr/>
      </dsp:nvSpPr>
      <dsp:spPr>
        <a:xfrm>
          <a:off x="861133" y="4613617"/>
          <a:ext cx="3159450" cy="14168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1">
                  <a:lumMod val="75000"/>
                </a:schemeClr>
              </a:solidFill>
            </a:rPr>
            <a:t>Художественно-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1">
                  <a:lumMod val="75000"/>
                </a:schemeClr>
              </a:solidFill>
            </a:rPr>
            <a:t>эстетическое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1">
                  <a:lumMod val="75000"/>
                </a:schemeClr>
              </a:solidFill>
            </a:rPr>
            <a:t>развитие-восприятие музыки, художественной литературы, реализация продуктивной  творческой деятельности.</a:t>
          </a:r>
          <a:endParaRPr lang="ru-RU" sz="1400" b="1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861133" y="4613617"/>
        <a:ext cx="3159450" cy="1416831"/>
      </dsp:txXfrm>
    </dsp:sp>
    <dsp:sp modelId="{5BE25459-AC2C-4FCE-A6D5-8AB0206E7BD8}">
      <dsp:nvSpPr>
        <dsp:cNvPr id="0" name=""/>
        <dsp:cNvSpPr/>
      </dsp:nvSpPr>
      <dsp:spPr>
        <a:xfrm>
          <a:off x="131294" y="1731760"/>
          <a:ext cx="2940124" cy="18818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1">
                  <a:lumMod val="75000"/>
                </a:schemeClr>
              </a:solidFill>
            </a:rPr>
            <a:t>Физическое развитие- совершенствование физических качеств: гибкости,  координации; развитие мелкой моторики рук, потребность в двигательной активности.</a:t>
          </a:r>
          <a:endParaRPr lang="ru-RU" sz="1400" b="1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31294" y="1731760"/>
        <a:ext cx="2940124" cy="1881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C0A9D-39B0-477C-BE26-19EA246BAF78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6E81F-960E-42AF-8296-BEB37F25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6010" tIns="48005" rIns="96010" bIns="48005"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4" y="8685213"/>
            <a:ext cx="2971801" cy="457200"/>
          </a:xfrm>
          <a:prstGeom prst="rect">
            <a:avLst/>
          </a:prstGeom>
        </p:spPr>
        <p:txBody>
          <a:bodyPr lIns="96010" tIns="48005" rIns="96010" bIns="48005"/>
          <a:lstStyle/>
          <a:p>
            <a:fld id="{00B100ED-4EFD-4F44-B85D-5AA2C917F61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6010" tIns="48005" rIns="96010" bIns="48005"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4" y="8685213"/>
            <a:ext cx="2971801" cy="457200"/>
          </a:xfrm>
          <a:prstGeom prst="rect">
            <a:avLst/>
          </a:prstGeom>
        </p:spPr>
        <p:txBody>
          <a:bodyPr lIns="96010" tIns="48005" rIns="96010" bIns="48005"/>
          <a:lstStyle/>
          <a:p>
            <a:fld id="{00B100ED-4EFD-4F44-B85D-5AA2C917F61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67BC924-AE09-4A73-9613-64DD8390C88F}" type="datetimeFigureOut">
              <a:rPr lang="ru-RU" smtClean="0"/>
              <a:pPr/>
              <a:t>11.08.2016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FAB5C2-CC5D-40CC-82E5-7783E92B2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valex.vistcom.ru/index.htm" TargetMode="External"/><Relationship Id="rId13" Type="http://schemas.openxmlformats.org/officeDocument/2006/relationships/hyperlink" Target="http://chudesenka.ru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doshvozrast.ru/index.htm" TargetMode="External"/><Relationship Id="rId7" Type="http://schemas.openxmlformats.org/officeDocument/2006/relationships/hyperlink" Target="http://www.maam.ru/" TargetMode="External"/><Relationship Id="rId12" Type="http://schemas.openxmlformats.org/officeDocument/2006/relationships/hyperlink" Target="http://www.timet.ru/diafilms/skazkal/" TargetMode="External"/><Relationship Id="rId17" Type="http://schemas.openxmlformats.org/officeDocument/2006/relationships/hyperlink" Target="http://www.dvoeknet.ru/" TargetMode="External"/><Relationship Id="rId2" Type="http://schemas.openxmlformats.org/officeDocument/2006/relationships/hyperlink" Target="http://www.moi-detsad.ru/metod9.htm" TargetMode="External"/><Relationship Id="rId16" Type="http://schemas.openxmlformats.org/officeDocument/2006/relationships/hyperlink" Target="http://www.zanimatika.narod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86ds7-nyagan.edusite.ru/p149aa1.html" TargetMode="External"/><Relationship Id="rId11" Type="http://schemas.openxmlformats.org/officeDocument/2006/relationships/hyperlink" Target="http://www/" TargetMode="External"/><Relationship Id="rId5" Type="http://schemas.openxmlformats.org/officeDocument/2006/relationships/hyperlink" Target="http://www.proshkolu.ru/" TargetMode="External"/><Relationship Id="rId15" Type="http://schemas.openxmlformats.org/officeDocument/2006/relationships/hyperlink" Target="http://possum.ru/" TargetMode="External"/><Relationship Id="rId10" Type="http://schemas.openxmlformats.org/officeDocument/2006/relationships/hyperlink" Target="http://olesya-emelyanova.ru/" TargetMode="External"/><Relationship Id="rId4" Type="http://schemas.openxmlformats.org/officeDocument/2006/relationships/hyperlink" Target="http://festival/" TargetMode="External"/><Relationship Id="rId9" Type="http://schemas.openxmlformats.org/officeDocument/2006/relationships/hyperlink" Target="http://portal2010.com/" TargetMode="External"/><Relationship Id="rId14" Type="http://schemas.openxmlformats.org/officeDocument/2006/relationships/hyperlink" Target="http://detsad-kitty.ru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95600"/>
          </a:xfrm>
        </p:spPr>
        <p:txBody>
          <a:bodyPr/>
          <a:lstStyle/>
          <a:p>
            <a:pPr algn="ctr"/>
            <a:r>
              <a:rPr lang="ru-RU" sz="5400" dirty="0" smtClean="0"/>
              <a:t>Наши руки не для скуки!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789040"/>
            <a:ext cx="5114778" cy="11012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Для чего нужны нам руки?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861048"/>
            <a:ext cx="2699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Автор: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Ефремова Н.Е.,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воспитател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МБДОУ детский сад №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 «Светлячок»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город Жердевка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Тамбовская область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2016 год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0" descr="http://1.bp.blogspot.com/-c_b-F4NCtSo/UcwLuCZOQlI/AAAAAAAAAA8/u35si92gF7k/s1600/sl1+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2376264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916832"/>
            <a:ext cx="738358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u="sng" dirty="0" smtClean="0">
                <a:solidFill>
                  <a:schemeClr val="accent2">
                    <a:lumMod val="75000"/>
                  </a:schemeClr>
                </a:solidFill>
              </a:rPr>
              <a:t>Организационный</a:t>
            </a:r>
          </a:p>
          <a:p>
            <a:r>
              <a:rPr lang="ru-RU" sz="1400" dirty="0" smtClean="0"/>
              <a:t>1.Участие в программе «Инновационная площадка «Воспитание здорового образа жизни» МБДОУ </a:t>
            </a:r>
            <a:r>
              <a:rPr lang="ru-RU" sz="1400" dirty="0" err="1" smtClean="0"/>
              <a:t>д</a:t>
            </a:r>
            <a:r>
              <a:rPr lang="ru-RU" sz="1400" dirty="0" smtClean="0"/>
              <a:t>/с №2 «Светлячок»- </a:t>
            </a:r>
          </a:p>
          <a:p>
            <a:r>
              <a:rPr lang="ru-RU" sz="1400" dirty="0" smtClean="0"/>
              <a:t>2.Подбор литературы  и анализ литературы:</a:t>
            </a:r>
          </a:p>
          <a:p>
            <a:pPr>
              <a:buNone/>
            </a:pPr>
            <a:endParaRPr lang="ru-RU" sz="1200" i="1" dirty="0" smtClean="0"/>
          </a:p>
          <a:p>
            <a:pPr>
              <a:buNone/>
            </a:pPr>
            <a:endParaRPr lang="ru-RU" sz="12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284984"/>
            <a:ext cx="729496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3.Составление и подбор диагностических методик по теме для отслеживания развития познавательного, социально-коммуникативного развития детей</a:t>
            </a:r>
          </a:p>
          <a:p>
            <a:r>
              <a:rPr lang="ru-RU" sz="1400" dirty="0" smtClean="0"/>
              <a:t>4.Анкетирование родителей «Что умеет ваш ребенок»в условиях семьи</a:t>
            </a:r>
          </a:p>
          <a:p>
            <a:r>
              <a:rPr lang="ru-RU" sz="1400" dirty="0" smtClean="0"/>
              <a:t>3. Разработка плана работы над проектом</a:t>
            </a:r>
          </a:p>
          <a:p>
            <a:pPr>
              <a:buNone/>
            </a:pPr>
            <a:endParaRPr lang="ru-RU" sz="1400" dirty="0" smtClean="0"/>
          </a:p>
          <a:p>
            <a:r>
              <a:rPr lang="ru-RU" sz="1400" dirty="0" smtClean="0"/>
              <a:t>5. Составление индивидуальных маршрутов познавательного  развития ребенка</a:t>
            </a:r>
          </a:p>
          <a:p>
            <a:r>
              <a:rPr lang="ru-RU" sz="1400" dirty="0" smtClean="0"/>
              <a:t>6.Подбор дидактических и пальчиковых игр </a:t>
            </a:r>
          </a:p>
          <a:p>
            <a:r>
              <a:rPr lang="ru-RU" sz="1400" dirty="0" smtClean="0"/>
              <a:t>7.Подбор дидактических упражнений по развитию социально-коммуникативных навыков </a:t>
            </a:r>
          </a:p>
          <a:p>
            <a:r>
              <a:rPr lang="ru-RU" sz="1400" dirty="0" smtClean="0"/>
              <a:t>8.Оформление и обеспечение папки-передвижки « Мама, я сам», уголка художественного творчества «Умелые ручки»</a:t>
            </a:r>
          </a:p>
          <a:p>
            <a:r>
              <a:rPr lang="ru-RU" sz="1400" dirty="0" smtClean="0"/>
              <a:t>9. Подбор сюжетных картинок для рассказывания по ним;</a:t>
            </a:r>
          </a:p>
          <a:p>
            <a:endParaRPr lang="ru-RU" sz="14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 rot="16200000">
            <a:off x="-2673268" y="3334992"/>
            <a:ext cx="6381328" cy="664689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Этапы реализации проекта: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32" descr="http://fotohomka.ru/images/Jan/07/0382eab0e13922a601c8056a2430a890/mini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6336704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2808312"/>
          </a:xfrm>
        </p:spPr>
        <p:txBody>
          <a:bodyPr>
            <a:normAutofit/>
          </a:bodyPr>
          <a:lstStyle/>
          <a:p>
            <a:pPr lvl="0"/>
            <a:r>
              <a:rPr lang="ru-RU" sz="1600" b="1" dirty="0" smtClean="0"/>
              <a:t>Принцип направленности. </a:t>
            </a:r>
            <a:r>
              <a:rPr lang="ru-RU" sz="1600" dirty="0" smtClean="0"/>
              <a:t> </a:t>
            </a:r>
          </a:p>
          <a:p>
            <a:pPr lvl="0"/>
            <a:r>
              <a:rPr lang="ru-RU" sz="1600" b="1" dirty="0" smtClean="0"/>
              <a:t>Принцип системности и последовательности</a:t>
            </a:r>
            <a:r>
              <a:rPr lang="ru-RU" sz="1600" dirty="0" smtClean="0"/>
              <a:t>. </a:t>
            </a:r>
          </a:p>
          <a:p>
            <a:pPr lvl="0"/>
            <a:r>
              <a:rPr lang="ru-RU" sz="1600" b="1" dirty="0" smtClean="0"/>
              <a:t>Принцип доступности</a:t>
            </a:r>
            <a:r>
              <a:rPr lang="ru-RU" sz="1600" dirty="0" smtClean="0"/>
              <a:t>. </a:t>
            </a:r>
          </a:p>
          <a:p>
            <a:pPr lvl="0"/>
            <a:r>
              <a:rPr lang="ru-RU" sz="1600" b="1" dirty="0" smtClean="0"/>
              <a:t>Принцип наглядности обучения. </a:t>
            </a:r>
            <a:r>
              <a:rPr lang="ru-RU" sz="1600" dirty="0" smtClean="0"/>
              <a:t> </a:t>
            </a:r>
          </a:p>
          <a:p>
            <a:pPr lvl="0"/>
            <a:r>
              <a:rPr lang="ru-RU" sz="1600" b="1" dirty="0" smtClean="0"/>
              <a:t>Принцип интегрированного подхода</a:t>
            </a:r>
            <a:r>
              <a:rPr lang="ru-RU" sz="1600" dirty="0" smtClean="0"/>
              <a:t>. </a:t>
            </a:r>
          </a:p>
          <a:p>
            <a:pPr lvl="0"/>
            <a:r>
              <a:rPr lang="ru-RU" sz="1600" b="1" dirty="0" smtClean="0"/>
              <a:t>Принцип воспитывающего и развивающего обучения</a:t>
            </a:r>
            <a:r>
              <a:rPr lang="ru-RU" sz="1600" dirty="0" smtClean="0"/>
              <a:t>. </a:t>
            </a:r>
          </a:p>
          <a:p>
            <a:pPr lvl="0"/>
            <a:r>
              <a:rPr lang="ru-RU" sz="1600" b="1" dirty="0" smtClean="0"/>
              <a:t>Принцип прочности</a:t>
            </a:r>
            <a:r>
              <a:rPr lang="ru-RU" sz="1600" dirty="0" smtClean="0"/>
              <a:t>.</a:t>
            </a:r>
            <a:r>
              <a:rPr lang="ru-RU" sz="2000" dirty="0" smtClean="0"/>
              <a:t>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57051" y="3284985"/>
            <a:ext cx="438694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ru-RU" sz="1600" dirty="0" smtClean="0"/>
              <a:t>*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Игры-драматизации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*Организованная образовательная деятельность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*Дидактические игры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*Индивидуальная работа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*Развлечения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*Конкурсы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*Работа с родителями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*Проектная деятельность</a:t>
            </a:r>
          </a:p>
          <a:p>
            <a:pPr>
              <a:buFont typeface="Arial" charset="0"/>
              <a:buChar char="•"/>
            </a:pPr>
            <a:endParaRPr lang="ru-RU" sz="16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17989" y="3789040"/>
            <a:ext cx="3323446" cy="266429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5513462" y="255290"/>
            <a:ext cx="2171680" cy="319050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1412776"/>
            <a:ext cx="219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Принципы реализации проекта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83865" y="4797153"/>
            <a:ext cx="232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Формы реализации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27" y="404664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Практический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715200" cy="5544616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</a:pPr>
            <a:r>
              <a:rPr lang="ru-RU" sz="2000" dirty="0" smtClean="0"/>
              <a:t>Дидактические игры</a:t>
            </a:r>
          </a:p>
          <a:p>
            <a:pPr>
              <a:buFont typeface="Arial" charset="0"/>
              <a:buChar char="•"/>
            </a:pPr>
            <a:r>
              <a:rPr lang="ru-RU" sz="2000" dirty="0" smtClean="0"/>
              <a:t>Пальчиковые игры</a:t>
            </a:r>
          </a:p>
          <a:p>
            <a:pPr>
              <a:buFont typeface="Arial" charset="0"/>
              <a:buChar char="•"/>
            </a:pPr>
            <a:r>
              <a:rPr lang="ru-RU" sz="2000" dirty="0" smtClean="0"/>
              <a:t>Заучивание стихотворений</a:t>
            </a:r>
          </a:p>
          <a:p>
            <a:pPr>
              <a:buFont typeface="Arial" charset="0"/>
              <a:buChar char="•"/>
            </a:pPr>
            <a:r>
              <a:rPr lang="ru-RU" sz="2000" dirty="0" smtClean="0"/>
              <a:t>Непосредственная организованная деятельность</a:t>
            </a:r>
          </a:p>
          <a:p>
            <a:pPr>
              <a:buFont typeface="Arial" charset="0"/>
              <a:buChar char="•"/>
            </a:pPr>
            <a:r>
              <a:rPr lang="ru-RU" sz="2000" dirty="0" smtClean="0"/>
              <a:t>Игры с движениями</a:t>
            </a:r>
          </a:p>
          <a:p>
            <a:pPr>
              <a:buFont typeface="Arial" charset="0"/>
              <a:buChar char="•"/>
            </a:pPr>
            <a:r>
              <a:rPr lang="ru-RU" sz="2000" dirty="0" smtClean="0"/>
              <a:t>Беседы</a:t>
            </a:r>
          </a:p>
          <a:p>
            <a:pPr>
              <a:buFont typeface="Arial" charset="0"/>
              <a:buChar char="•"/>
            </a:pPr>
            <a:r>
              <a:rPr lang="ru-RU" sz="2000" dirty="0" smtClean="0"/>
              <a:t>Рассматривание иллюстраций</a:t>
            </a:r>
          </a:p>
          <a:p>
            <a:pPr>
              <a:buFont typeface="Arial" charset="0"/>
              <a:buChar char="•"/>
            </a:pPr>
            <a:r>
              <a:rPr lang="ru-RU" sz="2000" dirty="0" smtClean="0"/>
              <a:t>Художественное творчество</a:t>
            </a:r>
          </a:p>
          <a:p>
            <a:pPr>
              <a:buFont typeface="Arial" charset="0"/>
              <a:buChar char="•"/>
            </a:pPr>
            <a:endParaRPr lang="ru-RU" sz="2000" dirty="0" smtClean="0"/>
          </a:p>
          <a:p>
            <a:pPr>
              <a:buNone/>
            </a:pPr>
            <a:endParaRPr lang="ru-RU" sz="5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r>
              <a:rPr lang="ru-RU" sz="1800" i="1" dirty="0" smtClean="0"/>
              <a:t>Консультация для родителей</a:t>
            </a:r>
          </a:p>
          <a:p>
            <a:pPr algn="r">
              <a:buNone/>
            </a:pPr>
            <a:endParaRPr lang="ru-RU" sz="1800" i="1" dirty="0" smtClean="0"/>
          </a:p>
          <a:p>
            <a:pPr algn="r"/>
            <a:r>
              <a:rPr lang="ru-RU" sz="1800" i="1" dirty="0" smtClean="0"/>
              <a:t>«Домашний кукольный театр»</a:t>
            </a:r>
          </a:p>
          <a:p>
            <a:pPr algn="r"/>
            <a:r>
              <a:rPr lang="ru-RU" sz="1800" i="1" dirty="0" smtClean="0"/>
              <a:t>Участие в анкетировании</a:t>
            </a:r>
          </a:p>
          <a:p>
            <a:pPr algn="r"/>
            <a:r>
              <a:rPr lang="ru-RU" sz="1800" i="1" dirty="0" smtClean="0"/>
              <a:t>Участие в </a:t>
            </a:r>
            <a:r>
              <a:rPr lang="ru-RU" sz="1800" i="1" dirty="0" err="1" smtClean="0"/>
              <a:t>конкурсно-развлекательных</a:t>
            </a:r>
            <a:r>
              <a:rPr lang="ru-RU" sz="1800" i="1" dirty="0" smtClean="0"/>
              <a:t> программах</a:t>
            </a:r>
          </a:p>
          <a:p>
            <a:pPr algn="r"/>
            <a:r>
              <a:rPr lang="ru-RU" sz="1800" i="1" dirty="0" smtClean="0"/>
              <a:t>Изготовление фотоальбома</a:t>
            </a:r>
          </a:p>
          <a:p>
            <a:pPr algn="r"/>
            <a:endParaRPr lang="ru-RU" sz="5600" i="1" dirty="0" smtClean="0"/>
          </a:p>
          <a:p>
            <a:pPr algn="r"/>
            <a:endParaRPr lang="ru-RU" sz="5600" i="1" dirty="0" smtClean="0"/>
          </a:p>
          <a:p>
            <a:pPr algn="r">
              <a:buNone/>
            </a:pPr>
            <a:endParaRPr lang="ru-RU" sz="5600" dirty="0" smtClean="0"/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858319" y="3334992"/>
            <a:ext cx="6381328" cy="664689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Этапы реализации проекта: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403648" y="4005064"/>
            <a:ext cx="2991102" cy="1584176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3648" y="4509120"/>
            <a:ext cx="2060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Работа с родителями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8" name="Стрелка влево 7"/>
          <p:cNvSpPr/>
          <p:nvPr/>
        </p:nvSpPr>
        <p:spPr>
          <a:xfrm>
            <a:off x="5148063" y="1052736"/>
            <a:ext cx="2952329" cy="144016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67254" y="1628800"/>
            <a:ext cx="2193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Работа с детьми: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Picture 24" descr="http://cdn.bolshoyvopros.ru/files/users/images/09/74/09746110cafcbcafd3a32a45249883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492896"/>
            <a:ext cx="3672408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865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заключительный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916832"/>
            <a:ext cx="8229600" cy="4392488"/>
          </a:xfrm>
        </p:spPr>
        <p:txBody>
          <a:bodyPr>
            <a:normAutofit fontScale="85000" lnSpcReduction="20000"/>
          </a:bodyPr>
          <a:lstStyle/>
          <a:p>
            <a:pPr marL="0" indent="0"/>
            <a:r>
              <a:rPr lang="ru-RU" dirty="0" smtClean="0"/>
              <a:t>Оформление стенгазеты</a:t>
            </a:r>
          </a:p>
          <a:p>
            <a:pPr marL="0" indent="0">
              <a:buNone/>
            </a:pPr>
            <a:r>
              <a:rPr lang="ru-RU" dirty="0" smtClean="0"/>
              <a:t>«Что умеют наши руки»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/>
            <a:r>
              <a:rPr lang="ru-RU" dirty="0" smtClean="0"/>
              <a:t>Создание видеофильма</a:t>
            </a:r>
          </a:p>
          <a:p>
            <a:pPr marL="0" indent="0">
              <a:buNone/>
            </a:pPr>
            <a:r>
              <a:rPr lang="ru-RU" dirty="0" smtClean="0"/>
              <a:t>«Наши руки не для скуки!»</a:t>
            </a:r>
          </a:p>
          <a:p>
            <a:pPr marL="0" indent="0"/>
            <a:endParaRPr lang="ru-RU" dirty="0" smtClean="0"/>
          </a:p>
          <a:p>
            <a:pPr marL="0" indent="0"/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/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/>
            <a:r>
              <a:rPr lang="ru-RU" dirty="0" smtClean="0"/>
              <a:t>Презентация  проекта</a:t>
            </a:r>
          </a:p>
          <a:p>
            <a:pPr marL="0" indent="0"/>
            <a:endParaRPr lang="ru-RU" dirty="0" smtClean="0"/>
          </a:p>
          <a:p>
            <a:pPr marL="0" indent="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-2668408" y="3243538"/>
            <a:ext cx="6056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Этапы реализации проекта:</a:t>
            </a:r>
            <a:endParaRPr lang="ru-RU" sz="2800" dirty="0"/>
          </a:p>
        </p:txBody>
      </p:sp>
      <p:pic>
        <p:nvPicPr>
          <p:cNvPr id="5" name="Picture 4" descr="C:\Users\админ\Desktop\ФОТОноябрь\ALIM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20888"/>
            <a:ext cx="3275855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5051" y="692696"/>
            <a:ext cx="8707429" cy="6048672"/>
          </a:xfrm>
        </p:spPr>
        <p:txBody>
          <a:bodyPr>
            <a:normAutofit/>
          </a:bodyPr>
          <a:lstStyle/>
          <a:p>
            <a:pPr marL="85725" indent="85725"/>
            <a:r>
              <a:rPr lang="ru-RU" sz="2200" dirty="0" smtClean="0"/>
              <a:t>Участники проекта: дети 2-3 лет, воспитатели, помощники воспитателей.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dirty="0" smtClean="0"/>
              <a:t>Срок реализации: с 14  по 28 марта 2016 года</a:t>
            </a:r>
            <a:br>
              <a:rPr lang="ru-RU" sz="2200" dirty="0" smtClean="0"/>
            </a:br>
            <a:r>
              <a:rPr lang="ru-RU" sz="2200" dirty="0" smtClean="0"/>
              <a:t>Вид проекта: познавательно-исследовательский</a:t>
            </a:r>
            <a:br>
              <a:rPr lang="ru-RU" sz="2200" dirty="0" smtClean="0"/>
            </a:br>
            <a:r>
              <a:rPr lang="ru-RU" sz="1400" dirty="0" smtClean="0"/>
              <a:t>Используемая литература</a:t>
            </a:r>
            <a:r>
              <a:rPr lang="ru-RU" sz="2200" dirty="0" smtClean="0"/>
              <a:t>,                                                            </a:t>
            </a:r>
            <a:r>
              <a:rPr lang="ru-RU" sz="800" i="1" dirty="0" smtClean="0"/>
              <a:t> </a:t>
            </a:r>
            <a:r>
              <a:rPr lang="ru-RU" sz="300" i="1" dirty="0" smtClean="0"/>
              <a:t/>
            </a:r>
            <a:br>
              <a:rPr lang="ru-RU" sz="300" i="1" dirty="0" smtClean="0"/>
            </a:br>
            <a:r>
              <a:rPr lang="ru-RU" sz="300" i="1" dirty="0" smtClean="0"/>
              <a:t/>
            </a:r>
            <a:br>
              <a:rPr lang="ru-RU" sz="300" i="1" dirty="0" smtClean="0"/>
            </a:br>
            <a:r>
              <a:rPr lang="ru-RU" sz="1300" dirty="0" err="1" smtClean="0">
                <a:solidFill>
                  <a:schemeClr val="accent1">
                    <a:lumMod val="75000"/>
                  </a:schemeClr>
                </a:solidFill>
              </a:rPr>
              <a:t>Интернетресурсы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://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www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moi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-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detsad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ru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/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metod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9.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htm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://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doshvozrast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ru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/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index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htm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://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festival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://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www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proshkolu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ru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 , </a:t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http://86ds7-nyagan.edusite.ru/p149aa1.html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  <a:t>http://www.maam.ru/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8"/>
              </a:rPr>
              <a:t>http://www.ivalex.vistcom.ru/index.htm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9"/>
              </a:rPr>
              <a:t>http://portal2010.com/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0"/>
              </a:rPr>
              <a:t>http://olesya-emelyanova.ru/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11"/>
              </a:rPr>
              <a:t>http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1"/>
              </a:rPr>
              <a:t>://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11"/>
              </a:rPr>
              <a:t>www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sz="1300" dirty="0" err="1" smtClean="0">
                <a:solidFill>
                  <a:schemeClr val="accent1">
                    <a:lumMod val="75000"/>
                  </a:schemeClr>
                </a:solidFill>
              </a:rPr>
              <a:t>solnet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1300" dirty="0" err="1" smtClean="0">
                <a:solidFill>
                  <a:schemeClr val="accent1">
                    <a:lumMod val="75000"/>
                  </a:schemeClr>
                </a:solidFill>
              </a:rPr>
              <a:t>ee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/, </a:t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http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://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www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timet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ru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/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diafilms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/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skazkal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2"/>
              </a:rPr>
              <a:t>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3"/>
              </a:rPr>
              <a:t>http://chudesenka.ru/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4"/>
              </a:rPr>
              <a:t>http://detsad-kitty.ru/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5"/>
              </a:rPr>
              <a:t>http://possum.ru/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6"/>
              </a:rPr>
              <a:t>http://www.zanimatika.narod.ru/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300" dirty="0" err="1" smtClean="0">
                <a:solidFill>
                  <a:schemeClr val="accent1">
                    <a:lumMod val="75000"/>
                  </a:schemeClr>
                </a:solidFill>
              </a:rPr>
              <a:t>music.yandex.ru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http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://</a:t>
            </a:r>
            <a:r>
              <a:rPr lang="en-US" sz="1300" u="sng" dirty="0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www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dvoeknet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.</a:t>
            </a:r>
            <a:r>
              <a:rPr lang="en-US" sz="1300" u="sng" dirty="0" err="1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ru</a:t>
            </a:r>
            <a:r>
              <a:rPr lang="ru-RU" sz="1300" u="sng" dirty="0" smtClean="0">
                <a:solidFill>
                  <a:schemeClr val="accent1">
                    <a:lumMod val="75000"/>
                  </a:schemeClr>
                </a:solidFill>
                <a:hlinkClick r:id="rId17"/>
              </a:rPr>
              <a:t>/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Picture 18" descr="http://2.bp.blogspot.com/-T2yxiF3E8yk/TuMe2Zhka4I/AAAAAAAAAQg/w9VicX7L4kM/s1600/ladoshki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499992" y="2852936"/>
            <a:ext cx="338437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899" y="404664"/>
            <a:ext cx="727248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30" descr="http://karaponder.ru/wp-content/uploads/2014/10/applikaziya_osen_012.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777686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1772816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cs typeface="Aharoni" pitchFamily="2" charset="-79"/>
              </a:rPr>
              <a:t>Для чего нужны нам руки? Чтоб держать, и чтоб играть,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cs typeface="Aharoni" pitchFamily="2" charset="-79"/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cs typeface="Aharoni" pitchFamily="2" charset="-79"/>
              </a:rPr>
              <a:t>Чтобы за руки держаться, и лепить, и рисовать.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34819" name="Picture 3" descr="C:\Users\админ\Desktop\ФОТОноябрь\ALIM0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429000"/>
            <a:ext cx="2520280" cy="1844824"/>
          </a:xfrm>
          <a:prstGeom prst="rect">
            <a:avLst/>
          </a:prstGeom>
          <a:noFill/>
        </p:spPr>
      </p:pic>
      <p:pic>
        <p:nvPicPr>
          <p:cNvPr id="34821" name="Picture 5" descr="C:\Users\админ\Desktop\ФОТО октябрь\ALIM48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92896"/>
            <a:ext cx="2483767" cy="2016224"/>
          </a:xfrm>
          <a:prstGeom prst="rect">
            <a:avLst/>
          </a:prstGeom>
          <a:noFill/>
        </p:spPr>
      </p:pic>
      <p:pic>
        <p:nvPicPr>
          <p:cNvPr id="34824" name="Picture 8" descr="C:\Users\админ\Desktop\ФОТО октябрь\ALIM48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88640"/>
            <a:ext cx="2304256" cy="1584176"/>
          </a:xfrm>
          <a:prstGeom prst="rect">
            <a:avLst/>
          </a:prstGeom>
          <a:noFill/>
        </p:spPr>
      </p:pic>
      <p:pic>
        <p:nvPicPr>
          <p:cNvPr id="34825" name="Picture 9" descr="C:\Users\админ\Desktop\ФОТО октябрь\ALIM48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2656"/>
            <a:ext cx="2376264" cy="1944216"/>
          </a:xfrm>
          <a:prstGeom prst="rect">
            <a:avLst/>
          </a:prstGeom>
          <a:noFill/>
        </p:spPr>
      </p:pic>
      <p:pic>
        <p:nvPicPr>
          <p:cNvPr id="34827" name="Picture 11" descr="C:\Users\админ\Desktop\ФОТО октябрь\ALIM48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941168"/>
            <a:ext cx="2592288" cy="1728192"/>
          </a:xfrm>
          <a:prstGeom prst="rect">
            <a:avLst/>
          </a:prstGeom>
          <a:noFill/>
        </p:spPr>
      </p:pic>
      <p:pic>
        <p:nvPicPr>
          <p:cNvPr id="34828" name="Picture 12" descr="C:\Users\админ\Desktop\ФОТО октябрь\ALIM48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1412776"/>
            <a:ext cx="2016224" cy="1728192"/>
          </a:xfrm>
          <a:prstGeom prst="rect">
            <a:avLst/>
          </a:prstGeom>
          <a:noFill/>
        </p:spPr>
      </p:pic>
      <p:pic>
        <p:nvPicPr>
          <p:cNvPr id="34829" name="Picture 13" descr="C:\Users\админ\Desktop\ФОТО октябрь\ALIM486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5373216"/>
            <a:ext cx="2016224" cy="1196752"/>
          </a:xfrm>
          <a:prstGeom prst="rect">
            <a:avLst/>
          </a:prstGeom>
          <a:noFill/>
        </p:spPr>
      </p:pic>
      <p:pic>
        <p:nvPicPr>
          <p:cNvPr id="34830" name="Picture 14" descr="C:\Users\админ\Desktop\ФОТО октябрь\ALIM486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3808" y="3356992"/>
            <a:ext cx="2448272" cy="1484784"/>
          </a:xfrm>
          <a:prstGeom prst="rect">
            <a:avLst/>
          </a:prstGeom>
          <a:noFill/>
        </p:spPr>
      </p:pic>
      <p:pic>
        <p:nvPicPr>
          <p:cNvPr id="34832" name="Picture 16" descr="C:\Users\админ\Desktop\ФОТО октябрь\ALIM487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4869160"/>
            <a:ext cx="2267743" cy="1700808"/>
          </a:xfrm>
          <a:prstGeom prst="rect">
            <a:avLst/>
          </a:prstGeom>
          <a:noFill/>
        </p:spPr>
      </p:pic>
      <p:pic>
        <p:nvPicPr>
          <p:cNvPr id="34833" name="Picture 17" descr="C:\Users\админ\Desktop\ФОТО октябрь\ALIM488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8144" y="260648"/>
            <a:ext cx="2016224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698336"/>
          </a:xfrm>
        </p:spPr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</p:txBody>
      </p:sp>
      <p:pic>
        <p:nvPicPr>
          <p:cNvPr id="5" name="Picture 15" descr="C:\Users\админ\Desktop\ФОТО октябрь\ALIM4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8100392" cy="59492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380672"/>
            <a:ext cx="8063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Ознакомление возможностям использования рук.                                                                     И все же многих детей интересует вопрос: Зачем человеку руки?  Руки -не просто орудие, с помощью которого мы берем предметы и манипулируем ими,— они позволяют нам познавать мир и выражать нежные чувства.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ПРОБЛЕМА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7239000" cy="48463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в условиях радикальных изменений произошла и переоценка многих  жизненных ценностей в нашем обществе, в том  числе неуважительное отношение к предметам, созданными руками человека, в недооценке возможностей своего организма, в желании своими руками сделать мир еще краше, в бережном отношении к частям своего тела. </a:t>
            </a:r>
            <a:endParaRPr lang="ru-RU" sz="1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2" descr="C:\Users\админ\Desktop\ФОТОноябрь\ALIM0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01008"/>
            <a:ext cx="4680520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гипотеза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Чем больше  ребенок будет знать о своем теле, тем понятнее ему станет, что он способен делать. 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121" name="Picture 1" descr="C:\Users\админ\Desktop\ФОТО октябрь\ALIM48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3016"/>
            <a:ext cx="3528392" cy="2520280"/>
          </a:xfrm>
          <a:prstGeom prst="rect">
            <a:avLst/>
          </a:prstGeom>
          <a:noFill/>
        </p:spPr>
      </p:pic>
      <p:pic>
        <p:nvPicPr>
          <p:cNvPr id="5122" name="Picture 2" descr="C:\Users\админ\Desktop\ФОТО октябрь\ALIM48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3312368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17989" y="2276873"/>
          <a:ext cx="8109209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5051" y="620689"/>
            <a:ext cx="8773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6746" y="908721"/>
            <a:ext cx="4519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707904" y="1556792"/>
            <a:ext cx="447353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62068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Понимание детьми значение рук в жизни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320040"/>
            <a:ext cx="276416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новизна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7239000" cy="35307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      Новизна выполненного педагогического опыта заключается в интеграции различных видов деятельности с целью осознания детьми материализации опыта человечества в рукотворных предметах, а также в комбинации традиционных и нетрадиционных форм и методов работы.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10" descr="http://www.happy-giraffe.ru/upload/images/1322659998505002-9-1295968999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8024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amudra.ru/wp-content/uploads/2014/11/118630-280x190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5167" t="20600" r="42579" b="20600"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916832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Существование в гармонии со своим телом и организмом</a:t>
            </a:r>
            <a:endParaRPr lang="ru-RU" sz="12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1988840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Arial Black" pitchFamily="34" charset="0"/>
              </a:rPr>
              <a:t>Имеют некоторые представления о возможностях рук</a:t>
            </a:r>
            <a:endParaRPr lang="ru-RU" sz="12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2060848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Обогатились знания о назначении предметов</a:t>
            </a:r>
            <a:endParaRPr lang="ru-RU" sz="12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373216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Выполнение действий всей рукой и пальцами</a:t>
            </a:r>
            <a:endParaRPr lang="ru-RU" sz="12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5373216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Уважение к труду других людей</a:t>
            </a:r>
            <a:endParaRPr lang="ru-RU" sz="1200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544522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Выполнять посильные действия</a:t>
            </a:r>
            <a:endParaRPr lang="ru-RU" sz="1200" dirty="0"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48284" y="116632"/>
            <a:ext cx="51860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Предполагаемые  результаты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18582" y="548680"/>
          <a:ext cx="902541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4" descr="http://kladraz.ru/images/16(18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2348880"/>
            <a:ext cx="2711624" cy="20882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63888" y="2852936"/>
            <a:ext cx="2459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Интеграция образовательных  областей в проекте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525</Words>
  <Application>Microsoft Office PowerPoint</Application>
  <PresentationFormat>Экран (4:3)</PresentationFormat>
  <Paragraphs>128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Наши руки не для скуки!</vt:lpstr>
      <vt:lpstr>Слайд 2</vt:lpstr>
      <vt:lpstr>Актуальность проекта</vt:lpstr>
      <vt:lpstr>ПРОБЛЕМА</vt:lpstr>
      <vt:lpstr>гипотеза</vt:lpstr>
      <vt:lpstr>Слайд 6</vt:lpstr>
      <vt:lpstr>новизна</vt:lpstr>
      <vt:lpstr>Слайд 8</vt:lpstr>
      <vt:lpstr>Слайд 9</vt:lpstr>
      <vt:lpstr>Слайд 10</vt:lpstr>
      <vt:lpstr>Слайд 11</vt:lpstr>
      <vt:lpstr>Практический</vt:lpstr>
      <vt:lpstr>заключительный</vt:lpstr>
      <vt:lpstr>Участники проекта: дети 2-3 лет, воспитатели, помощники воспитателей. Срок реализации: с 14  по 28 марта 2016 года Вид проекта: познавательно-исследовательский Используемая литература,                                                               Интернетресурсы:http://www.moi-detsad.ru/metod9.htm  http://doshvozrast.ru/index.htm, http://festival.  http://www.proshkolu.ru/ ,   http://86ds7-nyagan.edusite.ru/p149aa1.html  http://www.maam.ru/  http://www.ivalex.vistcom.ru/index.htm http://portal2010.com/ http://olesya-emelyanova.ru/  http://www. solnet.ee/,  http://www.timet.ru/diafilms/skazkal/, http://chudesenka.ru/ http://detsad-kitty.ru/ http://possum.ru/ http://www.zanimatika.narod.ru/ music.yandex.ru http://www.dvoeknet.ru/ 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руки не для скуки!</dc:title>
  <dc:creator>админ</dc:creator>
  <cp:lastModifiedBy>админ</cp:lastModifiedBy>
  <cp:revision>29</cp:revision>
  <dcterms:created xsi:type="dcterms:W3CDTF">2016-03-26T17:39:58Z</dcterms:created>
  <dcterms:modified xsi:type="dcterms:W3CDTF">2016-08-11T20:14:10Z</dcterms:modified>
</cp:coreProperties>
</file>